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337" r:id="rId6"/>
    <p:sldId id="257" r:id="rId7"/>
    <p:sldId id="284" r:id="rId8"/>
    <p:sldId id="306" r:id="rId9"/>
    <p:sldId id="371" r:id="rId10"/>
    <p:sldId id="373" r:id="rId11"/>
    <p:sldId id="372" r:id="rId12"/>
    <p:sldId id="258" r:id="rId13"/>
    <p:sldId id="332" r:id="rId14"/>
    <p:sldId id="331" r:id="rId15"/>
    <p:sldId id="259" r:id="rId16"/>
    <p:sldId id="333" r:id="rId17"/>
    <p:sldId id="260" r:id="rId18"/>
    <p:sldId id="374" r:id="rId19"/>
    <p:sldId id="334" r:id="rId20"/>
    <p:sldId id="261" r:id="rId21"/>
    <p:sldId id="286" r:id="rId22"/>
    <p:sldId id="335" r:id="rId23"/>
    <p:sldId id="287" r:id="rId24"/>
    <p:sldId id="288" r:id="rId25"/>
    <p:sldId id="289" r:id="rId26"/>
    <p:sldId id="262" r:id="rId27"/>
    <p:sldId id="294" r:id="rId28"/>
    <p:sldId id="336" r:id="rId29"/>
    <p:sldId id="263" r:id="rId30"/>
    <p:sldId id="264" r:id="rId31"/>
    <p:sldId id="265" r:id="rId32"/>
    <p:sldId id="266" r:id="rId33"/>
    <p:sldId id="346" r:id="rId34"/>
    <p:sldId id="267" r:id="rId35"/>
    <p:sldId id="375" r:id="rId36"/>
    <p:sldId id="268" r:id="rId37"/>
    <p:sldId id="269" r:id="rId38"/>
    <p:sldId id="270" r:id="rId39"/>
    <p:sldId id="305" r:id="rId40"/>
    <p:sldId id="302" r:id="rId41"/>
    <p:sldId id="271" r:id="rId42"/>
    <p:sldId id="350" r:id="rId43"/>
    <p:sldId id="351" r:id="rId44"/>
    <p:sldId id="352" r:id="rId45"/>
    <p:sldId id="354" r:id="rId46"/>
    <p:sldId id="272" r:id="rId47"/>
    <p:sldId id="299" r:id="rId48"/>
    <p:sldId id="273" r:id="rId49"/>
    <p:sldId id="376" r:id="rId50"/>
    <p:sldId id="348" r:id="rId51"/>
    <p:sldId id="377" r:id="rId52"/>
    <p:sldId id="304" r:id="rId53"/>
    <p:sldId id="274" r:id="rId54"/>
    <p:sldId id="349" r:id="rId55"/>
    <p:sldId id="357" r:id="rId56"/>
    <p:sldId id="360" r:id="rId57"/>
    <p:sldId id="361" r:id="rId58"/>
    <p:sldId id="355" r:id="rId59"/>
    <p:sldId id="358" r:id="rId60"/>
    <p:sldId id="359" r:id="rId61"/>
    <p:sldId id="295" r:id="rId62"/>
    <p:sldId id="276" r:id="rId63"/>
    <p:sldId id="277" r:id="rId64"/>
    <p:sldId id="344" r:id="rId65"/>
    <p:sldId id="278" r:id="rId66"/>
    <p:sldId id="345" r:id="rId67"/>
    <p:sldId id="279" r:id="rId68"/>
    <p:sldId id="293" r:id="rId69"/>
    <p:sldId id="341" r:id="rId70"/>
    <p:sldId id="339" r:id="rId71"/>
    <p:sldId id="292" r:id="rId72"/>
    <p:sldId id="296" r:id="rId73"/>
    <p:sldId id="280" r:id="rId74"/>
    <p:sldId id="363" r:id="rId75"/>
    <p:sldId id="364" r:id="rId76"/>
    <p:sldId id="281" r:id="rId77"/>
    <p:sldId id="342" r:id="rId78"/>
    <p:sldId id="303" r:id="rId79"/>
    <p:sldId id="282" r:id="rId80"/>
    <p:sldId id="298" r:id="rId81"/>
    <p:sldId id="283" r:id="rId82"/>
    <p:sldId id="343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3180AE-DAB6-4DD5-9A6F-DC9F195AFC8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9CF1D5-30D0-4496-B33E-18E05A9DC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ater.tamu.edu/images/aquifer.jpg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World Geography Southwest Asia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343400" cy="3279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hysical Map – Middle East, Afghanistan &amp; Pakis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Mountains &amp; 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b="1" dirty="0"/>
              <a:t>Golan Heights</a:t>
            </a:r>
            <a:r>
              <a:rPr lang="en-US" sz="3000" dirty="0"/>
              <a:t> - plateau near Jordan River, Sea of Galilee</a:t>
            </a:r>
          </a:p>
          <a:p>
            <a:pPr marL="137160" lvl="0" indent="0">
              <a:buNone/>
            </a:pPr>
            <a:r>
              <a:rPr lang="en-US" sz="3000" dirty="0"/>
              <a:t>                                                                     </a:t>
            </a:r>
            <a:r>
              <a:rPr lang="en-US" sz="3000" b="1" dirty="0"/>
              <a:t> </a:t>
            </a:r>
          </a:p>
          <a:p>
            <a:pPr lvl="0"/>
            <a:r>
              <a:rPr lang="en-US" sz="3000" b="1" dirty="0"/>
              <a:t>S</a:t>
            </a:r>
            <a:r>
              <a:rPr lang="en-US" sz="3000" dirty="0"/>
              <a:t>ite of conflict due to strategic location </a:t>
            </a:r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038600" cy="309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181600"/>
          </a:xfrm>
        </p:spPr>
        <p:txBody>
          <a:bodyPr>
            <a:normAutofit/>
          </a:bodyPr>
          <a:lstStyle/>
          <a:p>
            <a:r>
              <a:rPr lang="en-US" sz="3000" b="1" dirty="0"/>
              <a:t>Dead Sea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Landlocked saltwater lake                                                                                          </a:t>
            </a:r>
          </a:p>
          <a:p>
            <a:pPr lvl="1"/>
            <a:r>
              <a:rPr lang="en-US" sz="3000" dirty="0"/>
              <a:t>Saltiest body of water on the Earth </a:t>
            </a:r>
          </a:p>
          <a:p>
            <a:pPr lvl="1"/>
            <a:r>
              <a:rPr lang="en-US" sz="3000" dirty="0"/>
              <a:t>Lowest place on earth’s exposed crust: 1,349 feet below sea level</a:t>
            </a:r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15051"/>
            <a:ext cx="4038600" cy="3096260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8A7A1A97-5968-4D7B-A12B-10F5F920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7463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05400"/>
          </a:xfrm>
        </p:spPr>
        <p:txBody>
          <a:bodyPr/>
          <a:lstStyle/>
          <a:p>
            <a:pPr lvl="0"/>
            <a:r>
              <a:rPr lang="en-US" sz="3000" dirty="0"/>
              <a:t>Mediterranean Sea – borders the Sinai Peninsula </a:t>
            </a:r>
          </a:p>
          <a:p>
            <a:pPr lvl="0"/>
            <a:r>
              <a:rPr lang="en-US" sz="3000" dirty="0"/>
              <a:t>Black Sea - borders Turkey</a:t>
            </a:r>
          </a:p>
          <a:p>
            <a:pPr lvl="0"/>
            <a:r>
              <a:rPr lang="en-US" sz="3000" dirty="0"/>
              <a:t>Caspian Sea - North of Iran</a:t>
            </a:r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15051"/>
            <a:ext cx="4038600" cy="309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Rivers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dirty="0"/>
              <a:t>Few rivers in the region flow all year</a:t>
            </a:r>
          </a:p>
          <a:p>
            <a:pPr lvl="0"/>
            <a:r>
              <a:rPr lang="en-US" sz="3000" b="1" dirty="0"/>
              <a:t>Wadis</a:t>
            </a:r>
            <a:r>
              <a:rPr lang="en-US" sz="3000" dirty="0"/>
              <a:t> - riverbeds that are dry except in rainy season </a:t>
            </a:r>
          </a:p>
          <a:p>
            <a:pPr lvl="0"/>
            <a:r>
              <a:rPr lang="en-US" sz="3000" dirty="0"/>
              <a:t>The </a:t>
            </a:r>
            <a:r>
              <a:rPr lang="en-US" sz="3000" b="1" dirty="0"/>
              <a:t>Tigris</a:t>
            </a:r>
            <a:r>
              <a:rPr lang="en-US" sz="3000" dirty="0"/>
              <a:t> and </a:t>
            </a:r>
            <a:r>
              <a:rPr lang="en-US" sz="3000" b="1" dirty="0"/>
              <a:t>Euphrates </a:t>
            </a:r>
          </a:p>
          <a:p>
            <a:pPr lvl="1"/>
            <a:r>
              <a:rPr lang="en-US" sz="3000" dirty="0"/>
              <a:t>Two of the most important rivers in the region rivers</a:t>
            </a:r>
          </a:p>
          <a:p>
            <a:pPr lvl="1"/>
            <a:r>
              <a:rPr lang="en-US" sz="3000" dirty="0"/>
              <a:t>Flows through Turkey, Syria, Iraq</a:t>
            </a:r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3096260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824EEA61-5DAB-4B65-84A2-89FE44CBA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550" y="322453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Rivers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100" b="1" dirty="0"/>
              <a:t>Mesopotamia-</a:t>
            </a:r>
          </a:p>
          <a:p>
            <a:pPr lvl="1"/>
            <a:r>
              <a:rPr lang="en-US" sz="2900" b="1" dirty="0"/>
              <a:t>“L</a:t>
            </a:r>
            <a:r>
              <a:rPr lang="en-US" sz="2900" dirty="0"/>
              <a:t>and between two rivers“</a:t>
            </a:r>
          </a:p>
          <a:p>
            <a:pPr lvl="1"/>
            <a:r>
              <a:rPr lang="en-US" sz="2900" dirty="0"/>
              <a:t>Rivers meet at Shatt al Arab</a:t>
            </a:r>
          </a:p>
          <a:p>
            <a:pPr lvl="1"/>
            <a:r>
              <a:rPr lang="en-US" sz="2900" dirty="0"/>
              <a:t>Empty into Persian Gulf </a:t>
            </a:r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309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06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81100"/>
            <a:ext cx="4038600" cy="4525963"/>
          </a:xfrm>
        </p:spPr>
        <p:txBody>
          <a:bodyPr/>
          <a:lstStyle/>
          <a:p>
            <a:pPr lvl="0"/>
            <a:r>
              <a:rPr lang="en-US" sz="3000" b="1" dirty="0"/>
              <a:t>Jordan River</a:t>
            </a:r>
            <a:r>
              <a:rPr lang="en-US" sz="3000" dirty="0"/>
              <a:t>  - Forms a natural border between Israel &amp; Jordan</a:t>
            </a:r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790" y="2667000"/>
            <a:ext cx="5463209" cy="4188460"/>
          </a:xfrm>
          <a:prstGeom prst="rect">
            <a:avLst/>
          </a:prstGeom>
          <a:noFill/>
        </p:spPr>
      </p:pic>
      <p:pic>
        <p:nvPicPr>
          <p:cNvPr id="6" name="Picture 2" descr="Jordan 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304" y="0"/>
            <a:ext cx="355069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Climates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3434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sz="3000" dirty="0"/>
              <a:t>Three types of climates are found in Southwest Asia </a:t>
            </a:r>
          </a:p>
          <a:p>
            <a:pPr marL="137160" lvl="0" indent="0">
              <a:buNone/>
            </a:pPr>
            <a:endParaRPr lang="en-US" sz="3000" dirty="0"/>
          </a:p>
          <a:p>
            <a:pPr lvl="0"/>
            <a:r>
              <a:rPr lang="en-US" sz="3000" dirty="0"/>
              <a:t>Most areas get less than 18 inches of precipitation a year </a:t>
            </a:r>
          </a:p>
          <a:p>
            <a:endParaRPr lang="en-US" dirty="0"/>
          </a:p>
        </p:txBody>
      </p:sp>
      <p:pic>
        <p:nvPicPr>
          <p:cNvPr id="5" name="Picture 5" descr="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3429000"/>
            <a:ext cx="4038600" cy="3102991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DF5B3419-F285-4F7B-829A-80D4E436F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13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562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sz="2800" b="1" dirty="0"/>
              <a:t>Deserts</a:t>
            </a:r>
          </a:p>
          <a:p>
            <a:pPr lvl="1"/>
            <a:r>
              <a:rPr lang="en-US" sz="2800" dirty="0"/>
              <a:t>Rub al-Khali (Arabian Peninsula)  </a:t>
            </a:r>
          </a:p>
          <a:p>
            <a:pPr lvl="2"/>
            <a:r>
              <a:rPr lang="en-US" sz="2800" dirty="0"/>
              <a:t>- 250,000 sq. miles </a:t>
            </a:r>
          </a:p>
          <a:p>
            <a:pPr lvl="2"/>
            <a:r>
              <a:rPr lang="en-US" sz="2800" dirty="0"/>
              <a:t>Has dunes as high as 800 feet </a:t>
            </a:r>
          </a:p>
          <a:p>
            <a:pPr lvl="2"/>
            <a:r>
              <a:rPr lang="en-US" sz="2800" dirty="0"/>
              <a:t>10 yrs can pass without rain</a:t>
            </a:r>
          </a:p>
          <a:p>
            <a:pPr lvl="1"/>
            <a:r>
              <a:rPr lang="en-US" sz="2800" dirty="0"/>
              <a:t>Israel’s Negev Desert produces crops through irrigation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11686"/>
            <a:ext cx="4038600" cy="3102991"/>
          </a:xfrm>
          <a:prstGeom prst="rect">
            <a:avLst/>
          </a:prstGeom>
          <a:noFill/>
        </p:spPr>
      </p:pic>
      <p:pic>
        <p:nvPicPr>
          <p:cNvPr id="6" name="Picture 4" descr="Sandstone Formation in Saudi Ara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138045"/>
          </a:xfrm>
          <a:prstGeom prst="rect">
            <a:avLst/>
          </a:prstGeom>
          <a:noFill/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735AAA61-8B35-4E24-A4A2-D8791B96F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5462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906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Oasis</a:t>
            </a:r>
            <a:r>
              <a:rPr lang="en-US" sz="2800" dirty="0"/>
              <a:t> - where underground spring water supports vegetation </a:t>
            </a:r>
          </a:p>
          <a:p>
            <a:pPr marL="137160" lvl="0" indent="0">
              <a:buNone/>
            </a:pPr>
            <a:r>
              <a:rPr lang="en-US" sz="2800" dirty="0"/>
              <a:t>                                                                                                    </a:t>
            </a:r>
          </a:p>
          <a:p>
            <a:pPr lvl="0"/>
            <a:r>
              <a:rPr lang="en-US" sz="2800" dirty="0"/>
              <a:t>Iran has salt flat deserts</a:t>
            </a:r>
          </a:p>
          <a:p>
            <a:pPr lvl="1"/>
            <a:r>
              <a:rPr lang="en-US" sz="2800" dirty="0"/>
              <a:t>Land is salt-crusted</a:t>
            </a:r>
          </a:p>
          <a:p>
            <a:pPr lvl="1"/>
            <a:r>
              <a:rPr lang="en-US" sz="2800" dirty="0"/>
              <a:t>Surrounded by salt marshes</a:t>
            </a:r>
          </a:p>
          <a:p>
            <a:pPr lvl="1"/>
            <a:r>
              <a:rPr lang="en-US" sz="2800" dirty="0"/>
              <a:t>Very hot</a:t>
            </a:r>
          </a:p>
        </p:txBody>
      </p:sp>
      <p:pic>
        <p:nvPicPr>
          <p:cNvPr id="5" name="Picture 5" descr="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11686"/>
            <a:ext cx="4038600" cy="310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Physical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b="1" dirty="0"/>
              <a:t>Steppe Climate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    - borders deserts </a:t>
            </a:r>
            <a:r>
              <a:rPr lang="en-US" sz="3000" b="1" dirty="0"/>
              <a:t> 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   - Warm to hot summer; enough rainfall for grasses, shrubs</a:t>
            </a:r>
          </a:p>
        </p:txBody>
      </p:sp>
      <p:pic>
        <p:nvPicPr>
          <p:cNvPr id="5" name="Picture 5" descr="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11686"/>
            <a:ext cx="4038600" cy="3102991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D451821B-BC73-4A98-A975-8E4BFC3D2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7844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Mediterranean Coast                                                                                                             </a:t>
            </a:r>
            <a:r>
              <a:rPr lang="en-US" dirty="0"/>
              <a:t>- Areas along Mediterranean coast and in Turkey have adequate rainfall                                    - hot summers, rainy winters promote citrus fruits, olives, vegetables                                          - Mild winters and summer irrigation let farmers grow crops all year</a:t>
            </a:r>
          </a:p>
          <a:p>
            <a:endParaRPr lang="en-US" dirty="0"/>
          </a:p>
        </p:txBody>
      </p:sp>
      <p:pic>
        <p:nvPicPr>
          <p:cNvPr id="5" name="Picture 5" descr="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3755009"/>
            <a:ext cx="4038600" cy="3102991"/>
          </a:xfrm>
          <a:prstGeom prst="rect">
            <a:avLst/>
          </a:prstGeom>
          <a:noFill/>
        </p:spPr>
      </p:pic>
      <p:pic>
        <p:nvPicPr>
          <p:cNvPr id="6" name="Picture 4" descr="Olive Gro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854" y="1219199"/>
            <a:ext cx="4050145" cy="2535809"/>
          </a:xfrm>
          <a:prstGeom prst="rect">
            <a:avLst/>
          </a:prstGeom>
          <a:noFill/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D863D511-EEE9-4367-A84A-4F12DF55E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620" y="30479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recip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-30194"/>
            <a:ext cx="9220200" cy="6888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Natural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b="1" dirty="0"/>
              <a:t>Half of the world’s oil reserves are in Southwest Asia</a:t>
            </a:r>
          </a:p>
          <a:p>
            <a:pPr marL="137160" lvl="0" indent="0">
              <a:buNone/>
            </a:pPr>
            <a:endParaRPr lang="en-US" sz="3000" b="1" dirty="0"/>
          </a:p>
          <a:p>
            <a:pPr lvl="0"/>
            <a:r>
              <a:rPr lang="en-US" sz="3000" b="1" dirty="0"/>
              <a:t>Oil</a:t>
            </a:r>
            <a:r>
              <a:rPr lang="en-US" sz="3000" dirty="0"/>
              <a:t> fields located in Arabian Peninsula, Iran, Iraq &amp; along Persian Gulf coast </a:t>
            </a:r>
          </a:p>
          <a:p>
            <a:endParaRPr lang="en-US" dirty="0"/>
          </a:p>
        </p:txBody>
      </p:sp>
      <p:pic>
        <p:nvPicPr>
          <p:cNvPr id="5" name="Picture 5" descr="Land Use and Re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4038600" cy="3102991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FDC63AD3-EEA7-4CF6-BFC9-F8D7D087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1981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486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Iran &amp; Turkey have large coal deposits</a:t>
            </a:r>
          </a:p>
          <a:p>
            <a:pPr lvl="0"/>
            <a:r>
              <a:rPr lang="en-US" dirty="0"/>
              <a:t>Small &amp; scattered deposits of copper &amp; potash, are also found in region</a:t>
            </a:r>
          </a:p>
          <a:p>
            <a:pPr lvl="0"/>
            <a:r>
              <a:rPr lang="en-US" dirty="0"/>
              <a:t>Water is the most valuable resource in some parts of the region </a:t>
            </a:r>
          </a:p>
          <a:p>
            <a:pPr lvl="0"/>
            <a:r>
              <a:rPr lang="en-US" dirty="0"/>
              <a:t>Water is harnessed for hydroelectric power in Turkey, Iran, Lebanon &amp; Afghanistan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2" descr="Oil Rig, offsh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818" y="2286793"/>
            <a:ext cx="4616793" cy="3152776"/>
          </a:xfrm>
          <a:prstGeom prst="rect">
            <a:avLst/>
          </a:prstGeom>
          <a:noFill/>
        </p:spPr>
      </p:pic>
      <p:pic>
        <p:nvPicPr>
          <p:cNvPr id="8" name="Graphic 7" descr="Shooting star">
            <a:extLst>
              <a:ext uri="{FF2B5EF4-FFF2-40B4-BE49-F238E27FC236}">
                <a16:creationId xmlns:a16="http://schemas.microsoft.com/office/drawing/2014/main" id="{34B9DA56-8A74-4B98-AA1F-AC0CC0E03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3733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nd Use and Re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01"/>
            <a:ext cx="9144000" cy="684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Culture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Afghanistan Far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400800" cy="355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Ethnic Diversity</a:t>
            </a:r>
            <a:r>
              <a:rPr lang="en-US" dirty="0"/>
              <a:t> (a difference in people based on their origins)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Arabs</a:t>
            </a:r>
            <a:r>
              <a:rPr lang="en-US" sz="3000" dirty="0"/>
              <a:t> - majority of people in the region</a:t>
            </a:r>
          </a:p>
          <a:p>
            <a:endParaRPr lang="en-US" sz="3000" dirty="0"/>
          </a:p>
          <a:p>
            <a:r>
              <a:rPr lang="en-US" sz="3000" dirty="0"/>
              <a:t>Most are Muslims</a:t>
            </a:r>
          </a:p>
          <a:p>
            <a:endParaRPr lang="en-US" sz="3000" dirty="0"/>
          </a:p>
          <a:p>
            <a:r>
              <a:rPr lang="en-US" sz="3000" dirty="0"/>
              <a:t>Speak Arabic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77570FCF-60D9-40C5-A677-F300E4AA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0" y="5181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lvl="0"/>
            <a:r>
              <a:rPr lang="en-US" sz="3000" dirty="0"/>
              <a:t>Are not Arab, but they practice Islam</a:t>
            </a:r>
          </a:p>
          <a:p>
            <a:pPr marL="137160" lvl="0" indent="0">
              <a:buNone/>
            </a:pPr>
            <a:endParaRPr lang="en-US" sz="3000" dirty="0"/>
          </a:p>
          <a:p>
            <a:pPr lvl="0"/>
            <a:r>
              <a:rPr lang="en-US" sz="3000" dirty="0"/>
              <a:t>Have blended an Islamic culture and a western culture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3394329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2BE0AF40-5FFD-4AB6-BB0D-F15632090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38893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Iranians “land of the Aryans”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525963"/>
          </a:xfrm>
        </p:spPr>
        <p:txBody>
          <a:bodyPr/>
          <a:lstStyle/>
          <a:p>
            <a:pPr lvl="0"/>
            <a:r>
              <a:rPr lang="en-US" sz="3000" dirty="0"/>
              <a:t>Iran used to be called Persia </a:t>
            </a:r>
          </a:p>
          <a:p>
            <a:pPr lvl="0"/>
            <a:endParaRPr lang="en-US" sz="3000" dirty="0"/>
          </a:p>
          <a:p>
            <a:pPr lvl="0"/>
            <a:r>
              <a:rPr lang="en-US" sz="3000" dirty="0"/>
              <a:t>Muslim government is </a:t>
            </a:r>
            <a:r>
              <a:rPr lang="en-US" sz="3000" b="1" dirty="0"/>
              <a:t>theocratic</a:t>
            </a:r>
            <a:r>
              <a:rPr lang="en-US" sz="3000" dirty="0"/>
              <a:t> - religious leaders were in control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1291"/>
            <a:ext cx="4495800" cy="3394329"/>
          </a:xfrm>
          <a:prstGeom prst="rect">
            <a:avLst/>
          </a:prstGeom>
          <a:noFill/>
        </p:spPr>
      </p:pic>
      <p:pic>
        <p:nvPicPr>
          <p:cNvPr id="8" name="Graphic 7" descr="Shooting star">
            <a:extLst>
              <a:ext uri="{FF2B5EF4-FFF2-40B4-BE49-F238E27FC236}">
                <a16:creationId xmlns:a16="http://schemas.microsoft.com/office/drawing/2014/main" id="{0D59B26F-4314-49AF-9FC5-E207877C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552562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Sub-regions of Southwest Asia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114800" cy="4830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b="1" dirty="0"/>
              <a:t>The Arabian Peninsula  - </a:t>
            </a:r>
            <a:r>
              <a:rPr lang="en-US" sz="3000" dirty="0"/>
              <a:t>Saudi Arabia Bahrain, Kuwait, Oman, Yemen, Qatar &amp; United Arab Emirates</a:t>
            </a:r>
          </a:p>
          <a:p>
            <a:pPr marL="137160" lvl="0" indent="0">
              <a:buNone/>
            </a:pPr>
            <a:r>
              <a:rPr lang="en-US" sz="3000" dirty="0"/>
              <a:t>                                                                                                                    </a:t>
            </a:r>
          </a:p>
          <a:p>
            <a:pPr lvl="0"/>
            <a:r>
              <a:rPr lang="en-US" sz="3000" dirty="0"/>
              <a:t>Lies between Red Sea and Persian Gulf</a:t>
            </a:r>
          </a:p>
          <a:p>
            <a:endParaRPr lang="en-US" dirty="0"/>
          </a:p>
        </p:txBody>
      </p:sp>
      <p:pic>
        <p:nvPicPr>
          <p:cNvPr id="7" name="Picture 5" descr="Middle East –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339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ra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0"/>
            <a:ext cx="4046537" cy="5562600"/>
          </a:xfrm>
          <a:prstGeom prst="rect">
            <a:avLst/>
          </a:prstGeom>
          <a:noFill/>
          <a:ln/>
        </p:spPr>
      </p:pic>
      <p:pic>
        <p:nvPicPr>
          <p:cNvPr id="3" name="Picture 7" descr="image653635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6637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Israelis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Majority of the people are </a:t>
            </a:r>
            <a:r>
              <a:rPr lang="en-US" b="1" dirty="0"/>
              <a:t>Jewish</a:t>
            </a:r>
            <a:endParaRPr lang="en-US" dirty="0"/>
          </a:p>
          <a:p>
            <a:pPr lvl="0"/>
            <a:r>
              <a:rPr lang="en-US" dirty="0"/>
              <a:t>Trace their ancestral roots to Hebrews who settle the region in ancient times</a:t>
            </a:r>
          </a:p>
          <a:p>
            <a:pPr lvl="0"/>
            <a:r>
              <a:rPr lang="en-US" dirty="0"/>
              <a:t>Believed God had given them the land as a permanent home</a:t>
            </a:r>
          </a:p>
        </p:txBody>
      </p:sp>
      <p:pic>
        <p:nvPicPr>
          <p:cNvPr id="5" name="Picture 5" descr="Isr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8603" y="1600200"/>
            <a:ext cx="3537794" cy="4525963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C8D4CB23-3C91-49B7-81B7-DB7F82D1A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3314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Israelis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4864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Were driven from the land throughout the centuries </a:t>
            </a:r>
          </a:p>
          <a:p>
            <a:pPr lvl="0"/>
            <a:r>
              <a:rPr lang="en-US" sz="2800" b="1" dirty="0"/>
              <a:t>Zionism</a:t>
            </a:r>
            <a:r>
              <a:rPr lang="en-US" sz="2800" dirty="0"/>
              <a:t>—19</a:t>
            </a:r>
            <a:r>
              <a:rPr lang="en-US" sz="2800" baseline="30000" dirty="0"/>
              <a:t>th</a:t>
            </a:r>
            <a:r>
              <a:rPr lang="en-US" sz="2800" dirty="0"/>
              <a:t>-century movement for a Jewish homeland in Palestine                              Jews buy land, begin settling </a:t>
            </a:r>
          </a:p>
          <a:p>
            <a:pPr lvl="0"/>
            <a:r>
              <a:rPr lang="en-US" sz="2800" dirty="0"/>
              <a:t>1948 – </a:t>
            </a:r>
            <a:r>
              <a:rPr lang="en-US" sz="2800" b="1" dirty="0"/>
              <a:t>Israel</a:t>
            </a:r>
            <a:r>
              <a:rPr lang="en-US" sz="2800" dirty="0"/>
              <a:t> was established as a home for the Jewish people</a:t>
            </a:r>
          </a:p>
        </p:txBody>
      </p:sp>
      <p:pic>
        <p:nvPicPr>
          <p:cNvPr id="5" name="Picture 5" descr="Isr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8603" y="1600200"/>
            <a:ext cx="353779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031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History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Early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52400" y="1416050"/>
            <a:ext cx="4344988" cy="471011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dirty="0"/>
              <a:t>Iraq’s Fertile Crescent between Tigris, Euphrates was a cultural hearth</a:t>
            </a:r>
          </a:p>
          <a:p>
            <a:pPr lvl="0"/>
            <a:r>
              <a:rPr lang="en-US" sz="3000" dirty="0"/>
              <a:t>People Built empires in </a:t>
            </a:r>
            <a:r>
              <a:rPr lang="en-US" sz="3000" b="1" dirty="0"/>
              <a:t>Mesopotamia, the “land between the rivers”</a:t>
            </a:r>
            <a:r>
              <a:rPr lang="en-US" sz="3000" dirty="0"/>
              <a:t>                                     - Located between the </a:t>
            </a:r>
            <a:r>
              <a:rPr lang="en-US" sz="3000" b="1" dirty="0"/>
              <a:t>Tigris &amp; Euphrates Rives </a:t>
            </a:r>
            <a:endParaRPr lang="en-US" sz="3000" dirty="0"/>
          </a:p>
          <a:p>
            <a:endParaRPr lang="en-US" dirty="0"/>
          </a:p>
        </p:txBody>
      </p:sp>
      <p:pic>
        <p:nvPicPr>
          <p:cNvPr id="7" name="Picture 5" descr="Physical Map – Middle East, Afghanistan &amp; Pakist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Birth Place of 3 Religions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40276"/>
            <a:ext cx="89154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Judaism</a:t>
            </a:r>
            <a:endParaRPr lang="en-US" dirty="0"/>
          </a:p>
          <a:p>
            <a:pPr lvl="0">
              <a:buNone/>
            </a:pPr>
            <a:r>
              <a:rPr lang="en-US" dirty="0"/>
              <a:t>	- Began  with Gods’ covenant to Abraham </a:t>
            </a:r>
          </a:p>
          <a:p>
            <a:pPr lvl="0">
              <a:buNone/>
            </a:pPr>
            <a:r>
              <a:rPr lang="en-US" dirty="0"/>
              <a:t>	- Synagogue – Place of Jewish worship   </a:t>
            </a:r>
          </a:p>
          <a:p>
            <a:pPr lvl="0"/>
            <a:r>
              <a:rPr lang="en-US" b="1" dirty="0"/>
              <a:t>Christianity</a:t>
            </a:r>
            <a:endParaRPr lang="en-US" dirty="0"/>
          </a:p>
          <a:p>
            <a:pPr lvl="0">
              <a:buNone/>
            </a:pPr>
            <a:r>
              <a:rPr lang="en-US" dirty="0"/>
              <a:t>	- Based on the teachings of Jesus</a:t>
            </a:r>
          </a:p>
          <a:p>
            <a:pPr lvl="0">
              <a:buNone/>
            </a:pPr>
            <a:r>
              <a:rPr lang="en-US" dirty="0"/>
              <a:t>	- Believers follow the word of God in the Bible</a:t>
            </a:r>
          </a:p>
          <a:p>
            <a:pPr lvl="0">
              <a:buNone/>
            </a:pPr>
            <a:r>
              <a:rPr lang="en-US" dirty="0"/>
              <a:t>	- Largest religious group in the world</a:t>
            </a:r>
          </a:p>
          <a:p>
            <a:r>
              <a:rPr lang="en-US" b="1" dirty="0"/>
              <a:t>Islam</a:t>
            </a:r>
          </a:p>
          <a:p>
            <a:pPr lvl="1"/>
            <a:r>
              <a:rPr lang="en-US" sz="2800" dirty="0"/>
              <a:t>Based on the teaching of Muhammad </a:t>
            </a:r>
          </a:p>
          <a:p>
            <a:pPr lvl="2"/>
            <a:r>
              <a:rPr lang="en-US" sz="2800" dirty="0"/>
              <a:t>Believed he was God’s prophet</a:t>
            </a:r>
          </a:p>
          <a:p>
            <a:pPr lvl="2"/>
            <a:r>
              <a:rPr lang="en-US" sz="2800" dirty="0"/>
              <a:t>Muhammad lived in Mecca</a:t>
            </a:r>
          </a:p>
          <a:p>
            <a:pPr>
              <a:buNone/>
            </a:pPr>
            <a:r>
              <a:rPr lang="en-US" dirty="0"/>
              <a:t>     - 	All have to follow the five pillars                                                                          - 	Mosque – Place of Islamic worship                                               </a:t>
            </a:r>
          </a:p>
          <a:p>
            <a:pPr lvl="1"/>
            <a:endParaRPr lang="en-US" sz="2600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FC970434-DB3A-4040-9694-29DC83CE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018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ajor Religions of the Middle 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e Spread of Islam and Christia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144000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Jerusalem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sz="3000" dirty="0"/>
              <a:t>Jerusalem is capital of Israel &amp; holy city to all three major </a:t>
            </a:r>
            <a:r>
              <a:rPr lang="en-US" sz="3000" b="1" u="sng" dirty="0"/>
              <a:t>monotheistic </a:t>
            </a:r>
            <a:r>
              <a:rPr lang="en-US" sz="3000" dirty="0"/>
              <a:t>religions                                                                           </a:t>
            </a:r>
          </a:p>
          <a:p>
            <a:pPr lvl="0"/>
            <a:r>
              <a:rPr lang="en-US" sz="3000" dirty="0"/>
              <a:t>Jerusalem is the third most holy Muslim city after Mecca &amp; Medina </a:t>
            </a:r>
          </a:p>
          <a:p>
            <a:endParaRPr lang="en-US" dirty="0"/>
          </a:p>
        </p:txBody>
      </p:sp>
      <p:pic>
        <p:nvPicPr>
          <p:cNvPr id="5" name="Picture 5" descr="Middle East –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4038600" cy="3049143"/>
          </a:xfrm>
          <a:prstGeom prst="rect">
            <a:avLst/>
          </a:prstGeom>
          <a:noFill/>
        </p:spPr>
      </p:pic>
      <p:pic>
        <p:nvPicPr>
          <p:cNvPr id="6" name="Picture 5" descr="Mount of Ol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76818"/>
            <a:ext cx="4038600" cy="2681182"/>
          </a:xfrm>
          <a:prstGeom prst="rect">
            <a:avLst/>
          </a:prstGeom>
          <a:noFill/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F7A3DDF9-BC19-41D5-99C0-F89C68F6A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817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102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/>
              <a:t>Dome of the Rock</a:t>
            </a:r>
            <a:r>
              <a:rPr lang="en-US" sz="3000" dirty="0"/>
              <a:t> - shrine where it’s believed Muhammad rose to heaven</a:t>
            </a:r>
          </a:p>
          <a:p>
            <a:pPr>
              <a:buNone/>
            </a:pPr>
            <a:r>
              <a:rPr lang="en-US" sz="3000" dirty="0"/>
              <a:t>    - Jews believe it is the site where Abraham prepared to sacrifice Isaac </a:t>
            </a:r>
          </a:p>
          <a:p>
            <a:endParaRPr lang="en-US" dirty="0"/>
          </a:p>
        </p:txBody>
      </p:sp>
      <p:pic>
        <p:nvPicPr>
          <p:cNvPr id="7" name="Picture 2" descr="Picture of Western Wailing Wall - Dome of the Rock - in Jerusa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2" descr="http://z.about.com/d/atheism/1/0/u/G/JeruDomeRock07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1367" y="1"/>
            <a:ext cx="137263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Sub regions of Southwest 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000" b="1" dirty="0"/>
              <a:t>The Eastern Mediterranean -  </a:t>
            </a:r>
            <a:r>
              <a:rPr lang="en-US" sz="3000" dirty="0"/>
              <a:t>Israel</a:t>
            </a:r>
            <a:r>
              <a:rPr lang="en-US" sz="3000" b="1" dirty="0"/>
              <a:t>, </a:t>
            </a:r>
            <a:r>
              <a:rPr lang="en-US" sz="3000" dirty="0"/>
              <a:t>Lebanon, &amp; Jordan</a:t>
            </a:r>
          </a:p>
          <a:p>
            <a:pPr marL="137160" lvl="0" indent="0">
              <a:buNone/>
            </a:pPr>
            <a:r>
              <a:rPr lang="en-US" sz="3000" dirty="0"/>
              <a:t> </a:t>
            </a:r>
          </a:p>
          <a:p>
            <a:pPr lvl="0"/>
            <a:r>
              <a:rPr lang="en-US" sz="3000" b="1" dirty="0"/>
              <a:t>The Northeast - </a:t>
            </a:r>
            <a:r>
              <a:rPr lang="en-US" sz="3000" dirty="0"/>
              <a:t>Turkey, Iran, Iraq, Pakistan &amp; Afghanistan  </a:t>
            </a:r>
            <a:r>
              <a:rPr lang="en-US" sz="3000" b="1" dirty="0"/>
              <a:t>                                                               </a:t>
            </a:r>
            <a:endParaRPr lang="en-US" sz="3000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82504" cy="308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sz="3000" b="1" dirty="0"/>
              <a:t>Western Wall</a:t>
            </a:r>
            <a:r>
              <a:rPr lang="en-US" sz="3000" dirty="0"/>
              <a:t> -  The holiest site in Jerusalem for Jews (Wailing Wall)</a:t>
            </a:r>
          </a:p>
          <a:p>
            <a:pPr lvl="0"/>
            <a:r>
              <a:rPr lang="en-US" sz="3000" dirty="0"/>
              <a:t>Sole remainder of Second Temple (destroyed by Romans in A.D. 70) </a:t>
            </a:r>
          </a:p>
          <a:p>
            <a:endParaRPr lang="en-US" dirty="0"/>
          </a:p>
        </p:txBody>
      </p:sp>
      <p:pic>
        <p:nvPicPr>
          <p:cNvPr id="5" name="Picture 2" descr="http://grouper.ieee.org/groups/802/11/Photographs/Israel/0264-Jerusalem-west-w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4038600" cy="2666830"/>
          </a:xfrm>
          <a:prstGeom prst="rect">
            <a:avLst/>
          </a:prstGeom>
          <a:noFill/>
        </p:spPr>
      </p:pic>
      <p:pic>
        <p:nvPicPr>
          <p:cNvPr id="6" name="Picture 2" descr="Hassidic 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311" y="0"/>
            <a:ext cx="152968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Dome and Al-Aqsa mosque are located on Temple Mount by Western Wall</a:t>
            </a:r>
          </a:p>
          <a:p>
            <a:pPr lvl="0"/>
            <a:r>
              <a:rPr lang="en-US" sz="3000" dirty="0"/>
              <a:t>Close proximity of holy sites fosters Jewish-Muslim clashes 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959D18BF-83C2-4985-A97C-28C39E88D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302279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89038"/>
            <a:ext cx="4876800" cy="544036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300" dirty="0"/>
              <a:t>Crusades </a:t>
            </a:r>
          </a:p>
          <a:p>
            <a:pPr lvl="1"/>
            <a:r>
              <a:rPr lang="en-US" sz="3300" dirty="0"/>
              <a:t>Series of religious wars between Christians and Muslims to secure holy sites considered sacred by both groups</a:t>
            </a:r>
          </a:p>
          <a:p>
            <a:pPr lvl="1"/>
            <a:r>
              <a:rPr lang="en-US" sz="3300" dirty="0"/>
              <a:t>Eight major Crusade expeditions occurred between 1096 and 1291</a:t>
            </a:r>
          </a:p>
          <a:p>
            <a:pPr lvl="1"/>
            <a:r>
              <a:rPr lang="en-US" sz="3300" dirty="0"/>
              <a:t>Created hostility between Christians &amp; Muslims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5" name="Picture 5" descr="The Crusades, 1096–12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543234"/>
            <a:ext cx="4038600" cy="3096260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01D29ED4-E488-4A95-AF4B-3C0C0D97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4904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Governments Change Hands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990600"/>
            <a:ext cx="4497388" cy="5135563"/>
          </a:xfrm>
        </p:spPr>
        <p:txBody>
          <a:bodyPr/>
          <a:lstStyle/>
          <a:p>
            <a:pPr lvl="0"/>
            <a:r>
              <a:rPr lang="en-US" sz="3000" dirty="0"/>
              <a:t>Ottoman Empire ruled region from 1520 to 1922, but weakened </a:t>
            </a:r>
          </a:p>
          <a:p>
            <a:pPr lvl="0"/>
            <a:r>
              <a:rPr lang="en-US" sz="3000" dirty="0"/>
              <a:t>WWI – Britain &amp; France gained control of most of region                                                                 - Suez Canal &amp; oil (discovered in 1932)  were valuable  </a:t>
            </a:r>
          </a:p>
          <a:p>
            <a:endParaRPr lang="en-US" dirty="0"/>
          </a:p>
        </p:txBody>
      </p:sp>
      <p:pic>
        <p:nvPicPr>
          <p:cNvPr id="7" name="Picture 5" descr="Colonial Rule, 1914–19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4648200" cy="598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dependence from Colonial R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the State of Israel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953000" cy="53340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Britain controlled area  of Jordan &amp;  Israel after WWI                                                                 -  Arabs &amp; Jews cooperated </a:t>
            </a:r>
          </a:p>
          <a:p>
            <a:pPr lvl="0"/>
            <a:r>
              <a:rPr lang="en-US" sz="2800" dirty="0"/>
              <a:t>1930s &amp; 1940s -  German persecution increased number of Jewish immigrants                               - Arabs begin to resist Jewish stat</a:t>
            </a:r>
          </a:p>
          <a:p>
            <a:endParaRPr lang="en-US" dirty="0"/>
          </a:p>
        </p:txBody>
      </p:sp>
      <p:pic>
        <p:nvPicPr>
          <p:cNvPr id="5" name="Picture 5" descr="Middle East –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4038600" cy="304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the State of Israel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After WWII - many Jewish Holocaust survivors settled in Palestine                                               - UN divided Palestine into two states: one Jewish, one Arab </a:t>
            </a:r>
          </a:p>
          <a:p>
            <a:pPr lvl="0"/>
            <a:r>
              <a:rPr lang="en-US" dirty="0"/>
              <a:t>1948 - Israel was created </a:t>
            </a:r>
          </a:p>
          <a:p>
            <a:endParaRPr lang="en-US" dirty="0"/>
          </a:p>
        </p:txBody>
      </p:sp>
      <p:pic>
        <p:nvPicPr>
          <p:cNvPr id="5" name="Picture 5" descr="Middle East –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4038600" cy="3049143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0C04B34B-4E60-44C4-9DC0-7FBB0E06A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8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0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the State of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Palestinians -Arabs and descendents who lived in Palestine were displaced                                     - As many as 1 million Palestinians fled Israel &amp; became refugees                                                </a:t>
            </a:r>
          </a:p>
          <a:p>
            <a:pPr lvl="0"/>
            <a:r>
              <a:rPr lang="en-US" b="1" dirty="0"/>
              <a:t>Stateless Nation –</a:t>
            </a:r>
            <a:r>
              <a:rPr lang="en-US" dirty="0"/>
              <a:t> Name given to a nation  of people without land to legally occupy                                                       </a:t>
            </a:r>
          </a:p>
          <a:p>
            <a:endParaRPr lang="en-US" dirty="0"/>
          </a:p>
        </p:txBody>
      </p:sp>
      <p:pic>
        <p:nvPicPr>
          <p:cNvPr id="5" name="Picture 2" descr="Palestinian Refuge c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038600" cy="270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the State of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Palestine Liberation Organization (PLO) - </a:t>
            </a:r>
            <a:r>
              <a:rPr lang="en-US" dirty="0"/>
              <a:t> uses politics, military to regain land in, Israel        and return of refugees to Israel </a:t>
            </a:r>
          </a:p>
          <a:p>
            <a:endParaRPr lang="en-US" dirty="0"/>
          </a:p>
        </p:txBody>
      </p:sp>
      <p:pic>
        <p:nvPicPr>
          <p:cNvPr id="5" name="Picture 2" descr="Palestinian Refuge c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038600" cy="2700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70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lestine and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"/>
            <a:ext cx="8839200" cy="681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8988425" cy="6786562"/>
          </a:xfrm>
          <a:prstGeom prst="rect">
            <a:avLst/>
          </a:prstGeom>
          <a:noFill/>
        </p:spPr>
      </p:pic>
      <p:pic>
        <p:nvPicPr>
          <p:cNvPr id="3" name="Picture 5" descr="Middle East –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Control of Oil Fields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1980s -  Iran, Iraq fight war over Persian Gulf oil fields </a:t>
            </a:r>
          </a:p>
          <a:p>
            <a:r>
              <a:rPr lang="en-US" dirty="0"/>
              <a:t>1990 - Iraq invaded Kuwait &amp; was driven out in Persian Gulf War </a:t>
            </a:r>
          </a:p>
        </p:txBody>
      </p:sp>
      <p:pic>
        <p:nvPicPr>
          <p:cNvPr id="5" name="Picture 5" descr="Middle East –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4038600" cy="3049143"/>
          </a:xfrm>
          <a:prstGeom prst="rect">
            <a:avLst/>
          </a:prstGeom>
          <a:noFill/>
        </p:spPr>
      </p:pic>
      <p:pic>
        <p:nvPicPr>
          <p:cNvPr id="6" name="Picture 5" descr="The Persian Gulf War, 19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4038600"/>
            <a:ext cx="3886200" cy="292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e Persian Gulf War, 1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038"/>
            <a:ext cx="9144000" cy="675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Clashes Over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Taliban</a:t>
            </a:r>
            <a:r>
              <a:rPr lang="en-US" dirty="0"/>
              <a:t>—fundamentalist Muslim political group ruled Afghanistan                                               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protected </a:t>
            </a:r>
            <a:r>
              <a:rPr lang="en-US" b="1" dirty="0"/>
              <a:t>Osama bin Laden</a:t>
            </a:r>
            <a:r>
              <a:rPr lang="en-US" dirty="0"/>
              <a:t> and </a:t>
            </a:r>
            <a:r>
              <a:rPr lang="en-US" b="1" dirty="0"/>
              <a:t>al-Qaeda</a:t>
            </a:r>
            <a:r>
              <a:rPr lang="en-US" dirty="0"/>
              <a:t> terrorist network</a:t>
            </a:r>
          </a:p>
          <a:p>
            <a:endParaRPr lang="en-US" dirty="0"/>
          </a:p>
        </p:txBody>
      </p:sp>
      <p:pic>
        <p:nvPicPr>
          <p:cNvPr id="7" name="Picture 2" descr="http://www.chinadaily.com.cn/english/doc/2005-09/21/xin_2106021609030831897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3735434"/>
          </a:xfrm>
          <a:prstGeom prst="rect">
            <a:avLst/>
          </a:prstGeom>
          <a:noFill/>
        </p:spPr>
      </p:pic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F8DD34D3-2EAC-4CD2-B8AD-6F06AD2F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85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Clashes Over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October 2001 – U.S. attacked Afghanistan following 9–11                                                - Operation Enduring Freedom targets terrorist assets, infrastructure                                    - March 2002 Taliban removed from power by Osama bin Laden and some Taliban leaders</a:t>
            </a:r>
          </a:p>
        </p:txBody>
      </p:sp>
      <p:pic>
        <p:nvPicPr>
          <p:cNvPr id="7" name="Picture 5" descr="The Conflict in Afghanistan, 2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572000" cy="3512820"/>
          </a:xfrm>
          <a:prstGeom prst="rect">
            <a:avLst/>
          </a:prstGeom>
          <a:noFill/>
        </p:spPr>
      </p:pic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B899C09F-55B5-4C0D-A37B-C08365CF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85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e Conflict in Afghanistan, 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1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236"/>
            <a:ext cx="8229600" cy="1143000"/>
          </a:xfrm>
        </p:spPr>
        <p:txBody>
          <a:bodyPr/>
          <a:lstStyle/>
          <a:p>
            <a:r>
              <a:rPr lang="en-US" b="1" dirty="0"/>
              <a:t>Clashes Over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9126" y="1152236"/>
            <a:ext cx="4412673" cy="56295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 ordered Iraqi dictator </a:t>
            </a:r>
            <a:r>
              <a:rPr lang="en-US" b="1" dirty="0"/>
              <a:t>Saddam Hussein</a:t>
            </a:r>
            <a:r>
              <a:rPr lang="en-US" dirty="0"/>
              <a:t> to disarm &amp; destroy chemical, &amp; biological weapons after Gulf War                                                                                                  2002  - President </a:t>
            </a:r>
            <a:r>
              <a:rPr lang="en-US" b="1" dirty="0"/>
              <a:t>George W. Bush</a:t>
            </a:r>
            <a:r>
              <a:rPr lang="en-US" dirty="0"/>
              <a:t> turns focus to Iraq</a:t>
            </a:r>
          </a:p>
          <a:p>
            <a:pPr lvl="0"/>
            <a:r>
              <a:rPr lang="en-US" dirty="0"/>
              <a:t>- Bush believed Hussein had weapons of mass destruction                                                         - March 2003 - U.S &amp; U.K. attacked Iraq in Operation Iraqi Freedom                                             - May 2003 - major fighting ended                                                                                                    - December 2003 -  Hussein captured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050" name="Picture 2" descr="http://www.internet-encyclopedia.org/upload/5/56/Saddam_Hussein_(10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362200" cy="2866136"/>
          </a:xfrm>
          <a:prstGeom prst="rect">
            <a:avLst/>
          </a:prstGeom>
          <a:noFill/>
        </p:spPr>
      </p:pic>
      <p:pic>
        <p:nvPicPr>
          <p:cNvPr id="2052" name="Picture 4" descr="http://www.imagemole.com/img/t1george_w_b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" y="3734429"/>
            <a:ext cx="2362200" cy="312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defendamerica.mil/specials/dec2004/Saddam/images/bann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309100" cy="706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marketoracle.co.uk/images/saddam_hussein_hanging_vide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litical Conflict: 1948–1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Cultures and Lifestyles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9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Modern Arabic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Rapid development as technology undermines traditional lifestyles                                         </a:t>
            </a:r>
          </a:p>
          <a:p>
            <a:pPr lvl="0"/>
            <a:r>
              <a:rPr lang="en-US" dirty="0"/>
              <a:t>  - trucks replace camels; malls replace marketplaces </a:t>
            </a:r>
          </a:p>
          <a:p>
            <a:pPr lvl="0"/>
            <a:r>
              <a:rPr lang="en-US" dirty="0"/>
              <a:t>Villagers, farmers, nomads have moved into cities </a:t>
            </a:r>
            <a:r>
              <a:rPr lang="en-US" b="1" dirty="0"/>
              <a:t>(Urbanization</a:t>
            </a:r>
            <a:r>
              <a:rPr lang="en-US" dirty="0"/>
              <a:t>)                                                         </a:t>
            </a:r>
          </a:p>
          <a:p>
            <a:pPr lvl="0">
              <a:buNone/>
            </a:pPr>
            <a:r>
              <a:rPr lang="en-US" dirty="0"/>
              <a:t>       - 25% urban in 1960  to  70% by 2015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7" name="Picture 2" descr="Traffic in riyad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4038600" cy="2686791"/>
          </a:xfrm>
          <a:prstGeom prst="rect">
            <a:avLst/>
          </a:prstGeom>
          <a:noFill/>
        </p:spPr>
      </p:pic>
      <p:pic>
        <p:nvPicPr>
          <p:cNvPr id="5" name="Picture 2" descr="Bedouin Business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4049312"/>
            <a:ext cx="1838325" cy="280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Modern Arabic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17" y="914400"/>
            <a:ext cx="4648200" cy="5791200"/>
          </a:xfrm>
        </p:spPr>
        <p:txBody>
          <a:bodyPr>
            <a:normAutofit fontScale="92500"/>
          </a:bodyPr>
          <a:lstStyle/>
          <a:p>
            <a:r>
              <a:rPr lang="en-US" dirty="0"/>
              <a:t>Religious Duties Shape Lives                                                                                                 - Women often cover their heads, faces with scarf, veil </a:t>
            </a:r>
          </a:p>
          <a:p>
            <a:pPr lvl="0">
              <a:buNone/>
            </a:pPr>
            <a:r>
              <a:rPr lang="en-US" dirty="0"/>
              <a:t>      - women’s roles are slowly expanding: more are educated &amp; working                                  - Prayers performed dawn, noon, mid-afternoon, sunset, before bed                                             -  attend mosque services on Fridays                                                                                                - Fasting in </a:t>
            </a:r>
            <a:r>
              <a:rPr lang="en-US" b="1" dirty="0"/>
              <a:t>Ramadan</a:t>
            </a:r>
            <a:r>
              <a:rPr lang="en-US" dirty="0"/>
              <a:t> reinforces spirituality, self-control, humility</a:t>
            </a:r>
          </a:p>
          <a:p>
            <a:endParaRPr lang="en-US" dirty="0"/>
          </a:p>
        </p:txBody>
      </p:sp>
      <p:pic>
        <p:nvPicPr>
          <p:cNvPr id="5" name="Picture 2" descr="Saudi Arabian soldiers pray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4171209"/>
            <a:ext cx="4038600" cy="2686791"/>
          </a:xfrm>
          <a:prstGeom prst="rect">
            <a:avLst/>
          </a:prstGeom>
          <a:noFill/>
        </p:spPr>
      </p:pic>
      <p:pic>
        <p:nvPicPr>
          <p:cNvPr id="6" name="Picture 2" descr="Jerusalem, arab 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992183" cy="2667000"/>
          </a:xfrm>
          <a:prstGeom prst="rect">
            <a:avLst/>
          </a:prstGeom>
          <a:noFill/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AE3FB7AE-9751-4D6E-9077-1C428885C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13039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Modern Arabic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Eating In / Eating Out - People don’t eat in restaurants as much as in U.S.                                                                 - some restaurants have separate male, female sections                                                       </a:t>
            </a:r>
          </a:p>
          <a:p>
            <a:pPr lvl="0">
              <a:buNone/>
            </a:pPr>
            <a:r>
              <a:rPr lang="en-US" dirty="0"/>
              <a:t>   - cafés are usually for men only                                                                                                  - Most meals are eaten at home, with dinner between 8–11 pm                                                                   - Meals include hummus (ground chickpeas), </a:t>
            </a:r>
            <a:r>
              <a:rPr lang="en-US" dirty="0" err="1"/>
              <a:t>baba</a:t>
            </a:r>
            <a:r>
              <a:rPr lang="en-US" dirty="0"/>
              <a:t> </a:t>
            </a:r>
            <a:r>
              <a:rPr lang="en-US" dirty="0" err="1"/>
              <a:t>ganouzh</a:t>
            </a:r>
            <a:r>
              <a:rPr lang="en-US" dirty="0"/>
              <a:t> (eggplant dip) chicken, lamb,  &amp; dessert of fruit, </a:t>
            </a:r>
            <a:r>
              <a:rPr lang="en-US" dirty="0" err="1"/>
              <a:t>kolaicha</a:t>
            </a:r>
            <a:r>
              <a:rPr lang="en-US" dirty="0"/>
              <a:t> (sweet cake)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86668174-0609-429F-BAE4-64F5AF6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3039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Living in North Southwest 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Water and Population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Large farms and growing populations require dams &amp; irrigation systems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Freshwater Re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59921"/>
            <a:ext cx="4800600" cy="368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Irrigation projects cause controversy when the body of water flows through several countries</a:t>
            </a:r>
          </a:p>
          <a:p>
            <a:endParaRPr lang="en-US" dirty="0"/>
          </a:p>
        </p:txBody>
      </p:sp>
      <p:pic>
        <p:nvPicPr>
          <p:cNvPr id="8" name="Picture 5" descr="Freshwater Re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391" y="1447800"/>
            <a:ext cx="4472609" cy="3429000"/>
          </a:xfrm>
          <a:prstGeom prst="rect">
            <a:avLst/>
          </a:prstGeom>
          <a:noFill/>
        </p:spPr>
      </p:pic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8E01AA16-BE15-40E0-B45B-3A7FBCBB9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13039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Turkey is building dams and a man-made lake on upper Euphrates that will deprive downstream countries of water</a:t>
            </a:r>
          </a:p>
        </p:txBody>
      </p:sp>
      <p:pic>
        <p:nvPicPr>
          <p:cNvPr id="5" name="Picture 2" descr="Euphrates d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7A813B15-7719-4B51-BCBA-1D9901087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13039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Israel’s National Water Carrier project - carries water from northern areas to central, south, Negev Desert</a:t>
            </a:r>
          </a:p>
        </p:txBody>
      </p:sp>
      <p:pic>
        <p:nvPicPr>
          <p:cNvPr id="5" name="Picture 2" descr="Negev De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26155"/>
            <a:ext cx="5029200" cy="333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shwater Re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pulation 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28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Modern Water Technology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Drip irrigation</a:t>
            </a:r>
            <a:r>
              <a:rPr lang="en-US" dirty="0"/>
              <a:t> - small pipes slowly drip water just above ground </a:t>
            </a:r>
          </a:p>
          <a:p>
            <a:pPr lvl="0"/>
            <a:r>
              <a:rPr lang="en-US" b="1" dirty="0"/>
              <a:t>Desalinization</a:t>
            </a:r>
            <a:r>
              <a:rPr lang="en-US" dirty="0"/>
              <a:t> - Removes salt from ocean water at treatment plants                                          </a:t>
            </a:r>
          </a:p>
          <a:p>
            <a:pPr lvl="1"/>
            <a:r>
              <a:rPr lang="en-US" dirty="0"/>
              <a:t>Plants are expensive, cannot provide enough water </a:t>
            </a:r>
          </a:p>
          <a:p>
            <a:pPr lvl="0"/>
            <a:r>
              <a:rPr lang="en-US" b="1" dirty="0"/>
              <a:t>Fossil water -</a:t>
            </a:r>
            <a:r>
              <a:rPr lang="en-US" dirty="0"/>
              <a:t> is pumped from underground aquifers                                                                           - water has been in aquifer for long periods of time                                                                          - rainfall won’t refill aquifers; only 25–30 years of usage remain 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267D69BD-6B14-4AF2-B16C-F1B1517F8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7" y="685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gev Des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aquif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626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Economy Dependent on Black Gold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5720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Oil is principle resource of economy, makes region globally important                                 - source of almost all of nations’ export money, </a:t>
            </a:r>
            <a:r>
              <a:rPr lang="en-US" b="1" dirty="0"/>
              <a:t>GNP </a:t>
            </a:r>
            <a:endParaRPr lang="en-US" dirty="0"/>
          </a:p>
          <a:p>
            <a:pPr lvl="0"/>
            <a:r>
              <a:rPr lang="en-US" dirty="0"/>
              <a:t>Region has 64% of world’s oil deposits, 34% of natural gas reserves                                                 - by 2020 will provide 50% of world demand                                                                                </a:t>
            </a:r>
          </a:p>
          <a:p>
            <a:pPr lvl="0"/>
            <a:r>
              <a:rPr lang="en-US" dirty="0"/>
              <a:t> </a:t>
            </a:r>
            <a:r>
              <a:rPr lang="en-US" b="1" dirty="0"/>
              <a:t>Strategic commodity</a:t>
            </a:r>
            <a:r>
              <a:rPr lang="en-US" dirty="0"/>
              <a:t>—important resource nations will fight over </a:t>
            </a:r>
          </a:p>
          <a:p>
            <a:endParaRPr lang="en-US" dirty="0"/>
          </a:p>
        </p:txBody>
      </p:sp>
      <p:pic>
        <p:nvPicPr>
          <p:cNvPr id="5" name="Picture 5" descr="Oil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49004"/>
            <a:ext cx="4038600" cy="3102991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F0C7EB1D-B0FB-4FF8-9CBE-C75D111C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278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Economy Dependent on Black Gold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0901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Oil prices rise &amp; fall unpredictably; revenue not assured                                                              </a:t>
            </a:r>
          </a:p>
          <a:p>
            <a:pPr lvl="0"/>
            <a:r>
              <a:rPr lang="en-US" dirty="0"/>
              <a:t>Makes steady economic growth difficult; nations need to diversify </a:t>
            </a:r>
          </a:p>
          <a:p>
            <a:pPr lvl="0"/>
            <a:r>
              <a:rPr lang="en-US" dirty="0"/>
              <a:t>1960 -  oil-producing nations formed economic group called </a:t>
            </a:r>
            <a:r>
              <a:rPr lang="en-US" b="1" dirty="0"/>
              <a:t>OPEC</a:t>
            </a:r>
            <a:r>
              <a:rPr lang="en-US" dirty="0"/>
              <a:t> - Organization of Petroleum Exporting Countries                                                                                                            - coordinate petroleum-selling policies, control worldwide oil prices                                 </a:t>
            </a:r>
          </a:p>
          <a:p>
            <a:pPr lvl="0">
              <a:buNone/>
            </a:pPr>
            <a:r>
              <a:rPr lang="en-US" dirty="0"/>
              <a:t>     - includes Saudi Arabia, Kuwait, Qatar, United Arab Emirates, Iran, Iraq </a:t>
            </a:r>
          </a:p>
          <a:p>
            <a:pPr lvl="0"/>
            <a:r>
              <a:rPr lang="en-US" dirty="0"/>
              <a:t>Nations have made an effort to</a:t>
            </a:r>
            <a:r>
              <a:rPr lang="en-US" b="1" dirty="0"/>
              <a:t> </a:t>
            </a:r>
            <a:r>
              <a:rPr lang="en-US" dirty="0"/>
              <a:t>use oil wealth to diversify economies &amp; develop non-oil resources, &amp; agriculture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326F3B50-5D57-450F-B632-FD07194F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338" y="3124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il 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Transporting Oil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8768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Crude oil</a:t>
            </a:r>
            <a:r>
              <a:rPr lang="en-US" dirty="0"/>
              <a:t> is petroleum that has not been processed</a:t>
            </a:r>
            <a:r>
              <a:rPr lang="en-US" b="1" dirty="0"/>
              <a:t>                                                                      </a:t>
            </a:r>
            <a:r>
              <a:rPr lang="en-US" dirty="0"/>
              <a:t>- </a:t>
            </a:r>
            <a:r>
              <a:rPr lang="en-US" b="1" dirty="0"/>
              <a:t>Refineries</a:t>
            </a:r>
            <a:r>
              <a:rPr lang="en-US" dirty="0"/>
              <a:t> -  convert crude oil into useful products </a:t>
            </a:r>
          </a:p>
          <a:p>
            <a:pPr lvl="0"/>
            <a:r>
              <a:rPr lang="en-US" dirty="0"/>
              <a:t>Pipelines move crude oil to refineries or ports </a:t>
            </a:r>
            <a:r>
              <a:rPr lang="en-US" b="1" dirty="0"/>
              <a:t>                                                                             </a:t>
            </a:r>
            <a:r>
              <a:rPr lang="en-US" dirty="0"/>
              <a:t>- ports on Persian Gulf, Red Sea, Mediterranean Sea </a:t>
            </a:r>
            <a:r>
              <a:rPr lang="en-US" b="1" dirty="0"/>
              <a:t>                                                            </a:t>
            </a:r>
            <a:r>
              <a:rPr lang="en-US" dirty="0"/>
              <a:t>- tankers carry petroleum to world markets </a:t>
            </a:r>
          </a:p>
          <a:p>
            <a:pPr lvl="0"/>
            <a:r>
              <a:rPr lang="en-US" b="1" dirty="0"/>
              <a:t>Risks of Transporting Oil 	                                                                                                         - Oil spills</a:t>
            </a:r>
            <a:r>
              <a:rPr lang="en-US" dirty="0"/>
              <a:t> – Largest was  in January 1991, during Persian Gulf War</a:t>
            </a:r>
            <a:r>
              <a:rPr lang="en-US" b="1" dirty="0"/>
              <a:t>                                                                                                - Pipelines may leak                                                                                                                                - Tankers may collide or run ashore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5" descr="Average Income per Capi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038600" cy="3089529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EC12CC35-1DD6-4265-BD3C-2CD317D4D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76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verage Income per Cap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New Industry Requires More Workers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b="1" dirty="0"/>
              <a:t>Human resources</a:t>
            </a:r>
            <a:r>
              <a:rPr lang="en-US" dirty="0"/>
              <a:t>—skills and talents of a nation’s people                                                               - nations must invest in people, including women (education &amp; technology training)</a:t>
            </a:r>
          </a:p>
          <a:p>
            <a:pPr lvl="0"/>
            <a:r>
              <a:rPr lang="en-US" dirty="0"/>
              <a:t>Oil creates so many jobs that local workers couldn’t fill them all</a:t>
            </a:r>
          </a:p>
          <a:p>
            <a:endParaRPr lang="en-US" dirty="0"/>
          </a:p>
        </p:txBody>
      </p:sp>
      <p:pic>
        <p:nvPicPr>
          <p:cNvPr id="5" name="Picture 2" descr="Muslim W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4038600" cy="2681182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032A8C3B-DB07-4DDB-8CE1-8422D26B7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84844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New Industry Requires More Workers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Guest workers</a:t>
            </a:r>
            <a:r>
              <a:rPr lang="en-US" dirty="0"/>
              <a:t> - mostly unskilled laborers; do jobs native peoples find unacceptable    (South, East Asia)                                                                                                                             - outnumber native workers in some places                                                                                      -Face problems such as –cultural misunderstandings  intolerance, violence toward workers &amp; fear immigrants weaken countries’ national identities</a:t>
            </a:r>
          </a:p>
          <a:p>
            <a:endParaRPr lang="en-US" dirty="0"/>
          </a:p>
        </p:txBody>
      </p:sp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FA3F0AA2-B02E-4009-A33E-2E20D67E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83749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Mountains &amp; Highlands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56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300" dirty="0"/>
              <a:t>Zagros and Taurus -  experience severe seismic or earthquake activity</a:t>
            </a:r>
          </a:p>
          <a:p>
            <a:pPr marL="137160" lvl="0" indent="0">
              <a:buNone/>
            </a:pPr>
            <a:endParaRPr lang="en-US" sz="3300" dirty="0"/>
          </a:p>
          <a:p>
            <a:pPr lvl="0">
              <a:buNone/>
            </a:pPr>
            <a:r>
              <a:rPr lang="en-US" sz="3300" dirty="0"/>
              <a:t>  -  Zagros Mountains isolate Iran from rest of Southwest Asia</a:t>
            </a:r>
            <a:r>
              <a:rPr lang="en-US" sz="3300" b="1" dirty="0"/>
              <a:t> </a:t>
            </a:r>
          </a:p>
          <a:p>
            <a:pPr lvl="0">
              <a:buNone/>
            </a:pPr>
            <a:r>
              <a:rPr lang="en-US" sz="3300" b="1" dirty="0"/>
              <a:t>    </a:t>
            </a:r>
          </a:p>
          <a:p>
            <a:pPr>
              <a:buNone/>
            </a:pPr>
            <a:r>
              <a:rPr lang="en-US" sz="3300" b="1" dirty="0"/>
              <a:t>   - </a:t>
            </a:r>
            <a:r>
              <a:rPr lang="en-US" sz="3300" dirty="0"/>
              <a:t>Taurus Mountains separate Turkey from rest of Southwest Asia</a:t>
            </a:r>
          </a:p>
          <a:p>
            <a:pPr>
              <a:buNone/>
            </a:pPr>
            <a:r>
              <a:rPr lang="en-US" b="1" dirty="0"/>
              <a:t>                                                       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Physical Map – Middle East, Afghanistan &amp;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3761740"/>
            <a:ext cx="4038600" cy="3096260"/>
          </a:xfrm>
          <a:prstGeom prst="rect">
            <a:avLst/>
          </a:prstGeom>
          <a:noFill/>
        </p:spPr>
      </p:pic>
      <p:pic>
        <p:nvPicPr>
          <p:cNvPr id="6" name="Picture 2" descr="Tau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838201"/>
            <a:ext cx="3810000" cy="255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F26E787EB5F47B698AA3A5B14D56E" ma:contentTypeVersion="0" ma:contentTypeDescription="Create a new document." ma:contentTypeScope="" ma:versionID="4b73899df3689c956e200762ff567b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1F2CCA-7403-4E61-9B5F-2A1D79BF25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DC0117-2D25-4582-9C06-B4A99F8AD33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4A0DB4-77B8-4ADA-9ADF-F161CB597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1394</TotalTime>
  <Words>1679</Words>
  <Application>Microsoft Office PowerPoint</Application>
  <PresentationFormat>On-screen Show (4:3)</PresentationFormat>
  <Paragraphs>212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Book Antiqua</vt:lpstr>
      <vt:lpstr>Lucida Sans</vt:lpstr>
      <vt:lpstr>Wingdings</vt:lpstr>
      <vt:lpstr>Wingdings 2</vt:lpstr>
      <vt:lpstr>Wingdings 3</vt:lpstr>
      <vt:lpstr>Apex</vt:lpstr>
      <vt:lpstr>World Geography Southwest Asia   </vt:lpstr>
      <vt:lpstr>Physical  </vt:lpstr>
      <vt:lpstr>Sub-regions of Southwest Asia  </vt:lpstr>
      <vt:lpstr>Sub regions of Southwest Asia</vt:lpstr>
      <vt:lpstr>PowerPoint Presentation</vt:lpstr>
      <vt:lpstr>PowerPoint Presentation</vt:lpstr>
      <vt:lpstr>PowerPoint Presentation</vt:lpstr>
      <vt:lpstr>PowerPoint Presentation</vt:lpstr>
      <vt:lpstr>Mountains &amp; Highlands  </vt:lpstr>
      <vt:lpstr>PowerPoint Presentation</vt:lpstr>
      <vt:lpstr>Mountains &amp; Highlands</vt:lpstr>
      <vt:lpstr>Seas</vt:lpstr>
      <vt:lpstr>Seas</vt:lpstr>
      <vt:lpstr>Rivers </vt:lpstr>
      <vt:lpstr>Rivers </vt:lpstr>
      <vt:lpstr>Rivers</vt:lpstr>
      <vt:lpstr>Climates  </vt:lpstr>
      <vt:lpstr>Climates</vt:lpstr>
      <vt:lpstr>Climates</vt:lpstr>
      <vt:lpstr>Climates</vt:lpstr>
      <vt:lpstr>Climates</vt:lpstr>
      <vt:lpstr>PowerPoint Presentation</vt:lpstr>
      <vt:lpstr>Natural resources </vt:lpstr>
      <vt:lpstr>Natural resources</vt:lpstr>
      <vt:lpstr>PowerPoint Presentation</vt:lpstr>
      <vt:lpstr>Culture </vt:lpstr>
      <vt:lpstr>Ethnic Diversity (a difference in people based on their origins) </vt:lpstr>
      <vt:lpstr>Turks</vt:lpstr>
      <vt:lpstr>Iranians “land of the Aryans”  </vt:lpstr>
      <vt:lpstr>PowerPoint Presentation</vt:lpstr>
      <vt:lpstr> Israelis </vt:lpstr>
      <vt:lpstr> Israelis </vt:lpstr>
      <vt:lpstr>History </vt:lpstr>
      <vt:lpstr>  Early History </vt:lpstr>
      <vt:lpstr>Birth Place of 3 Religions </vt:lpstr>
      <vt:lpstr>PowerPoint Presentation</vt:lpstr>
      <vt:lpstr>PowerPoint Presentation</vt:lpstr>
      <vt:lpstr>Jerusalem </vt:lpstr>
      <vt:lpstr>Jerusalem</vt:lpstr>
      <vt:lpstr>Jerusalem</vt:lpstr>
      <vt:lpstr>Jerusalem</vt:lpstr>
      <vt:lpstr>Jerusalem</vt:lpstr>
      <vt:lpstr>Governments Change Hands  </vt:lpstr>
      <vt:lpstr>PowerPoint Presentation</vt:lpstr>
      <vt:lpstr>Creating the State of Israel  </vt:lpstr>
      <vt:lpstr>Creating the State of Israel  </vt:lpstr>
      <vt:lpstr>Creating the State of Israel</vt:lpstr>
      <vt:lpstr>Creating the State of Israel</vt:lpstr>
      <vt:lpstr>PowerPoint Presentation</vt:lpstr>
      <vt:lpstr>Control of Oil Fields  </vt:lpstr>
      <vt:lpstr>PowerPoint Presentation</vt:lpstr>
      <vt:lpstr>Clashes Over Leadership</vt:lpstr>
      <vt:lpstr>Clashes Over Leadership</vt:lpstr>
      <vt:lpstr>PowerPoint Presentation</vt:lpstr>
      <vt:lpstr>Clashes Over Leadership</vt:lpstr>
      <vt:lpstr>PowerPoint Presentation</vt:lpstr>
      <vt:lpstr>PowerPoint Presentation</vt:lpstr>
      <vt:lpstr>PowerPoint Presentation</vt:lpstr>
      <vt:lpstr>Cultures and Lifestyles </vt:lpstr>
      <vt:lpstr>Modern Arabic Life </vt:lpstr>
      <vt:lpstr>Modern Arabic Life </vt:lpstr>
      <vt:lpstr>Modern Arabic Life </vt:lpstr>
      <vt:lpstr>Living in North Southwest Asia </vt:lpstr>
      <vt:lpstr>Water and Population </vt:lpstr>
      <vt:lpstr>Water and Population</vt:lpstr>
      <vt:lpstr>Water and Population</vt:lpstr>
      <vt:lpstr>Water and Population</vt:lpstr>
      <vt:lpstr>PowerPoint Presentation</vt:lpstr>
      <vt:lpstr>PowerPoint Presentation</vt:lpstr>
      <vt:lpstr>Modern Water Technology  </vt:lpstr>
      <vt:lpstr>PowerPoint Presentation</vt:lpstr>
      <vt:lpstr>PowerPoint Presentation</vt:lpstr>
      <vt:lpstr>Economy Dependent on Black Gold  </vt:lpstr>
      <vt:lpstr>Economy Dependent on Black Gold  </vt:lpstr>
      <vt:lpstr>PowerPoint Presentation</vt:lpstr>
      <vt:lpstr>Transporting Oil  </vt:lpstr>
      <vt:lpstr>PowerPoint Presentation</vt:lpstr>
      <vt:lpstr>New Industry Requires More Workers  </vt:lpstr>
      <vt:lpstr>New Industry Requires More Workers</vt:lpstr>
    </vt:vector>
  </TitlesOfParts>
  <Company>Cherokee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brian.stamey</dc:creator>
  <cp:lastModifiedBy>Dawn M. Quarles</cp:lastModifiedBy>
  <cp:revision>61</cp:revision>
  <dcterms:created xsi:type="dcterms:W3CDTF">2007-08-27T20:07:35Z</dcterms:created>
  <dcterms:modified xsi:type="dcterms:W3CDTF">2018-11-13T20:20:50Z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0x0101008E1F26E787EB5F47B698AA3A5B14D56E</vt:lpwstr>
  </property>
</Properties>
</file>