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19" r:id="rId19"/>
    <p:sldId id="32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321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322" r:id="rId40"/>
    <p:sldId id="323" r:id="rId41"/>
    <p:sldId id="324" r:id="rId42"/>
    <p:sldId id="325" r:id="rId43"/>
    <p:sldId id="326" r:id="rId44"/>
    <p:sldId id="328" r:id="rId45"/>
    <p:sldId id="333" r:id="rId46"/>
    <p:sldId id="329" r:id="rId47"/>
    <p:sldId id="330" r:id="rId48"/>
    <p:sldId id="331" r:id="rId49"/>
    <p:sldId id="332" r:id="rId50"/>
    <p:sldId id="291" r:id="rId51"/>
    <p:sldId id="353" r:id="rId52"/>
    <p:sldId id="352" r:id="rId53"/>
    <p:sldId id="292" r:id="rId54"/>
    <p:sldId id="293" r:id="rId55"/>
    <p:sldId id="355" r:id="rId56"/>
    <p:sldId id="354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314" r:id="rId78"/>
    <p:sldId id="315" r:id="rId79"/>
    <p:sldId id="316" r:id="rId80"/>
    <p:sldId id="317" r:id="rId81"/>
    <p:sldId id="318" r:id="rId82"/>
    <p:sldId id="336" r:id="rId83"/>
    <p:sldId id="337" r:id="rId84"/>
    <p:sldId id="334" r:id="rId85"/>
    <p:sldId id="335" r:id="rId86"/>
    <p:sldId id="339" r:id="rId87"/>
    <p:sldId id="338" r:id="rId88"/>
    <p:sldId id="345" r:id="rId89"/>
    <p:sldId id="344" r:id="rId90"/>
    <p:sldId id="340" r:id="rId91"/>
    <p:sldId id="341" r:id="rId92"/>
    <p:sldId id="342" r:id="rId93"/>
    <p:sldId id="343" r:id="rId94"/>
    <p:sldId id="346" r:id="rId95"/>
    <p:sldId id="347" r:id="rId96"/>
    <p:sldId id="348" r:id="rId97"/>
    <p:sldId id="349" r:id="rId98"/>
    <p:sldId id="350" r:id="rId99"/>
    <p:sldId id="351" r:id="rId100"/>
    <p:sldId id="358" r:id="rId101"/>
    <p:sldId id="357" r:id="rId102"/>
    <p:sldId id="356" r:id="rId103"/>
    <p:sldId id="360" r:id="rId104"/>
    <p:sldId id="359" r:id="rId105"/>
    <p:sldId id="361" r:id="rId106"/>
    <p:sldId id="362" r:id="rId107"/>
    <p:sldId id="363" r:id="rId108"/>
    <p:sldId id="364" r:id="rId109"/>
    <p:sldId id="365" r:id="rId1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moop.com/economic-principles/production-possibilitie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moop.com/economic-principles/production-possibilitie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moop.com/economic-principles/production-possibilitie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lkerswikinomics.com/blog/2008/01/31/the-business-cycle-rears-its-ugly-head/" TargetMode="Externa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moop.com/economic-principles/production-possibilitie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lkerswikinomics.com/blog/2008/01/31/the-business-cycle-rears-its-ugly-head/" TargetMode="Externa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8221-1004-4152-B553-CE95C1742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Macroeconomics Review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39CD7-A9C6-4727-BC34-BF5855442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4: Macroeconomics</a:t>
            </a:r>
          </a:p>
        </p:txBody>
      </p:sp>
    </p:spTree>
    <p:extLst>
      <p:ext uri="{BB962C8B-B14F-4D97-AF65-F5344CB8AC3E}">
        <p14:creationId xmlns:p14="http://schemas.microsoft.com/office/powerpoint/2010/main" val="164564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economic sector would the “I” represent in the GDP equation?</a:t>
            </a:r>
          </a:p>
        </p:txBody>
      </p:sp>
    </p:spTree>
    <p:extLst>
      <p:ext uri="{BB962C8B-B14F-4D97-AF65-F5344CB8AC3E}">
        <p14:creationId xmlns:p14="http://schemas.microsoft.com/office/powerpoint/2010/main" val="296336353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 FED keep interest rates low, what will happen to the inflation?</a:t>
            </a:r>
          </a:p>
        </p:txBody>
      </p:sp>
    </p:spTree>
    <p:extLst>
      <p:ext uri="{BB962C8B-B14F-4D97-AF65-F5344CB8AC3E}">
        <p14:creationId xmlns:p14="http://schemas.microsoft.com/office/powerpoint/2010/main" val="180846257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 FED keep interest rates low, what will happen to the inflation?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Inflation will go up</a:t>
            </a:r>
          </a:p>
        </p:txBody>
      </p:sp>
    </p:spTree>
    <p:extLst>
      <p:ext uri="{BB962C8B-B14F-4D97-AF65-F5344CB8AC3E}">
        <p14:creationId xmlns:p14="http://schemas.microsoft.com/office/powerpoint/2010/main" val="27114591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difference between monetary policy and fiscal policy?</a:t>
            </a:r>
          </a:p>
        </p:txBody>
      </p:sp>
    </p:spTree>
    <p:extLst>
      <p:ext uri="{BB962C8B-B14F-4D97-AF65-F5344CB8AC3E}">
        <p14:creationId xmlns:p14="http://schemas.microsoft.com/office/powerpoint/2010/main" val="340859451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9D0C-CC04-4B53-9E9E-83398BE9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monetary policy and fiscal policy?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0CBAA-1A41-4071-9090-E37891764C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Monetary policy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CAFBD-0394-43AA-A11D-CA37A4BB6F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Used by the FED</a:t>
            </a:r>
          </a:p>
          <a:p>
            <a:r>
              <a:rPr lang="en-US" dirty="0"/>
              <a:t>Involves the money supply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78674-A3E2-42D2-A424-D57265DF8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31C3F-CE52-4925-B191-3CCE2A6652A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Used by the government</a:t>
            </a:r>
          </a:p>
          <a:p>
            <a:r>
              <a:rPr lang="en-US" dirty="0"/>
              <a:t>Involves the government taxing and spending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583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 FED buys bonds, what will happen to the money supply, interest rate, and unemployment rate?</a:t>
            </a:r>
          </a:p>
        </p:txBody>
      </p:sp>
    </p:spTree>
    <p:extLst>
      <p:ext uri="{BB962C8B-B14F-4D97-AF65-F5344CB8AC3E}">
        <p14:creationId xmlns:p14="http://schemas.microsoft.com/office/powerpoint/2010/main" val="36965037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56621"/>
            <a:ext cx="10571998" cy="970450"/>
          </a:xfrm>
        </p:spPr>
        <p:txBody>
          <a:bodyPr/>
          <a:lstStyle/>
          <a:p>
            <a:r>
              <a:rPr lang="en-US" dirty="0"/>
              <a:t>If the FED buys bonds, what will happen to the money supply, interest rate, and unemployment 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Money supply- increases</a:t>
            </a:r>
          </a:p>
          <a:p>
            <a:r>
              <a:rPr lang="en-US" sz="4000" dirty="0"/>
              <a:t>Interest rate- decreases</a:t>
            </a:r>
          </a:p>
          <a:p>
            <a:r>
              <a:rPr lang="en-US" sz="4000" dirty="0"/>
              <a:t>Unemployment rate- decreases</a:t>
            </a:r>
          </a:p>
        </p:txBody>
      </p:sp>
    </p:spTree>
    <p:extLst>
      <p:ext uri="{BB962C8B-B14F-4D97-AF65-F5344CB8AC3E}">
        <p14:creationId xmlns:p14="http://schemas.microsoft.com/office/powerpoint/2010/main" val="18759897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two government tools used in fiscal policy?</a:t>
            </a:r>
          </a:p>
        </p:txBody>
      </p:sp>
    </p:spTree>
    <p:extLst>
      <p:ext uri="{BB962C8B-B14F-4D97-AF65-F5344CB8AC3E}">
        <p14:creationId xmlns:p14="http://schemas.microsoft.com/office/powerpoint/2010/main" val="27195271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two government tools used in fiscal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increasing/ decreasing taxes</a:t>
            </a:r>
          </a:p>
          <a:p>
            <a:r>
              <a:rPr lang="en-US" sz="4000" dirty="0"/>
              <a:t>Increasing/ decreasing government spending</a:t>
            </a:r>
          </a:p>
        </p:txBody>
      </p:sp>
    </p:spTree>
    <p:extLst>
      <p:ext uri="{BB962C8B-B14F-4D97-AF65-F5344CB8AC3E}">
        <p14:creationId xmlns:p14="http://schemas.microsoft.com/office/powerpoint/2010/main" val="408907897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Considering the goals of fiscal policy, under what circumstances would the government use a contractionary fiscal policy?</a:t>
            </a:r>
          </a:p>
        </p:txBody>
      </p:sp>
    </p:spTree>
    <p:extLst>
      <p:ext uri="{BB962C8B-B14F-4D97-AF65-F5344CB8AC3E}">
        <p14:creationId xmlns:p14="http://schemas.microsoft.com/office/powerpoint/2010/main" val="4084921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08" y="999202"/>
            <a:ext cx="12028227" cy="970450"/>
          </a:xfrm>
        </p:spPr>
        <p:txBody>
          <a:bodyPr/>
          <a:lstStyle/>
          <a:p>
            <a:r>
              <a:rPr lang="en-US" dirty="0"/>
              <a:t>Considering the goals of fiscal policy, under what circumstances would the government use a contractionary fiscal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there is an inflationary period, the government would initiate a contractionary fiscal policy to reduce AD and slow down the economy (reduce the rate </a:t>
            </a:r>
            <a:r>
              <a:rPr lang="en-US" sz="4000"/>
              <a:t>of inflation).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269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economic sector would the “I” represent in the GDP equation?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Business sector</a:t>
            </a:r>
          </a:p>
        </p:txBody>
      </p:sp>
    </p:spTree>
    <p:extLst>
      <p:ext uri="{BB962C8B-B14F-4D97-AF65-F5344CB8AC3E}">
        <p14:creationId xmlns:p14="http://schemas.microsoft.com/office/powerpoint/2010/main" val="181296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economic sector would the “C” represent in the GDP equation?</a:t>
            </a:r>
          </a:p>
        </p:txBody>
      </p:sp>
    </p:spTree>
    <p:extLst>
      <p:ext uri="{BB962C8B-B14F-4D97-AF65-F5344CB8AC3E}">
        <p14:creationId xmlns:p14="http://schemas.microsoft.com/office/powerpoint/2010/main" val="235779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economic sector would the “C” represent in the GDP equation?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private sector</a:t>
            </a:r>
          </a:p>
        </p:txBody>
      </p:sp>
    </p:spTree>
    <p:extLst>
      <p:ext uri="{BB962C8B-B14F-4D97-AF65-F5344CB8AC3E}">
        <p14:creationId xmlns:p14="http://schemas.microsoft.com/office/powerpoint/2010/main" val="841333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economic sector would the “</a:t>
            </a:r>
            <a:r>
              <a:rPr lang="en-US" sz="4000" dirty="0" err="1"/>
              <a:t>Xn</a:t>
            </a:r>
            <a:r>
              <a:rPr lang="en-US" sz="4000" dirty="0"/>
              <a:t>” represent in the GDP equation?</a:t>
            </a:r>
          </a:p>
        </p:txBody>
      </p:sp>
    </p:spTree>
    <p:extLst>
      <p:ext uri="{BB962C8B-B14F-4D97-AF65-F5344CB8AC3E}">
        <p14:creationId xmlns:p14="http://schemas.microsoft.com/office/powerpoint/2010/main" val="258676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economic sector would the “</a:t>
            </a:r>
            <a:r>
              <a:rPr lang="en-US" dirty="0" err="1"/>
              <a:t>Xn</a:t>
            </a:r>
            <a:r>
              <a:rPr lang="en-US" dirty="0"/>
              <a:t>” represent in the GDP equation?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foreign sector</a:t>
            </a:r>
          </a:p>
        </p:txBody>
      </p:sp>
    </p:spTree>
    <p:extLst>
      <p:ext uri="{BB962C8B-B14F-4D97-AF65-F5344CB8AC3E}">
        <p14:creationId xmlns:p14="http://schemas.microsoft.com/office/powerpoint/2010/main" val="175337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</a:t>
            </a:r>
            <a:r>
              <a:rPr lang="en-US" sz="4000" dirty="0" err="1"/>
              <a:t>Xn</a:t>
            </a:r>
            <a:r>
              <a:rPr lang="en-US" sz="4000" dirty="0"/>
              <a:t> of -5% means the U.S. has a trade _____.</a:t>
            </a:r>
          </a:p>
        </p:txBody>
      </p:sp>
    </p:spTree>
    <p:extLst>
      <p:ext uri="{BB962C8B-B14F-4D97-AF65-F5344CB8AC3E}">
        <p14:creationId xmlns:p14="http://schemas.microsoft.com/office/powerpoint/2010/main" val="33654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Xn</a:t>
            </a:r>
            <a:r>
              <a:rPr lang="en-US" dirty="0"/>
              <a:t> of -5% means the U.S. has a trade _____.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Deficit: the U.S. is spending more than it is making; exports &lt; imports</a:t>
            </a:r>
          </a:p>
        </p:txBody>
      </p:sp>
    </p:spTree>
    <p:extLst>
      <p:ext uri="{BB962C8B-B14F-4D97-AF65-F5344CB8AC3E}">
        <p14:creationId xmlns:p14="http://schemas.microsoft.com/office/powerpoint/2010/main" val="1119656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A59E-4BAB-4C18-9654-8340C4DC0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1BFF-09E0-4959-9C6A-4BCCAF8DD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does a budget deficit do to the national debt?</a:t>
            </a:r>
          </a:p>
        </p:txBody>
      </p:sp>
    </p:spTree>
    <p:extLst>
      <p:ext uri="{BB962C8B-B14F-4D97-AF65-F5344CB8AC3E}">
        <p14:creationId xmlns:p14="http://schemas.microsoft.com/office/powerpoint/2010/main" val="3365444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B0C9-280D-4D89-90B8-2FFEE8DF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 budget deficit do to the national debt?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548E-ACA9-435B-97ED-510530BD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/>
              <a:t>It increases the national debt because we do not have enough money to cover the costs of running the government! The government is spending more than it is taking in!</a:t>
            </a:r>
          </a:p>
        </p:txBody>
      </p:sp>
    </p:spTree>
    <p:extLst>
      <p:ext uri="{BB962C8B-B14F-4D97-AF65-F5344CB8AC3E}">
        <p14:creationId xmlns:p14="http://schemas.microsoft.com/office/powerpoint/2010/main" val="415398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macroeconomics?</a:t>
            </a:r>
          </a:p>
        </p:txBody>
      </p:sp>
    </p:spTree>
    <p:extLst>
      <p:ext uri="{BB962C8B-B14F-4D97-AF65-F5344CB8AC3E}">
        <p14:creationId xmlns:p14="http://schemas.microsoft.com/office/powerpoint/2010/main" val="2578378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excluded in the GDP?</a:t>
            </a:r>
          </a:p>
        </p:txBody>
      </p:sp>
    </p:spTree>
    <p:extLst>
      <p:ext uri="{BB962C8B-B14F-4D97-AF65-F5344CB8AC3E}">
        <p14:creationId xmlns:p14="http://schemas.microsoft.com/office/powerpoint/2010/main" val="1208418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excluded in the GDP?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5" y="1949571"/>
            <a:ext cx="11792309" cy="4701396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Intermediate parts (new but not the final product)</a:t>
            </a:r>
          </a:p>
          <a:p>
            <a:r>
              <a:rPr lang="en-US" sz="4000" dirty="0"/>
              <a:t>Secondhand sales (yard sales, buying used items)</a:t>
            </a:r>
          </a:p>
          <a:p>
            <a:r>
              <a:rPr lang="en-US" sz="4000" dirty="0"/>
              <a:t>Non-market transaction (babysitting, allowance for cutting the grass)</a:t>
            </a:r>
          </a:p>
          <a:p>
            <a:r>
              <a:rPr lang="en-US" sz="4000" dirty="0"/>
              <a:t>Non-productive transactions (stock purchase or sales/ transfer payments like Social Security checks)</a:t>
            </a:r>
          </a:p>
          <a:p>
            <a:r>
              <a:rPr lang="en-US" sz="4000" dirty="0"/>
              <a:t>Underground transactions (illegal transactions)</a:t>
            </a:r>
          </a:p>
        </p:txBody>
      </p:sp>
    </p:spTree>
    <p:extLst>
      <p:ext uri="{BB962C8B-B14F-4D97-AF65-F5344CB8AC3E}">
        <p14:creationId xmlns:p14="http://schemas.microsoft.com/office/powerpoint/2010/main" val="333298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difference between nominal GDP and real GDP?</a:t>
            </a:r>
          </a:p>
        </p:txBody>
      </p:sp>
    </p:spTree>
    <p:extLst>
      <p:ext uri="{BB962C8B-B14F-4D97-AF65-F5344CB8AC3E}">
        <p14:creationId xmlns:p14="http://schemas.microsoft.com/office/powerpoint/2010/main" val="809901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nominal GDP and real GDP?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Real GDP is adjusted for inflation</a:t>
            </a:r>
          </a:p>
        </p:txBody>
      </p:sp>
    </p:spTree>
    <p:extLst>
      <p:ext uri="{BB962C8B-B14F-4D97-AF65-F5344CB8AC3E}">
        <p14:creationId xmlns:p14="http://schemas.microsoft.com/office/powerpoint/2010/main" val="4020330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True or False?</a:t>
            </a:r>
          </a:p>
          <a:p>
            <a:r>
              <a:rPr lang="en-US" sz="4000" dirty="0"/>
              <a:t>GDP indicates a country’s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1874034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False: GDP indicates a country’s quality of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False!</a:t>
            </a:r>
          </a:p>
          <a:p>
            <a:r>
              <a:rPr lang="en-US" sz="4000" dirty="0"/>
              <a:t>GDP DOES NOT indicate a country’s 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290156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goal of an expansionary fiscal policy when it comes to economic growth?</a:t>
            </a:r>
          </a:p>
        </p:txBody>
      </p:sp>
    </p:spTree>
    <p:extLst>
      <p:ext uri="{BB962C8B-B14F-4D97-AF65-F5344CB8AC3E}">
        <p14:creationId xmlns:p14="http://schemas.microsoft.com/office/powerpoint/2010/main" val="2403989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870269"/>
            <a:ext cx="10571998" cy="970450"/>
          </a:xfrm>
        </p:spPr>
        <p:txBody>
          <a:bodyPr/>
          <a:lstStyle/>
          <a:p>
            <a:r>
              <a:rPr lang="en-US" dirty="0"/>
              <a:t>What is the goal of an expansionary fiscal policy when it comes to economic growth?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goal is to increase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1801865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point on the graph represents a high rate of unemployment?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CDF81D02-ECA8-4A0C-9173-DFB3915B3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1673" y="1951559"/>
            <a:ext cx="7280005" cy="4659204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66597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point on the graph represents a high rate of unemployment?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CDF81D02-ECA8-4A0C-9173-DFB3915B3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94300" y="1869529"/>
            <a:ext cx="6440370" cy="4681396"/>
          </a:xfrm>
          <a:solidFill>
            <a:schemeClr val="tx1"/>
          </a:solidFill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7CE0BD6-6824-4885-BE37-A048B3940769}"/>
              </a:ext>
            </a:extLst>
          </p:cNvPr>
          <p:cNvSpPr txBox="1"/>
          <p:nvPr/>
        </p:nvSpPr>
        <p:spPr>
          <a:xfrm>
            <a:off x="272956" y="2565779"/>
            <a:ext cx="5079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“X” is located inside the PPF Curve and represents high unemployment</a:t>
            </a:r>
          </a:p>
        </p:txBody>
      </p:sp>
    </p:spTree>
    <p:extLst>
      <p:ext uri="{BB962C8B-B14F-4D97-AF65-F5344CB8AC3E}">
        <p14:creationId xmlns:p14="http://schemas.microsoft.com/office/powerpoint/2010/main" val="71476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macroeconomics?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study of the economy as a whole; study of the entire economy</a:t>
            </a:r>
          </a:p>
        </p:txBody>
      </p:sp>
    </p:spTree>
    <p:extLst>
      <p:ext uri="{BB962C8B-B14F-4D97-AF65-F5344CB8AC3E}">
        <p14:creationId xmlns:p14="http://schemas.microsoft.com/office/powerpoint/2010/main" val="3845026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958080"/>
            <a:ext cx="10571998" cy="970450"/>
          </a:xfrm>
        </p:spPr>
        <p:txBody>
          <a:bodyPr/>
          <a:lstStyle/>
          <a:p>
            <a:r>
              <a:rPr lang="en-US" dirty="0"/>
              <a:t>What does the concave line on the PPF graph represent for the economy? (Think how it compares to the business cycle!)</a:t>
            </a:r>
          </a:p>
        </p:txBody>
      </p:sp>
      <p:pic>
        <p:nvPicPr>
          <p:cNvPr id="4" name="Content Placeholder 19">
            <a:extLst>
              <a:ext uri="{FF2B5EF4-FFF2-40B4-BE49-F238E27FC236}">
                <a16:creationId xmlns:a16="http://schemas.microsoft.com/office/drawing/2014/main" id="{0B9AA3B2-6BFF-4F8C-9577-D10D8145F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772" y="1928530"/>
            <a:ext cx="5886228" cy="4695962"/>
          </a:xfrm>
          <a:solidFill>
            <a:schemeClr val="tx1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087521-BA7C-41EA-ACBD-581C998EE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469497" y="1928530"/>
            <a:ext cx="5512731" cy="469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concave line on the PPF graph represent for the economy?</a:t>
            </a:r>
          </a:p>
        </p:txBody>
      </p:sp>
      <p:pic>
        <p:nvPicPr>
          <p:cNvPr id="4" name="Content Placeholder 19">
            <a:extLst>
              <a:ext uri="{FF2B5EF4-FFF2-40B4-BE49-F238E27FC236}">
                <a16:creationId xmlns:a16="http://schemas.microsoft.com/office/drawing/2014/main" id="{04907854-E120-4ACC-BF37-91D6AD881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1" y="3432878"/>
            <a:ext cx="5821732" cy="3325431"/>
          </a:xfrm>
          <a:solidFill>
            <a:schemeClr val="tx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9D209E-7DCF-4C7F-A433-34E29E0CE95F}"/>
              </a:ext>
            </a:extLst>
          </p:cNvPr>
          <p:cNvSpPr txBox="1"/>
          <p:nvPr/>
        </p:nvSpPr>
        <p:spPr>
          <a:xfrm>
            <a:off x="0" y="2101684"/>
            <a:ext cx="11917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concave (bowed) line represents full employment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DD7EAD-D223-49F3-B3CC-D4C5274E9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74267" y="3432878"/>
            <a:ext cx="5226419" cy="332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15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a business cycle, what is a recession?</a:t>
            </a:r>
          </a:p>
        </p:txBody>
      </p:sp>
    </p:spTree>
    <p:extLst>
      <p:ext uri="{BB962C8B-B14F-4D97-AF65-F5344CB8AC3E}">
        <p14:creationId xmlns:p14="http://schemas.microsoft.com/office/powerpoint/2010/main" val="4219202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business cycle, what is a recession?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period during which real GDP decreases for 2 consecutive quarters</a:t>
            </a:r>
          </a:p>
        </p:txBody>
      </p:sp>
    </p:spTree>
    <p:extLst>
      <p:ext uri="{BB962C8B-B14F-4D97-AF65-F5344CB8AC3E}">
        <p14:creationId xmlns:p14="http://schemas.microsoft.com/office/powerpoint/2010/main" val="1981503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a business cycle, what follows a peak?</a:t>
            </a:r>
          </a:p>
        </p:txBody>
      </p:sp>
    </p:spTree>
    <p:extLst>
      <p:ext uri="{BB962C8B-B14F-4D97-AF65-F5344CB8AC3E}">
        <p14:creationId xmlns:p14="http://schemas.microsoft.com/office/powerpoint/2010/main" val="662613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business cycle, what follows a peak?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contraction</a:t>
            </a:r>
          </a:p>
        </p:txBody>
      </p:sp>
    </p:spTree>
    <p:extLst>
      <p:ext uri="{BB962C8B-B14F-4D97-AF65-F5344CB8AC3E}">
        <p14:creationId xmlns:p14="http://schemas.microsoft.com/office/powerpoint/2010/main" val="3188437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a business cycle, what follows a trough?</a:t>
            </a:r>
          </a:p>
        </p:txBody>
      </p:sp>
    </p:spTree>
    <p:extLst>
      <p:ext uri="{BB962C8B-B14F-4D97-AF65-F5344CB8AC3E}">
        <p14:creationId xmlns:p14="http://schemas.microsoft.com/office/powerpoint/2010/main" val="1092130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business cycle, what follows a trough?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recovery</a:t>
            </a:r>
          </a:p>
        </p:txBody>
      </p:sp>
    </p:spTree>
    <p:extLst>
      <p:ext uri="{BB962C8B-B14F-4D97-AF65-F5344CB8AC3E}">
        <p14:creationId xmlns:p14="http://schemas.microsoft.com/office/powerpoint/2010/main" val="34796369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contraction?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68659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contraction?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36EEC-C08E-430B-9E0B-1463F2831EAA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A</a:t>
            </a:r>
          </a:p>
        </p:txBody>
      </p:sp>
    </p:spTree>
    <p:extLst>
      <p:ext uri="{BB962C8B-B14F-4D97-AF65-F5344CB8AC3E}">
        <p14:creationId xmlns:p14="http://schemas.microsoft.com/office/powerpoint/2010/main" val="421362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most important measure of a nation’s economy?</a:t>
            </a:r>
          </a:p>
        </p:txBody>
      </p:sp>
    </p:spTree>
    <p:extLst>
      <p:ext uri="{BB962C8B-B14F-4D97-AF65-F5344CB8AC3E}">
        <p14:creationId xmlns:p14="http://schemas.microsoft.com/office/powerpoint/2010/main" val="19223067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recovery?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65285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recovery?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E807C9-655A-41F6-BF04-5708FB8CDC61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26199996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recession?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52416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recession?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54A261-9A4A-448B-B326-2763AEDA3994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B</a:t>
            </a:r>
          </a:p>
        </p:txBody>
      </p:sp>
    </p:spTree>
    <p:extLst>
      <p:ext uri="{BB962C8B-B14F-4D97-AF65-F5344CB8AC3E}">
        <p14:creationId xmlns:p14="http://schemas.microsoft.com/office/powerpoint/2010/main" val="1291152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trough?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05183" y="3133243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345843" y="2817341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E378FC-26FB-4280-897D-F76D14D54905}"/>
              </a:ext>
            </a:extLst>
          </p:cNvPr>
          <p:cNvSpPr/>
          <p:nvPr/>
        </p:nvSpPr>
        <p:spPr>
          <a:xfrm>
            <a:off x="5117910" y="3342837"/>
            <a:ext cx="173357" cy="209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BD2D8C-CA62-4F7B-AFD1-E02C69625423}"/>
              </a:ext>
            </a:extLst>
          </p:cNvPr>
          <p:cNvSpPr txBox="1"/>
          <p:nvPr/>
        </p:nvSpPr>
        <p:spPr>
          <a:xfrm>
            <a:off x="5254239" y="3358837"/>
            <a:ext cx="40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622202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trough?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05183" y="3133243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345843" y="2817341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8C7B0B-E9C2-4AFD-8081-A296E33DC367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E378FC-26FB-4280-897D-F76D14D54905}"/>
              </a:ext>
            </a:extLst>
          </p:cNvPr>
          <p:cNvSpPr/>
          <p:nvPr/>
        </p:nvSpPr>
        <p:spPr>
          <a:xfrm>
            <a:off x="5117910" y="3342837"/>
            <a:ext cx="173357" cy="209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BD2D8C-CA62-4F7B-AFD1-E02C69625423}"/>
              </a:ext>
            </a:extLst>
          </p:cNvPr>
          <p:cNvSpPr txBox="1"/>
          <p:nvPr/>
        </p:nvSpPr>
        <p:spPr>
          <a:xfrm>
            <a:off x="5254239" y="3358837"/>
            <a:ext cx="40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068235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peak?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593300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a peak?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51DD01-9833-4570-963D-63C72E65411D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E</a:t>
            </a:r>
          </a:p>
        </p:txBody>
      </p:sp>
    </p:spTree>
    <p:extLst>
      <p:ext uri="{BB962C8B-B14F-4D97-AF65-F5344CB8AC3E}">
        <p14:creationId xmlns:p14="http://schemas.microsoft.com/office/powerpoint/2010/main" val="21989414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full employment?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88570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point on the business cycle represents full employment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8637EB-58D7-4913-A281-DF81B749FCD9}"/>
              </a:ext>
            </a:extLst>
          </p:cNvPr>
          <p:cNvCxnSpPr/>
          <p:nvPr/>
        </p:nvCxnSpPr>
        <p:spPr>
          <a:xfrm>
            <a:off x="1733266" y="2456597"/>
            <a:ext cx="0" cy="2811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FDA016-1737-41BA-9F49-3411ACBA9A5F}"/>
              </a:ext>
            </a:extLst>
          </p:cNvPr>
          <p:cNvCxnSpPr/>
          <p:nvPr/>
        </p:nvCxnSpPr>
        <p:spPr>
          <a:xfrm>
            <a:off x="1733266" y="5268036"/>
            <a:ext cx="38623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EA2D3A2-94E1-4E8D-AB57-60C3AF4F8085}"/>
              </a:ext>
            </a:extLst>
          </p:cNvPr>
          <p:cNvSpPr/>
          <p:nvPr/>
        </p:nvSpPr>
        <p:spPr>
          <a:xfrm rot="21062569">
            <a:off x="2187317" y="2450759"/>
            <a:ext cx="3140402" cy="2624414"/>
          </a:xfrm>
          <a:custGeom>
            <a:avLst/>
            <a:gdLst>
              <a:gd name="connsiteX0" fmla="*/ 40251 w 3120485"/>
              <a:gd name="connsiteY0" fmla="*/ 2664292 h 2664292"/>
              <a:gd name="connsiteX1" fmla="*/ 217672 w 3120485"/>
              <a:gd name="connsiteY1" fmla="*/ 1053856 h 2664292"/>
              <a:gd name="connsiteX2" fmla="*/ 1718926 w 3120485"/>
              <a:gd name="connsiteY2" fmla="*/ 2268507 h 2664292"/>
              <a:gd name="connsiteX3" fmla="*/ 1364084 w 3120485"/>
              <a:gd name="connsiteY3" fmla="*/ 398764 h 2664292"/>
              <a:gd name="connsiteX4" fmla="*/ 3042759 w 3120485"/>
              <a:gd name="connsiteY4" fmla="*/ 1299516 h 2664292"/>
              <a:gd name="connsiteX5" fmla="*/ 2838042 w 3120485"/>
              <a:gd name="connsiteY5" fmla="*/ 71218 h 2664292"/>
              <a:gd name="connsiteX6" fmla="*/ 2810747 w 3120485"/>
              <a:gd name="connsiteY6" fmla="*/ 139456 h 2664292"/>
              <a:gd name="connsiteX7" fmla="*/ 2810747 w 3120485"/>
              <a:gd name="connsiteY7" fmla="*/ 153104 h 2664292"/>
              <a:gd name="connsiteX8" fmla="*/ 2851690 w 3120485"/>
              <a:gd name="connsiteY8" fmla="*/ 98513 h 2664292"/>
              <a:gd name="connsiteX9" fmla="*/ 2851690 w 3120485"/>
              <a:gd name="connsiteY9" fmla="*/ 98513 h 266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0485" h="2664292">
                <a:moveTo>
                  <a:pt x="40251" y="2664292"/>
                </a:moveTo>
                <a:cubicBezTo>
                  <a:pt x="-10928" y="1892056"/>
                  <a:pt x="-62107" y="1119820"/>
                  <a:pt x="217672" y="1053856"/>
                </a:cubicBezTo>
                <a:cubicBezTo>
                  <a:pt x="497451" y="987892"/>
                  <a:pt x="1527857" y="2377689"/>
                  <a:pt x="1718926" y="2268507"/>
                </a:cubicBezTo>
                <a:cubicBezTo>
                  <a:pt x="1909995" y="2159325"/>
                  <a:pt x="1143445" y="560262"/>
                  <a:pt x="1364084" y="398764"/>
                </a:cubicBezTo>
                <a:cubicBezTo>
                  <a:pt x="1584723" y="237266"/>
                  <a:pt x="2797099" y="1354107"/>
                  <a:pt x="3042759" y="1299516"/>
                </a:cubicBezTo>
                <a:cubicBezTo>
                  <a:pt x="3288419" y="1244925"/>
                  <a:pt x="2876711" y="264561"/>
                  <a:pt x="2838042" y="71218"/>
                </a:cubicBezTo>
                <a:cubicBezTo>
                  <a:pt x="2799373" y="-122125"/>
                  <a:pt x="2810747" y="139456"/>
                  <a:pt x="2810747" y="139456"/>
                </a:cubicBezTo>
                <a:cubicBezTo>
                  <a:pt x="2806198" y="153104"/>
                  <a:pt x="2803923" y="159928"/>
                  <a:pt x="2810747" y="153104"/>
                </a:cubicBezTo>
                <a:cubicBezTo>
                  <a:pt x="2817571" y="146280"/>
                  <a:pt x="2851690" y="98513"/>
                  <a:pt x="2851690" y="98513"/>
                </a:cubicBezTo>
                <a:lnTo>
                  <a:pt x="2851690" y="9851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BBC214-905D-4B95-8974-B9A7A20F63A2}"/>
              </a:ext>
            </a:extLst>
          </p:cNvPr>
          <p:cNvCxnSpPr/>
          <p:nvPr/>
        </p:nvCxnSpPr>
        <p:spPr>
          <a:xfrm flipV="1">
            <a:off x="1733266" y="2620370"/>
            <a:ext cx="3643952" cy="2647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CE96A06-0939-4D08-BBB0-90C07610FFCB}"/>
              </a:ext>
            </a:extLst>
          </p:cNvPr>
          <p:cNvSpPr txBox="1"/>
          <p:nvPr/>
        </p:nvSpPr>
        <p:spPr>
          <a:xfrm>
            <a:off x="810000" y="2620370"/>
            <a:ext cx="92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8CD095-EB9E-4EAE-B49B-8032279DCFD1}"/>
              </a:ext>
            </a:extLst>
          </p:cNvPr>
          <p:cNvSpPr txBox="1"/>
          <p:nvPr/>
        </p:nvSpPr>
        <p:spPr>
          <a:xfrm>
            <a:off x="4764956" y="5431809"/>
            <a:ext cx="204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B644C-1633-4E57-AFD9-4F569984E814}"/>
              </a:ext>
            </a:extLst>
          </p:cNvPr>
          <p:cNvSpPr/>
          <p:nvPr/>
        </p:nvSpPr>
        <p:spPr>
          <a:xfrm>
            <a:off x="4421875" y="3125346"/>
            <a:ext cx="173357" cy="209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1AAAEB-5EA0-4E55-869D-CEBC13DEDA4C}"/>
              </a:ext>
            </a:extLst>
          </p:cNvPr>
          <p:cNvSpPr/>
          <p:nvPr/>
        </p:nvSpPr>
        <p:spPr>
          <a:xfrm>
            <a:off x="3498212" y="4345617"/>
            <a:ext cx="259306" cy="190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DD8F84-2F47-460D-BA4C-6BA403EA7F97}"/>
              </a:ext>
            </a:extLst>
          </p:cNvPr>
          <p:cNvSpPr/>
          <p:nvPr/>
        </p:nvSpPr>
        <p:spPr>
          <a:xfrm>
            <a:off x="3350527" y="2833529"/>
            <a:ext cx="255978" cy="168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9BF6069-D256-4E41-BC92-446E8F5DD84E}"/>
              </a:ext>
            </a:extLst>
          </p:cNvPr>
          <p:cNvSpPr/>
          <p:nvPr/>
        </p:nvSpPr>
        <p:spPr>
          <a:xfrm>
            <a:off x="2747994" y="3820663"/>
            <a:ext cx="259306" cy="16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20F5D8-C230-4222-93FD-C1F4DCE2AF10}"/>
              </a:ext>
            </a:extLst>
          </p:cNvPr>
          <p:cNvSpPr/>
          <p:nvPr/>
        </p:nvSpPr>
        <p:spPr>
          <a:xfrm>
            <a:off x="3825756" y="4053384"/>
            <a:ext cx="186685" cy="17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3AF01D-90F5-4F22-B7B5-FF732C8F8AF5}"/>
              </a:ext>
            </a:extLst>
          </p:cNvPr>
          <p:cNvSpPr/>
          <p:nvPr/>
        </p:nvSpPr>
        <p:spPr>
          <a:xfrm>
            <a:off x="3465964" y="3379068"/>
            <a:ext cx="178555" cy="136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2A5E0-55C6-4CF7-8F54-B7954CD92965}"/>
              </a:ext>
            </a:extLst>
          </p:cNvPr>
          <p:cNvSpPr txBox="1"/>
          <p:nvPr/>
        </p:nvSpPr>
        <p:spPr>
          <a:xfrm>
            <a:off x="2368048" y="3759537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B676EA-6A08-4561-BF47-07ECAC8E8A82}"/>
              </a:ext>
            </a:extLst>
          </p:cNvPr>
          <p:cNvSpPr txBox="1"/>
          <p:nvPr/>
        </p:nvSpPr>
        <p:spPr>
          <a:xfrm>
            <a:off x="3373105" y="4442372"/>
            <a:ext cx="4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785859-622A-4802-A2B0-8B4356F6A19F}"/>
              </a:ext>
            </a:extLst>
          </p:cNvPr>
          <p:cNvSpPr txBox="1"/>
          <p:nvPr/>
        </p:nvSpPr>
        <p:spPr>
          <a:xfrm>
            <a:off x="4012441" y="3904719"/>
            <a:ext cx="4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6824F8-B296-4825-983F-6FA1BB038AC2}"/>
              </a:ext>
            </a:extLst>
          </p:cNvPr>
          <p:cNvSpPr txBox="1"/>
          <p:nvPr/>
        </p:nvSpPr>
        <p:spPr>
          <a:xfrm>
            <a:off x="3197072" y="3289861"/>
            <a:ext cx="409433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D595D2-A101-4B56-9D65-BC810759B950}"/>
              </a:ext>
            </a:extLst>
          </p:cNvPr>
          <p:cNvSpPr txBox="1"/>
          <p:nvPr/>
        </p:nvSpPr>
        <p:spPr>
          <a:xfrm>
            <a:off x="3206657" y="2512007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1DAA0-4FD8-4304-BC73-147A80A5BBEF}"/>
              </a:ext>
            </a:extLst>
          </p:cNvPr>
          <p:cNvSpPr txBox="1"/>
          <p:nvPr/>
        </p:nvSpPr>
        <p:spPr>
          <a:xfrm>
            <a:off x="4410987" y="2755173"/>
            <a:ext cx="36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B19338-157E-4E2C-8F05-681088F34549}"/>
              </a:ext>
            </a:extLst>
          </p:cNvPr>
          <p:cNvSpPr txBox="1"/>
          <p:nvPr/>
        </p:nvSpPr>
        <p:spPr>
          <a:xfrm>
            <a:off x="7451678" y="3266701"/>
            <a:ext cx="319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Answer: F</a:t>
            </a:r>
          </a:p>
        </p:txBody>
      </p:sp>
    </p:spTree>
    <p:extLst>
      <p:ext uri="{BB962C8B-B14F-4D97-AF65-F5344CB8AC3E}">
        <p14:creationId xmlns:p14="http://schemas.microsoft.com/office/powerpoint/2010/main" val="191645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1251837"/>
            <a:ext cx="10571998" cy="970450"/>
          </a:xfrm>
        </p:spPr>
        <p:txBody>
          <a:bodyPr/>
          <a:lstStyle/>
          <a:p>
            <a:r>
              <a:rPr lang="en-US" dirty="0"/>
              <a:t>What is the most important measure of a nation’s economy?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GDP</a:t>
            </a:r>
          </a:p>
        </p:txBody>
      </p:sp>
    </p:spTree>
    <p:extLst>
      <p:ext uri="{BB962C8B-B14F-4D97-AF65-F5344CB8AC3E}">
        <p14:creationId xmlns:p14="http://schemas.microsoft.com/office/powerpoint/2010/main" val="35642972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During a recession, are people more likely to spend money or to try and save money?</a:t>
            </a:r>
          </a:p>
        </p:txBody>
      </p:sp>
    </p:spTree>
    <p:extLst>
      <p:ext uri="{BB962C8B-B14F-4D97-AF65-F5344CB8AC3E}">
        <p14:creationId xmlns:p14="http://schemas.microsoft.com/office/powerpoint/2010/main" val="31988260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856621"/>
            <a:ext cx="10571998" cy="970450"/>
          </a:xfrm>
        </p:spPr>
        <p:txBody>
          <a:bodyPr/>
          <a:lstStyle/>
          <a:p>
            <a:r>
              <a:rPr lang="en-US" dirty="0"/>
              <a:t>During a recession, are people more likely to spend money or to try and save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Save money, so spending will decrease</a:t>
            </a:r>
          </a:p>
        </p:txBody>
      </p:sp>
    </p:spTree>
    <p:extLst>
      <p:ext uri="{BB962C8B-B14F-4D97-AF65-F5344CB8AC3E}">
        <p14:creationId xmlns:p14="http://schemas.microsoft.com/office/powerpoint/2010/main" val="37709868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requirements must be met to be considered unemployed?</a:t>
            </a:r>
          </a:p>
        </p:txBody>
      </p:sp>
    </p:spTree>
    <p:extLst>
      <p:ext uri="{BB962C8B-B14F-4D97-AF65-F5344CB8AC3E}">
        <p14:creationId xmlns:p14="http://schemas.microsoft.com/office/powerpoint/2010/main" val="3841864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3" y="999202"/>
            <a:ext cx="10571998" cy="970450"/>
          </a:xfrm>
        </p:spPr>
        <p:txBody>
          <a:bodyPr/>
          <a:lstStyle/>
          <a:p>
            <a:r>
              <a:rPr lang="en-US" dirty="0"/>
              <a:t>What requirements must be met to be considered unemployed?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 least 16 years old</a:t>
            </a:r>
          </a:p>
          <a:p>
            <a:r>
              <a:rPr lang="en-US" sz="4000" dirty="0"/>
              <a:t>Able to work/ willing to work</a:t>
            </a:r>
          </a:p>
          <a:p>
            <a:r>
              <a:rPr lang="en-US" sz="4000" dirty="0"/>
              <a:t>Not in a hospital or jail</a:t>
            </a:r>
          </a:p>
          <a:p>
            <a:r>
              <a:rPr lang="en-US" sz="4000" dirty="0"/>
              <a:t>Not in the military, school, or retired</a:t>
            </a:r>
          </a:p>
        </p:txBody>
      </p:sp>
    </p:spTree>
    <p:extLst>
      <p:ext uri="{BB962C8B-B14F-4D97-AF65-F5344CB8AC3E}">
        <p14:creationId xmlns:p14="http://schemas.microsoft.com/office/powerpoint/2010/main" val="22423739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 unemployment rate is high, how does the government help people to get by until they find work?</a:t>
            </a:r>
          </a:p>
        </p:txBody>
      </p:sp>
    </p:spTree>
    <p:extLst>
      <p:ext uri="{BB962C8B-B14F-4D97-AF65-F5344CB8AC3E}">
        <p14:creationId xmlns:p14="http://schemas.microsoft.com/office/powerpoint/2010/main" val="9974856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70" y="999202"/>
            <a:ext cx="10571998" cy="970450"/>
          </a:xfrm>
        </p:spPr>
        <p:txBody>
          <a:bodyPr/>
          <a:lstStyle/>
          <a:p>
            <a:r>
              <a:rPr lang="en-US" dirty="0"/>
              <a:t>If the unemployment rate is high, how does the government help people to get by until they find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6" y="2222287"/>
            <a:ext cx="11045740" cy="3636511"/>
          </a:xfrm>
        </p:spPr>
        <p:txBody>
          <a:bodyPr>
            <a:normAutofit/>
          </a:bodyPr>
          <a:lstStyle/>
          <a:p>
            <a:r>
              <a:rPr lang="en-US" sz="4000" dirty="0"/>
              <a:t>The government gives out transfer payments. The higher the unemployment, the more expenditures by the government in transfer payments. </a:t>
            </a:r>
          </a:p>
        </p:txBody>
      </p:sp>
    </p:spTree>
    <p:extLst>
      <p:ext uri="{BB962C8B-B14F-4D97-AF65-F5344CB8AC3E}">
        <p14:creationId xmlns:p14="http://schemas.microsoft.com/office/powerpoint/2010/main" val="3557445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natural rate of unemployment in the U.S.?</a:t>
            </a:r>
          </a:p>
        </p:txBody>
      </p:sp>
    </p:spTree>
    <p:extLst>
      <p:ext uri="{BB962C8B-B14F-4D97-AF65-F5344CB8AC3E}">
        <p14:creationId xmlns:p14="http://schemas.microsoft.com/office/powerpoint/2010/main" val="3222730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999202"/>
            <a:ext cx="10571998" cy="970450"/>
          </a:xfrm>
        </p:spPr>
        <p:txBody>
          <a:bodyPr/>
          <a:lstStyle/>
          <a:p>
            <a:r>
              <a:rPr lang="en-US" dirty="0"/>
              <a:t>What is the natural rate of unemployment in the U.S.?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384224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percentage is the unemployment rate and inflation rate in a healthy economy?</a:t>
            </a:r>
          </a:p>
        </p:txBody>
      </p:sp>
    </p:spTree>
    <p:extLst>
      <p:ext uri="{BB962C8B-B14F-4D97-AF65-F5344CB8AC3E}">
        <p14:creationId xmlns:p14="http://schemas.microsoft.com/office/powerpoint/2010/main" val="3695201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897564"/>
            <a:ext cx="10571998" cy="970450"/>
          </a:xfrm>
        </p:spPr>
        <p:txBody>
          <a:bodyPr/>
          <a:lstStyle/>
          <a:p>
            <a:r>
              <a:rPr lang="en-US" dirty="0"/>
              <a:t>What percentage is the unemployment rate and inflation rate in a healthy economy?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Unemployment at 5%</a:t>
            </a:r>
          </a:p>
          <a:p>
            <a:r>
              <a:rPr lang="en-US" sz="4000" dirty="0"/>
              <a:t>Inflation between 1 - 3%</a:t>
            </a:r>
          </a:p>
        </p:txBody>
      </p:sp>
    </p:spTree>
    <p:extLst>
      <p:ext uri="{BB962C8B-B14F-4D97-AF65-F5344CB8AC3E}">
        <p14:creationId xmlns:p14="http://schemas.microsoft.com/office/powerpoint/2010/main" val="396713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/>
              <a:t>What are the components of the GDP and their percentages?</a:t>
            </a:r>
          </a:p>
          <a:p>
            <a:pPr algn="just"/>
            <a:r>
              <a:rPr lang="en-US" sz="4000" b="1" dirty="0">
                <a:solidFill>
                  <a:srgbClr val="FF0000"/>
                </a:solidFill>
              </a:rPr>
              <a:t>* You will be asked about the percentages on the test, so know them!</a:t>
            </a:r>
          </a:p>
        </p:txBody>
      </p:sp>
    </p:spTree>
    <p:extLst>
      <p:ext uri="{BB962C8B-B14F-4D97-AF65-F5344CB8AC3E}">
        <p14:creationId xmlns:p14="http://schemas.microsoft.com/office/powerpoint/2010/main" val="35641584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unemployment? </a:t>
            </a:r>
          </a:p>
          <a:p>
            <a:pPr lvl="1"/>
            <a:r>
              <a:rPr lang="en-US" sz="3800" dirty="0"/>
              <a:t>Christmas job is ending in January</a:t>
            </a:r>
          </a:p>
        </p:txBody>
      </p:sp>
    </p:spTree>
    <p:extLst>
      <p:ext uri="{BB962C8B-B14F-4D97-AF65-F5344CB8AC3E}">
        <p14:creationId xmlns:p14="http://schemas.microsoft.com/office/powerpoint/2010/main" val="22063128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Which type of unemployment? </a:t>
            </a:r>
            <a:br>
              <a:rPr lang="en-US" sz="4400" dirty="0"/>
            </a:br>
            <a:r>
              <a:rPr lang="en-US" dirty="0"/>
              <a:t>Christmas job is ending in 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Seasonal unemployment</a:t>
            </a:r>
          </a:p>
        </p:txBody>
      </p:sp>
    </p:spTree>
    <p:extLst>
      <p:ext uri="{BB962C8B-B14F-4D97-AF65-F5344CB8AC3E}">
        <p14:creationId xmlns:p14="http://schemas.microsoft.com/office/powerpoint/2010/main" val="180725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unemployment? </a:t>
            </a:r>
          </a:p>
          <a:p>
            <a:pPr lvl="1"/>
            <a:r>
              <a:rPr lang="en-US" sz="3800" dirty="0"/>
              <a:t>I was laid off during the recession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75266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Which type of unemployment? </a:t>
            </a:r>
            <a:br>
              <a:rPr lang="en-US" sz="4400" dirty="0"/>
            </a:br>
            <a:r>
              <a:rPr lang="en-US" dirty="0"/>
              <a:t>I was laid off during the recession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Cyclical unemployment</a:t>
            </a:r>
          </a:p>
        </p:txBody>
      </p:sp>
    </p:spTree>
    <p:extLst>
      <p:ext uri="{BB962C8B-B14F-4D97-AF65-F5344CB8AC3E}">
        <p14:creationId xmlns:p14="http://schemas.microsoft.com/office/powerpoint/2010/main" val="29477942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unemployment? </a:t>
            </a:r>
          </a:p>
          <a:p>
            <a:pPr lvl="1"/>
            <a:r>
              <a:rPr lang="en-US" sz="3800" dirty="0"/>
              <a:t>I was replaced by a machine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21611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of unemployment? </a:t>
            </a:r>
            <a:br>
              <a:rPr lang="en-US" dirty="0"/>
            </a:br>
            <a:r>
              <a:rPr lang="en-US" sz="3800" dirty="0"/>
              <a:t>I was replaced by a machine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Structural unemployment</a:t>
            </a:r>
          </a:p>
        </p:txBody>
      </p:sp>
    </p:spTree>
    <p:extLst>
      <p:ext uri="{BB962C8B-B14F-4D97-AF65-F5344CB8AC3E}">
        <p14:creationId xmlns:p14="http://schemas.microsoft.com/office/powerpoint/2010/main" val="8719554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unemployment? </a:t>
            </a:r>
          </a:p>
          <a:p>
            <a:pPr lvl="1"/>
            <a:r>
              <a:rPr lang="en-US" sz="3800" dirty="0"/>
              <a:t>I just graduated and am looking for a job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88052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Which type of unemployment? </a:t>
            </a:r>
            <a:br>
              <a:rPr lang="en-US" sz="4400" dirty="0"/>
            </a:br>
            <a:r>
              <a:rPr lang="en-US" dirty="0"/>
              <a:t>I just graduated and am looking for a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Frictional unemployment</a:t>
            </a:r>
          </a:p>
        </p:txBody>
      </p:sp>
    </p:spTree>
    <p:extLst>
      <p:ext uri="{BB962C8B-B14F-4D97-AF65-F5344CB8AC3E}">
        <p14:creationId xmlns:p14="http://schemas.microsoft.com/office/powerpoint/2010/main" val="35674251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does the CPI measure?</a:t>
            </a:r>
          </a:p>
        </p:txBody>
      </p:sp>
    </p:spTree>
    <p:extLst>
      <p:ext uri="{BB962C8B-B14F-4D97-AF65-F5344CB8AC3E}">
        <p14:creationId xmlns:p14="http://schemas.microsoft.com/office/powerpoint/2010/main" val="29752622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CPI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54628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components of the GDP and their percentages?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06959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GDP = C + I + G + </a:t>
            </a:r>
            <a:r>
              <a:rPr lang="en-US" sz="4000" dirty="0" err="1"/>
              <a:t>Xn</a:t>
            </a:r>
            <a:endParaRPr lang="en-US" sz="4000" dirty="0"/>
          </a:p>
          <a:p>
            <a:r>
              <a:rPr lang="en-US" sz="4000" dirty="0"/>
              <a:t>Consumption: </a:t>
            </a:r>
            <a:r>
              <a:rPr lang="en-US" sz="4000" b="1" dirty="0"/>
              <a:t>70%</a:t>
            </a:r>
          </a:p>
          <a:p>
            <a:r>
              <a:rPr lang="en-US" sz="4000" dirty="0"/>
              <a:t>Investment: </a:t>
            </a:r>
            <a:r>
              <a:rPr lang="en-US" sz="4000" b="1" dirty="0"/>
              <a:t>15%</a:t>
            </a:r>
          </a:p>
          <a:p>
            <a:r>
              <a:rPr lang="en-US" sz="4000" dirty="0"/>
              <a:t>Government: </a:t>
            </a:r>
            <a:r>
              <a:rPr lang="en-US" sz="4000" b="1" dirty="0"/>
              <a:t>20%</a:t>
            </a:r>
          </a:p>
          <a:p>
            <a:r>
              <a:rPr lang="en-US" sz="4000" dirty="0"/>
              <a:t>Net Exports </a:t>
            </a:r>
            <a:r>
              <a:rPr lang="en-US" sz="4000" b="1" u="sng" dirty="0"/>
              <a:t>OR</a:t>
            </a:r>
            <a:r>
              <a:rPr lang="en-US" sz="4000" dirty="0"/>
              <a:t> (Exports – imports) : </a:t>
            </a:r>
            <a:r>
              <a:rPr lang="en-US" sz="4000" b="1" dirty="0"/>
              <a:t>-5%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94507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“Too much money chasing too few goods”…. Which theory and what economic concept does it describe?</a:t>
            </a:r>
          </a:p>
        </p:txBody>
      </p:sp>
    </p:spTree>
    <p:extLst>
      <p:ext uri="{BB962C8B-B14F-4D97-AF65-F5344CB8AC3E}">
        <p14:creationId xmlns:p14="http://schemas.microsoft.com/office/powerpoint/2010/main" val="28526358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“Too much money chasing too few goods”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Quantity theory</a:t>
            </a:r>
          </a:p>
          <a:p>
            <a:r>
              <a:rPr lang="en-US" sz="4000" dirty="0"/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14878387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inflation involves prices being pulled higher due to product shortages?</a:t>
            </a:r>
          </a:p>
        </p:txBody>
      </p:sp>
    </p:spTree>
    <p:extLst>
      <p:ext uri="{BB962C8B-B14F-4D97-AF65-F5344CB8AC3E}">
        <p14:creationId xmlns:p14="http://schemas.microsoft.com/office/powerpoint/2010/main" val="4657301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56621"/>
            <a:ext cx="10571998" cy="970450"/>
          </a:xfrm>
        </p:spPr>
        <p:txBody>
          <a:bodyPr/>
          <a:lstStyle/>
          <a:p>
            <a:r>
              <a:rPr lang="en-US"/>
              <a:t>Which type of inflation involves prices being pulled higher due to product shortages?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Demand-pull inflation</a:t>
            </a:r>
          </a:p>
        </p:txBody>
      </p:sp>
    </p:spTree>
    <p:extLst>
      <p:ext uri="{BB962C8B-B14F-4D97-AF65-F5344CB8AC3E}">
        <p14:creationId xmlns:p14="http://schemas.microsoft.com/office/powerpoint/2010/main" val="32370513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Which type of inflation occurs when producers raise prices to meet increasing input costs (higher costs of production)?</a:t>
            </a:r>
          </a:p>
        </p:txBody>
      </p:sp>
    </p:spTree>
    <p:extLst>
      <p:ext uri="{BB962C8B-B14F-4D97-AF65-F5344CB8AC3E}">
        <p14:creationId xmlns:p14="http://schemas.microsoft.com/office/powerpoint/2010/main" val="29849743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999202"/>
            <a:ext cx="10571998" cy="970450"/>
          </a:xfrm>
        </p:spPr>
        <p:txBody>
          <a:bodyPr/>
          <a:lstStyle/>
          <a:p>
            <a:r>
              <a:rPr lang="en-US" dirty="0"/>
              <a:t>Which type of inflation occurs when producers raise prices to meet increasing input costs (higher costs of production)?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Cost-push inflation</a:t>
            </a:r>
          </a:p>
        </p:txBody>
      </p:sp>
    </p:spTree>
    <p:extLst>
      <p:ext uri="{BB962C8B-B14F-4D97-AF65-F5344CB8AC3E}">
        <p14:creationId xmlns:p14="http://schemas.microsoft.com/office/powerpoint/2010/main" val="38998024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happens to the value or purchasing power of the dollar when inflation occurs?</a:t>
            </a:r>
          </a:p>
        </p:txBody>
      </p:sp>
    </p:spTree>
    <p:extLst>
      <p:ext uri="{BB962C8B-B14F-4D97-AF65-F5344CB8AC3E}">
        <p14:creationId xmlns:p14="http://schemas.microsoft.com/office/powerpoint/2010/main" val="23021791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the value or purchasing power of the dollar when inflation occurs?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value/ purchasing power of the dollar decreases</a:t>
            </a:r>
          </a:p>
        </p:txBody>
      </p:sp>
    </p:spTree>
    <p:extLst>
      <p:ext uri="{BB962C8B-B14F-4D97-AF65-F5344CB8AC3E}">
        <p14:creationId xmlns:p14="http://schemas.microsoft.com/office/powerpoint/2010/main" val="17031566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 you call it when there is a slowdown in the business cycle at the same time prices go up?</a:t>
            </a:r>
          </a:p>
        </p:txBody>
      </p:sp>
    </p:spTree>
    <p:extLst>
      <p:ext uri="{BB962C8B-B14F-4D97-AF65-F5344CB8AC3E}">
        <p14:creationId xmlns:p14="http://schemas.microsoft.com/office/powerpoint/2010/main" val="3843920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79" y="897565"/>
            <a:ext cx="10571998" cy="970450"/>
          </a:xfrm>
        </p:spPr>
        <p:txBody>
          <a:bodyPr/>
          <a:lstStyle/>
          <a:p>
            <a:r>
              <a:rPr lang="en-US" dirty="0"/>
              <a:t>What do you call it when there is a slowdown in the business cycle at the same time prices go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stagflation</a:t>
            </a:r>
          </a:p>
        </p:txBody>
      </p:sp>
    </p:spTree>
    <p:extLst>
      <p:ext uri="{BB962C8B-B14F-4D97-AF65-F5344CB8AC3E}">
        <p14:creationId xmlns:p14="http://schemas.microsoft.com/office/powerpoint/2010/main" val="192168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economic sector would the “G” represent in the GDP equation?</a:t>
            </a:r>
          </a:p>
        </p:txBody>
      </p:sp>
    </p:spTree>
    <p:extLst>
      <p:ext uri="{BB962C8B-B14F-4D97-AF65-F5344CB8AC3E}">
        <p14:creationId xmlns:p14="http://schemas.microsoft.com/office/powerpoint/2010/main" val="41694702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benefits the most from unanticipated inflation?</a:t>
            </a:r>
          </a:p>
        </p:txBody>
      </p:sp>
    </p:spTree>
    <p:extLst>
      <p:ext uri="{BB962C8B-B14F-4D97-AF65-F5344CB8AC3E}">
        <p14:creationId xmlns:p14="http://schemas.microsoft.com/office/powerpoint/2010/main" val="3500964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Debtors/ people who borrowed money before the inflation hit</a:t>
            </a:r>
          </a:p>
        </p:txBody>
      </p:sp>
    </p:spTree>
    <p:extLst>
      <p:ext uri="{BB962C8B-B14F-4D97-AF65-F5344CB8AC3E}">
        <p14:creationId xmlns:p14="http://schemas.microsoft.com/office/powerpoint/2010/main" val="41289585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is hurt the most by unanticipated inflation?</a:t>
            </a:r>
          </a:p>
        </p:txBody>
      </p:sp>
    </p:spTree>
    <p:extLst>
      <p:ext uri="{BB962C8B-B14F-4D97-AF65-F5344CB8AC3E}">
        <p14:creationId xmlns:p14="http://schemas.microsoft.com/office/powerpoint/2010/main" val="218863333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hurt the most by unanticipated inflation?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Those on a fixed income</a:t>
            </a:r>
          </a:p>
        </p:txBody>
      </p:sp>
    </p:spTree>
    <p:extLst>
      <p:ext uri="{BB962C8B-B14F-4D97-AF65-F5344CB8AC3E}">
        <p14:creationId xmlns:p14="http://schemas.microsoft.com/office/powerpoint/2010/main" val="137473477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name of the central bank of the U.S.?</a:t>
            </a:r>
          </a:p>
        </p:txBody>
      </p:sp>
    </p:spTree>
    <p:extLst>
      <p:ext uri="{BB962C8B-B14F-4D97-AF65-F5344CB8AC3E}">
        <p14:creationId xmlns:p14="http://schemas.microsoft.com/office/powerpoint/2010/main" val="24634977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name of the central bank of the U.S.?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Federal Reserve (FED)</a:t>
            </a:r>
          </a:p>
        </p:txBody>
      </p:sp>
    </p:spTree>
    <p:extLst>
      <p:ext uri="{BB962C8B-B14F-4D97-AF65-F5344CB8AC3E}">
        <p14:creationId xmlns:p14="http://schemas.microsoft.com/office/powerpoint/2010/main" val="4123531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entity uses the monetary policy to influence the economy?</a:t>
            </a:r>
          </a:p>
        </p:txBody>
      </p:sp>
    </p:spTree>
    <p:extLst>
      <p:ext uri="{BB962C8B-B14F-4D97-AF65-F5344CB8AC3E}">
        <p14:creationId xmlns:p14="http://schemas.microsoft.com/office/powerpoint/2010/main" val="86231627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entity uses the monetary policy to influence the economy?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FED</a:t>
            </a:r>
          </a:p>
        </p:txBody>
      </p:sp>
    </p:spTree>
    <p:extLst>
      <p:ext uri="{BB962C8B-B14F-4D97-AF65-F5344CB8AC3E}">
        <p14:creationId xmlns:p14="http://schemas.microsoft.com/office/powerpoint/2010/main" val="18768034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organization of the Federal Reserve System?</a:t>
            </a:r>
          </a:p>
        </p:txBody>
      </p:sp>
    </p:spTree>
    <p:extLst>
      <p:ext uri="{BB962C8B-B14F-4D97-AF65-F5344CB8AC3E}">
        <p14:creationId xmlns:p14="http://schemas.microsoft.com/office/powerpoint/2010/main" val="6739912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organization of the Federal Reserve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82" y="1897039"/>
            <a:ext cx="11900848" cy="3961759"/>
          </a:xfrm>
        </p:spPr>
        <p:txBody>
          <a:bodyPr>
            <a:normAutofit/>
          </a:bodyPr>
          <a:lstStyle/>
          <a:p>
            <a:r>
              <a:rPr lang="en-US" sz="4000" dirty="0"/>
              <a:t>Board of 7 governors </a:t>
            </a:r>
          </a:p>
          <a:p>
            <a:r>
              <a:rPr lang="en-US" sz="4000" dirty="0"/>
              <a:t>Federal Open Market Committee (FOMC) </a:t>
            </a:r>
          </a:p>
          <a:p>
            <a:r>
              <a:rPr lang="en-US" sz="4000" dirty="0"/>
              <a:t>12 Regional Federal Reserve Banks </a:t>
            </a:r>
          </a:p>
          <a:p>
            <a:r>
              <a:rPr lang="en-US" sz="4000" dirty="0"/>
              <a:t>Numerous member banks</a:t>
            </a:r>
          </a:p>
        </p:txBody>
      </p:sp>
    </p:spTree>
    <p:extLst>
      <p:ext uri="{BB962C8B-B14F-4D97-AF65-F5344CB8AC3E}">
        <p14:creationId xmlns:p14="http://schemas.microsoft.com/office/powerpoint/2010/main" val="400186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3977"/>
            <a:ext cx="10571998" cy="970450"/>
          </a:xfrm>
        </p:spPr>
        <p:txBody>
          <a:bodyPr/>
          <a:lstStyle/>
          <a:p>
            <a:r>
              <a:rPr lang="en-US" dirty="0"/>
              <a:t>What economic sector would the “G” represent in the GDP equation?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public sector</a:t>
            </a:r>
          </a:p>
        </p:txBody>
      </p:sp>
    </p:spTree>
    <p:extLst>
      <p:ext uri="{BB962C8B-B14F-4D97-AF65-F5344CB8AC3E}">
        <p14:creationId xmlns:p14="http://schemas.microsoft.com/office/powerpoint/2010/main" val="10662528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three monetary policy tools does the FED use?</a:t>
            </a:r>
          </a:p>
        </p:txBody>
      </p:sp>
    </p:spTree>
    <p:extLst>
      <p:ext uri="{BB962C8B-B14F-4D97-AF65-F5344CB8AC3E}">
        <p14:creationId xmlns:p14="http://schemas.microsoft.com/office/powerpoint/2010/main" val="30060193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three monetary policy tools does the FED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Buy/ sell bonds</a:t>
            </a:r>
          </a:p>
          <a:p>
            <a:r>
              <a:rPr lang="en-US" sz="4000" dirty="0"/>
              <a:t>Increase/ decrease the RR</a:t>
            </a:r>
          </a:p>
          <a:p>
            <a:r>
              <a:rPr lang="en-US" sz="4000" dirty="0"/>
              <a:t>Increase/ decrease the DR</a:t>
            </a:r>
          </a:p>
        </p:txBody>
      </p:sp>
    </p:spTree>
    <p:extLst>
      <p:ext uri="{BB962C8B-B14F-4D97-AF65-F5344CB8AC3E}">
        <p14:creationId xmlns:p14="http://schemas.microsoft.com/office/powerpoint/2010/main" val="120647738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 FED sells bonds, is this expansionary or contractionary, and what impact does it have on the money supply and interest rates?</a:t>
            </a:r>
          </a:p>
        </p:txBody>
      </p:sp>
    </p:spTree>
    <p:extLst>
      <p:ext uri="{BB962C8B-B14F-4D97-AF65-F5344CB8AC3E}">
        <p14:creationId xmlns:p14="http://schemas.microsoft.com/office/powerpoint/2010/main" val="240987492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9202"/>
            <a:ext cx="12192000" cy="970450"/>
          </a:xfrm>
        </p:spPr>
        <p:txBody>
          <a:bodyPr/>
          <a:lstStyle/>
          <a:p>
            <a:r>
              <a:rPr lang="en-US" dirty="0"/>
              <a:t>If the FED sells bonds, is this expansionary or contractionary, and what impact does it have on the money supply and interest rates?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Contractionary</a:t>
            </a:r>
          </a:p>
          <a:p>
            <a:r>
              <a:rPr lang="en-US" sz="4000" dirty="0"/>
              <a:t>Decreases money supply</a:t>
            </a:r>
          </a:p>
          <a:p>
            <a:r>
              <a:rPr lang="en-US" sz="4000" dirty="0"/>
              <a:t>Increases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39719332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consumer behavior is the FED trying to initiate using an expansionary monetary policy?</a:t>
            </a:r>
          </a:p>
        </p:txBody>
      </p:sp>
    </p:spTree>
    <p:extLst>
      <p:ext uri="{BB962C8B-B14F-4D97-AF65-F5344CB8AC3E}">
        <p14:creationId xmlns:p14="http://schemas.microsoft.com/office/powerpoint/2010/main" val="17499662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999202"/>
            <a:ext cx="10571998" cy="970450"/>
          </a:xfrm>
        </p:spPr>
        <p:txBody>
          <a:bodyPr/>
          <a:lstStyle/>
          <a:p>
            <a:r>
              <a:rPr lang="en-US" dirty="0"/>
              <a:t>What consumer behavior is the FED trying to initiate using an expansionary monetary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Increase consumer spending</a:t>
            </a:r>
          </a:p>
          <a:p>
            <a:r>
              <a:rPr lang="en-US" sz="4000" dirty="0"/>
              <a:t>Decrease consumer saving</a:t>
            </a:r>
          </a:p>
        </p:txBody>
      </p:sp>
    </p:spTree>
    <p:extLst>
      <p:ext uri="{BB962C8B-B14F-4D97-AF65-F5344CB8AC3E}">
        <p14:creationId xmlns:p14="http://schemas.microsoft.com/office/powerpoint/2010/main" val="19365398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can the FED slow down economic growth using monetary policy?</a:t>
            </a:r>
          </a:p>
        </p:txBody>
      </p:sp>
    </p:spTree>
    <p:extLst>
      <p:ext uri="{BB962C8B-B14F-4D97-AF65-F5344CB8AC3E}">
        <p14:creationId xmlns:p14="http://schemas.microsoft.com/office/powerpoint/2010/main" val="309148816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FED slow down economic growth using monetary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Sell bonds</a:t>
            </a:r>
          </a:p>
          <a:p>
            <a:r>
              <a:rPr lang="en-US" sz="4000" dirty="0"/>
              <a:t>Raise the RR</a:t>
            </a:r>
          </a:p>
          <a:p>
            <a:r>
              <a:rPr lang="en-US" sz="4000" dirty="0"/>
              <a:t>Raise the DR</a:t>
            </a:r>
          </a:p>
        </p:txBody>
      </p:sp>
    </p:spTree>
    <p:extLst>
      <p:ext uri="{BB962C8B-B14F-4D97-AF65-F5344CB8AC3E}">
        <p14:creationId xmlns:p14="http://schemas.microsoft.com/office/powerpoint/2010/main" val="38451112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can the FED stimulate economic growth suing monetary policy?</a:t>
            </a:r>
          </a:p>
        </p:txBody>
      </p:sp>
    </p:spTree>
    <p:extLst>
      <p:ext uri="{BB962C8B-B14F-4D97-AF65-F5344CB8AC3E}">
        <p14:creationId xmlns:p14="http://schemas.microsoft.com/office/powerpoint/2010/main" val="10968809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9EC0-56EE-44B1-80C2-DCC2573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FED stimulate economic growth suing monetary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E2F-133E-4481-99D3-5F35B5DD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Buy bonds</a:t>
            </a:r>
          </a:p>
          <a:p>
            <a:r>
              <a:rPr lang="en-US" sz="4000" dirty="0"/>
              <a:t>Decrease the RR</a:t>
            </a:r>
          </a:p>
          <a:p>
            <a:r>
              <a:rPr lang="en-US" sz="4000" dirty="0"/>
              <a:t>Decrease the DR</a:t>
            </a:r>
          </a:p>
        </p:txBody>
      </p:sp>
    </p:spTree>
    <p:extLst>
      <p:ext uri="{BB962C8B-B14F-4D97-AF65-F5344CB8AC3E}">
        <p14:creationId xmlns:p14="http://schemas.microsoft.com/office/powerpoint/2010/main" val="1059889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160</TotalTime>
  <Words>1976</Words>
  <Application>Microsoft Office PowerPoint</Application>
  <PresentationFormat>Widescreen</PresentationFormat>
  <Paragraphs>301</Paragraphs>
  <Slides>109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3" baseType="lpstr">
      <vt:lpstr>Arial</vt:lpstr>
      <vt:lpstr>Century Gothic</vt:lpstr>
      <vt:lpstr>Wingdings 2</vt:lpstr>
      <vt:lpstr>Quotable</vt:lpstr>
      <vt:lpstr>Macroeconomics Review  </vt:lpstr>
      <vt:lpstr>PowerPoint Presentation</vt:lpstr>
      <vt:lpstr>What is macroeconomics?</vt:lpstr>
      <vt:lpstr>PowerPoint Presentation</vt:lpstr>
      <vt:lpstr>What is the most important measure of a nation’s economy? </vt:lpstr>
      <vt:lpstr>PowerPoint Presentation</vt:lpstr>
      <vt:lpstr>What are the components of the GDP and their percentages?</vt:lpstr>
      <vt:lpstr>PowerPoint Presentation</vt:lpstr>
      <vt:lpstr>What economic sector would the “G” represent in the GDP equation?</vt:lpstr>
      <vt:lpstr>PowerPoint Presentation</vt:lpstr>
      <vt:lpstr>What economic sector would the “I” represent in the GDP equation?</vt:lpstr>
      <vt:lpstr>PowerPoint Presentation</vt:lpstr>
      <vt:lpstr>What economic sector would the “C” represent in the GDP equation?</vt:lpstr>
      <vt:lpstr>PowerPoint Presentation</vt:lpstr>
      <vt:lpstr>What economic sector would the “Xn” represent in the GDP equation?</vt:lpstr>
      <vt:lpstr>PowerPoint Presentation</vt:lpstr>
      <vt:lpstr>A Xn of -5% means the U.S. has a trade _____.</vt:lpstr>
      <vt:lpstr>PowerPoint Presentation</vt:lpstr>
      <vt:lpstr>What does a budget deficit do to the national debt?</vt:lpstr>
      <vt:lpstr>PowerPoint Presentation</vt:lpstr>
      <vt:lpstr>What is excluded in the GDP?</vt:lpstr>
      <vt:lpstr>PowerPoint Presentation</vt:lpstr>
      <vt:lpstr>What is the difference between nominal GDP and real GDP?</vt:lpstr>
      <vt:lpstr>PowerPoint Presentation</vt:lpstr>
      <vt:lpstr>True or False: GDP indicates a country’s quality of life.</vt:lpstr>
      <vt:lpstr>PowerPoint Presentation</vt:lpstr>
      <vt:lpstr>What is the goal of an expansionary fiscal policy when it comes to economic growth?</vt:lpstr>
      <vt:lpstr>What point on the graph represents a high rate of unemployment?</vt:lpstr>
      <vt:lpstr>What point on the graph represents a high rate of unemployment?</vt:lpstr>
      <vt:lpstr>What does the concave line on the PPF graph represent for the economy? (Think how it compares to the business cycle!)</vt:lpstr>
      <vt:lpstr>What does the concave line on the PPF graph represent for the economy?</vt:lpstr>
      <vt:lpstr>PowerPoint Presentation</vt:lpstr>
      <vt:lpstr>In a business cycle, what is a recession?</vt:lpstr>
      <vt:lpstr>PowerPoint Presentation</vt:lpstr>
      <vt:lpstr>In a business cycle, what follows a peak?</vt:lpstr>
      <vt:lpstr>PowerPoint Presentation</vt:lpstr>
      <vt:lpstr>In a business cycle, what follows a trough?</vt:lpstr>
      <vt:lpstr>Which point on the business cycle represents a contraction?</vt:lpstr>
      <vt:lpstr>Which point on the business cycle represents a contraction?</vt:lpstr>
      <vt:lpstr>Which point on the business cycle represents a recovery?</vt:lpstr>
      <vt:lpstr>Which point on the business cycle represents a recovery?</vt:lpstr>
      <vt:lpstr>Which point on the business cycle represents a recession?</vt:lpstr>
      <vt:lpstr>Which point on the business cycle represents a recession?</vt:lpstr>
      <vt:lpstr>Which point on the business cycle represents a trough?</vt:lpstr>
      <vt:lpstr>Which point on the business cycle represents a trough?</vt:lpstr>
      <vt:lpstr>Which point on the business cycle represents a peak?</vt:lpstr>
      <vt:lpstr>Which point on the business cycle represents a peak?</vt:lpstr>
      <vt:lpstr>Which point on the business cycle represents full employment?</vt:lpstr>
      <vt:lpstr>Which point on the business cycle represents full employment</vt:lpstr>
      <vt:lpstr>PowerPoint Presentation</vt:lpstr>
      <vt:lpstr>During a recession, are people more likely to spend money or to try and save money?</vt:lpstr>
      <vt:lpstr>PowerPoint Presentation</vt:lpstr>
      <vt:lpstr>What requirements must be met to be considered unemployed? </vt:lpstr>
      <vt:lpstr>PowerPoint Presentation</vt:lpstr>
      <vt:lpstr>If the unemployment rate is high, how does the government help people to get by until they find work?</vt:lpstr>
      <vt:lpstr>PowerPoint Presentation</vt:lpstr>
      <vt:lpstr>What is the natural rate of unemployment in the U.S.? </vt:lpstr>
      <vt:lpstr>PowerPoint Presentation</vt:lpstr>
      <vt:lpstr>What percentage is the unemployment rate and inflation rate in a healthy economy?</vt:lpstr>
      <vt:lpstr>PowerPoint Presentation</vt:lpstr>
      <vt:lpstr>Which type of unemployment?  Christmas job is ending in January</vt:lpstr>
      <vt:lpstr>PowerPoint Presentation</vt:lpstr>
      <vt:lpstr>Which type of unemployment?  I was laid off during the recession</vt:lpstr>
      <vt:lpstr>PowerPoint Presentation</vt:lpstr>
      <vt:lpstr>Which type of unemployment?  I was replaced by a machine</vt:lpstr>
      <vt:lpstr>PowerPoint Presentation</vt:lpstr>
      <vt:lpstr>Which type of unemployment?  I just graduated and am looking for a job</vt:lpstr>
      <vt:lpstr>PowerPoint Presentation</vt:lpstr>
      <vt:lpstr>What does the CPI measure?</vt:lpstr>
      <vt:lpstr>PowerPoint Presentation</vt:lpstr>
      <vt:lpstr>“Too much money chasing too few goods”</vt:lpstr>
      <vt:lpstr>PowerPoint Presentation</vt:lpstr>
      <vt:lpstr>Which type of inflation involves prices being pulled higher due to product shortages?</vt:lpstr>
      <vt:lpstr>PowerPoint Presentation</vt:lpstr>
      <vt:lpstr>Which type of inflation occurs when producers raise prices to meet increasing input costs (higher costs of production)?</vt:lpstr>
      <vt:lpstr>PowerPoint Presentation</vt:lpstr>
      <vt:lpstr>What happens to the value or purchasing power of the dollar when inflation occurs?</vt:lpstr>
      <vt:lpstr>PowerPoint Presentation</vt:lpstr>
      <vt:lpstr>What do you call it when there is a slowdown in the business cycle at the same time prices go up?</vt:lpstr>
      <vt:lpstr>PowerPoint Presentation</vt:lpstr>
      <vt:lpstr>PowerPoint Presentation</vt:lpstr>
      <vt:lpstr>PowerPoint Presentation</vt:lpstr>
      <vt:lpstr>Who is hurt the most by unanticipated inflation?</vt:lpstr>
      <vt:lpstr>PowerPoint Presentation</vt:lpstr>
      <vt:lpstr>What is the name of the central bank of the U.S.?</vt:lpstr>
      <vt:lpstr>PowerPoint Presentation</vt:lpstr>
      <vt:lpstr>What entity uses the monetary policy to influence the economy?</vt:lpstr>
      <vt:lpstr>PowerPoint Presentation</vt:lpstr>
      <vt:lpstr>What is the organization of the Federal Reserve System?</vt:lpstr>
      <vt:lpstr>PowerPoint Presentation</vt:lpstr>
      <vt:lpstr>What three monetary policy tools does the FED use?</vt:lpstr>
      <vt:lpstr>PowerPoint Presentation</vt:lpstr>
      <vt:lpstr>If the FED sells bonds, is this expansionary or contractionary, and what impact does it have on the money supply and interest rates?</vt:lpstr>
      <vt:lpstr>PowerPoint Presentation</vt:lpstr>
      <vt:lpstr>What consumer behavior is the FED trying to initiate using an expansionary monetary policy?</vt:lpstr>
      <vt:lpstr>PowerPoint Presentation</vt:lpstr>
      <vt:lpstr>How can the FED slow down economic growth using monetary policy?</vt:lpstr>
      <vt:lpstr>PowerPoint Presentation</vt:lpstr>
      <vt:lpstr>How can the FED stimulate economic growth suing monetary policy?</vt:lpstr>
      <vt:lpstr>PowerPoint Presentation</vt:lpstr>
      <vt:lpstr>If the FED keep interest rates low, what will happen to the inflation?</vt:lpstr>
      <vt:lpstr>PowerPoint Presentation</vt:lpstr>
      <vt:lpstr>What is the difference between monetary policy and fiscal policy?</vt:lpstr>
      <vt:lpstr>PowerPoint Presentation</vt:lpstr>
      <vt:lpstr>If the FED buys bonds, what will happen to the money supply, interest rate, and unemployment rate?</vt:lpstr>
      <vt:lpstr>PowerPoint Presentation</vt:lpstr>
      <vt:lpstr>What are the two government tools used in fiscal policy?</vt:lpstr>
      <vt:lpstr>PowerPoint Presentation</vt:lpstr>
      <vt:lpstr>Considering the goals of fiscal policy, under what circumstances would the government use a contractionary fiscal policy?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 Review  </dc:title>
  <dc:creator>Dawn Quarles</dc:creator>
  <cp:lastModifiedBy>Dawn Quarles</cp:lastModifiedBy>
  <cp:revision>18</cp:revision>
  <dcterms:created xsi:type="dcterms:W3CDTF">2018-09-20T01:41:32Z</dcterms:created>
  <dcterms:modified xsi:type="dcterms:W3CDTF">2018-09-20T04:21:52Z</dcterms:modified>
</cp:coreProperties>
</file>