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68" r:id="rId3"/>
    <p:sldId id="278" r:id="rId4"/>
    <p:sldId id="270" r:id="rId5"/>
    <p:sldId id="271" r:id="rId6"/>
    <p:sldId id="272" r:id="rId7"/>
    <p:sldId id="298" r:id="rId8"/>
    <p:sldId id="273" r:id="rId9"/>
    <p:sldId id="274" r:id="rId10"/>
    <p:sldId id="275" r:id="rId11"/>
    <p:sldId id="280" r:id="rId12"/>
    <p:sldId id="279" r:id="rId13"/>
    <p:sldId id="281" r:id="rId14"/>
    <p:sldId id="282" r:id="rId15"/>
    <p:sldId id="283" r:id="rId16"/>
    <p:sldId id="276" r:id="rId17"/>
    <p:sldId id="284" r:id="rId18"/>
    <p:sldId id="285" r:id="rId19"/>
    <p:sldId id="299" r:id="rId20"/>
    <p:sldId id="286" r:id="rId21"/>
    <p:sldId id="287" r:id="rId22"/>
    <p:sldId id="288" r:id="rId23"/>
    <p:sldId id="289" r:id="rId24"/>
    <p:sldId id="277" r:id="rId25"/>
    <p:sldId id="290" r:id="rId26"/>
    <p:sldId id="291" r:id="rId27"/>
    <p:sldId id="292" r:id="rId28"/>
    <p:sldId id="297" r:id="rId29"/>
    <p:sldId id="293" r:id="rId30"/>
    <p:sldId id="300" r:id="rId31"/>
    <p:sldId id="294" r:id="rId32"/>
    <p:sldId id="295" r:id="rId33"/>
    <p:sldId id="301" r:id="rId34"/>
    <p:sldId id="296" r:id="rId35"/>
    <p:sldId id="302" r:id="rId36"/>
    <p:sldId id="259" r:id="rId37"/>
    <p:sldId id="303" r:id="rId38"/>
    <p:sldId id="319" r:id="rId39"/>
    <p:sldId id="260" r:id="rId40"/>
    <p:sldId id="261" r:id="rId41"/>
    <p:sldId id="262" r:id="rId42"/>
    <p:sldId id="263" r:id="rId43"/>
    <p:sldId id="264" r:id="rId44"/>
    <p:sldId id="265" r:id="rId45"/>
    <p:sldId id="266" r:id="rId46"/>
    <p:sldId id="267" r:id="rId47"/>
    <p:sldId id="269" r:id="rId48"/>
    <p:sldId id="304" r:id="rId49"/>
    <p:sldId id="305" r:id="rId50"/>
    <p:sldId id="258" r:id="rId51"/>
    <p:sldId id="314" r:id="rId52"/>
    <p:sldId id="315" r:id="rId53"/>
    <p:sldId id="320" r:id="rId54"/>
    <p:sldId id="316" r:id="rId55"/>
    <p:sldId id="317" r:id="rId56"/>
    <p:sldId id="321" r:id="rId57"/>
    <p:sldId id="322" r:id="rId58"/>
    <p:sldId id="323" r:id="rId59"/>
    <p:sldId id="306" r:id="rId60"/>
    <p:sldId id="311" r:id="rId61"/>
    <p:sldId id="307" r:id="rId62"/>
    <p:sldId id="312" r:id="rId63"/>
    <p:sldId id="308" r:id="rId64"/>
    <p:sldId id="313" r:id="rId65"/>
    <p:sldId id="318" r:id="rId66"/>
    <p:sldId id="325" r:id="rId67"/>
    <p:sldId id="324" r:id="rId68"/>
    <p:sldId id="327" r:id="rId69"/>
    <p:sldId id="326" r:id="rId70"/>
    <p:sldId id="328"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5" autoAdjust="0"/>
    <p:restoredTop sz="94660"/>
  </p:normalViewPr>
  <p:slideViewPr>
    <p:cSldViewPr snapToGrid="0">
      <p:cViewPr varScale="1">
        <p:scale>
          <a:sx n="71" d="100"/>
          <a:sy n="71" d="100"/>
        </p:scale>
        <p:origin x="72"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3/7/2018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1452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3/7/2018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2670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3/7/2018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7010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3/7/2018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51623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3/7/2018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864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3/7/2018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43408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3/7/2018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070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3/7/2018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44942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3/7/2018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5238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3/7/2018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633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3/7/2018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0976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smtClean="0"/>
              <a:t>3/7/2018</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6901633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B62A-1A6B-450A-A5E8-E12CDE274045}"/>
              </a:ext>
            </a:extLst>
          </p:cNvPr>
          <p:cNvSpPr>
            <a:spLocks noGrp="1"/>
          </p:cNvSpPr>
          <p:nvPr>
            <p:ph type="ctrTitle"/>
          </p:nvPr>
        </p:nvSpPr>
        <p:spPr>
          <a:xfrm>
            <a:off x="1277470" y="3249461"/>
            <a:ext cx="7221071" cy="2268559"/>
          </a:xfrm>
        </p:spPr>
        <p:txBody>
          <a:bodyPr>
            <a:normAutofit fontScale="90000"/>
          </a:bodyPr>
          <a:lstStyle/>
          <a:p>
            <a:pPr algn="ctr"/>
            <a:r>
              <a:rPr lang="en-US" dirty="0"/>
              <a:t>Elections, </a:t>
            </a:r>
            <a:br>
              <a:rPr lang="en-US" dirty="0"/>
            </a:br>
            <a:r>
              <a:rPr lang="en-US" dirty="0"/>
              <a:t>Civic Participation, </a:t>
            </a:r>
            <a:br>
              <a:rPr lang="en-US" dirty="0"/>
            </a:br>
            <a:r>
              <a:rPr lang="en-US" dirty="0"/>
              <a:t>State &amp; Local Government</a:t>
            </a:r>
          </a:p>
        </p:txBody>
      </p:sp>
      <p:sp>
        <p:nvSpPr>
          <p:cNvPr id="3" name="Subtitle 2">
            <a:extLst>
              <a:ext uri="{FF2B5EF4-FFF2-40B4-BE49-F238E27FC236}">
                <a16:creationId xmlns:a16="http://schemas.microsoft.com/office/drawing/2014/main" id="{F6F139D3-FB00-49F7-9CD5-1EA59DAEB2E3}"/>
              </a:ext>
            </a:extLst>
          </p:cNvPr>
          <p:cNvSpPr>
            <a:spLocks noGrp="1"/>
          </p:cNvSpPr>
          <p:nvPr>
            <p:ph type="subTitle" idx="1"/>
          </p:nvPr>
        </p:nvSpPr>
        <p:spPr>
          <a:xfrm>
            <a:off x="2772274" y="762715"/>
            <a:ext cx="5357600" cy="1160213"/>
          </a:xfrm>
        </p:spPr>
        <p:txBody>
          <a:bodyPr>
            <a:noAutofit/>
          </a:bodyPr>
          <a:lstStyle/>
          <a:p>
            <a:r>
              <a:rPr lang="en-US" sz="7200" dirty="0"/>
              <a:t>Unit 6</a:t>
            </a:r>
          </a:p>
        </p:txBody>
      </p:sp>
    </p:spTree>
    <p:extLst>
      <p:ext uri="{BB962C8B-B14F-4D97-AF65-F5344CB8AC3E}">
        <p14:creationId xmlns:p14="http://schemas.microsoft.com/office/powerpoint/2010/main" val="175751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275228"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lnSpcReduction="10000"/>
          </a:bodyPr>
          <a:lstStyle/>
          <a:p>
            <a:pPr algn="just"/>
            <a:r>
              <a:rPr lang="en-US" sz="4000" dirty="0"/>
              <a:t>The critical first step in an election is the nomination process. </a:t>
            </a:r>
          </a:p>
          <a:p>
            <a:pPr algn="just"/>
            <a:r>
              <a:rPr lang="en-US" sz="4000" dirty="0"/>
              <a:t>Nomination- naming of those who will seek to run for office; it narrows down the field of possible candidates. </a:t>
            </a:r>
          </a:p>
          <a:p>
            <a:pPr algn="just"/>
            <a:r>
              <a:rPr lang="en-US" sz="4000" dirty="0"/>
              <a:t>At local and state levels, most candidates “self-announce” their desire to seek office. </a:t>
            </a:r>
          </a:p>
        </p:txBody>
      </p:sp>
    </p:spTree>
    <p:extLst>
      <p:ext uri="{BB962C8B-B14F-4D97-AF65-F5344CB8AC3E}">
        <p14:creationId xmlns:p14="http://schemas.microsoft.com/office/powerpoint/2010/main" val="2812261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71984"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It is more complex at the national level. </a:t>
            </a:r>
          </a:p>
          <a:p>
            <a:pPr algn="just"/>
            <a:r>
              <a:rPr lang="en-US" sz="4000" dirty="0"/>
              <a:t>The next step is the campaign process. </a:t>
            </a:r>
          </a:p>
          <a:p>
            <a:pPr algn="just"/>
            <a:r>
              <a:rPr lang="en-US" sz="4000" dirty="0"/>
              <a:t>It is important for the candidate to have the backing (support) of one of the major political parties. </a:t>
            </a:r>
          </a:p>
        </p:txBody>
      </p:sp>
    </p:spTree>
    <p:extLst>
      <p:ext uri="{BB962C8B-B14F-4D97-AF65-F5344CB8AC3E}">
        <p14:creationId xmlns:p14="http://schemas.microsoft.com/office/powerpoint/2010/main" val="226361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98878"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lnSpcReduction="10000"/>
          </a:bodyPr>
          <a:lstStyle/>
          <a:p>
            <a:pPr algn="just"/>
            <a:r>
              <a:rPr lang="en-US" sz="4000" dirty="0"/>
              <a:t>Presidential primary- an election where the voters express a preference for their Presidential and VP candidates to represent their party in the general election. </a:t>
            </a:r>
          </a:p>
          <a:p>
            <a:pPr algn="just"/>
            <a:r>
              <a:rPr lang="en-US" sz="4000" dirty="0"/>
              <a:t>The primaries typically start in February and run through April or May. </a:t>
            </a:r>
          </a:p>
        </p:txBody>
      </p:sp>
    </p:spTree>
    <p:extLst>
      <p:ext uri="{BB962C8B-B14F-4D97-AF65-F5344CB8AC3E}">
        <p14:creationId xmlns:p14="http://schemas.microsoft.com/office/powerpoint/2010/main" val="1547368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275228"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After the primaries, each major political party holds a national convention during the summer every four years. </a:t>
            </a:r>
          </a:p>
          <a:p>
            <a:pPr algn="just"/>
            <a:endParaRPr lang="en-US" sz="4000" dirty="0"/>
          </a:p>
        </p:txBody>
      </p:sp>
    </p:spTree>
    <p:extLst>
      <p:ext uri="{BB962C8B-B14F-4D97-AF65-F5344CB8AC3E}">
        <p14:creationId xmlns:p14="http://schemas.microsoft.com/office/powerpoint/2010/main" val="382508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71984"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fontScale="92500" lnSpcReduction="20000"/>
          </a:bodyPr>
          <a:lstStyle/>
          <a:p>
            <a:pPr algn="just"/>
            <a:r>
              <a:rPr lang="en-US" sz="4000" dirty="0"/>
              <a:t>Each party seeks three major goals to accomplish at the convention. </a:t>
            </a:r>
          </a:p>
          <a:p>
            <a:pPr lvl="1" algn="just"/>
            <a:r>
              <a:rPr lang="en-US" sz="3800" dirty="0"/>
              <a:t>Naming the party’s candidate for President and VP</a:t>
            </a:r>
          </a:p>
          <a:p>
            <a:pPr lvl="1" algn="just"/>
            <a:r>
              <a:rPr lang="en-US" sz="3800" dirty="0"/>
              <a:t>Bringing the factions and leading personalities together for a common purpose</a:t>
            </a:r>
          </a:p>
          <a:p>
            <a:pPr lvl="1" algn="just"/>
            <a:r>
              <a:rPr lang="en-US" sz="3800" dirty="0"/>
              <a:t>Create and adopt the party’s platform for the next four years</a:t>
            </a:r>
          </a:p>
        </p:txBody>
      </p:sp>
    </p:spTree>
    <p:extLst>
      <p:ext uri="{BB962C8B-B14F-4D97-AF65-F5344CB8AC3E}">
        <p14:creationId xmlns:p14="http://schemas.microsoft.com/office/powerpoint/2010/main" val="129546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71984"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Platform- the party’s formal statement of basic principles, viewpoints on major political issues, and objectives for the campaign and next four years</a:t>
            </a:r>
          </a:p>
        </p:txBody>
      </p:sp>
    </p:spTree>
    <p:extLst>
      <p:ext uri="{BB962C8B-B14F-4D97-AF65-F5344CB8AC3E}">
        <p14:creationId xmlns:p14="http://schemas.microsoft.com/office/powerpoint/2010/main" val="2632036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275228"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General elections- regularly scheduled elections at which voters make the final selection of officeholders. </a:t>
            </a:r>
          </a:p>
          <a:p>
            <a:pPr algn="just"/>
            <a:r>
              <a:rPr lang="en-US" sz="4000" dirty="0"/>
              <a:t>The election is held on the 1</a:t>
            </a:r>
            <a:r>
              <a:rPr lang="en-US" sz="4000" baseline="30000" dirty="0"/>
              <a:t>st</a:t>
            </a:r>
            <a:r>
              <a:rPr lang="en-US" sz="4000" dirty="0"/>
              <a:t> Tuesday following the 1</a:t>
            </a:r>
            <a:r>
              <a:rPr lang="en-US" sz="4000" baseline="30000" dirty="0"/>
              <a:t>st</a:t>
            </a:r>
            <a:r>
              <a:rPr lang="en-US" sz="4000" dirty="0"/>
              <a:t> Monday in November. </a:t>
            </a:r>
          </a:p>
        </p:txBody>
      </p:sp>
    </p:spTree>
    <p:extLst>
      <p:ext uri="{BB962C8B-B14F-4D97-AF65-F5344CB8AC3E}">
        <p14:creationId xmlns:p14="http://schemas.microsoft.com/office/powerpoint/2010/main" val="161430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71984"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Precinct- voting district</a:t>
            </a:r>
          </a:p>
          <a:p>
            <a:pPr algn="just"/>
            <a:r>
              <a:rPr lang="en-US" sz="4000" dirty="0"/>
              <a:t>Ballot</a:t>
            </a:r>
          </a:p>
          <a:p>
            <a:pPr lvl="1" algn="just"/>
            <a:r>
              <a:rPr lang="en-US" sz="3800" dirty="0"/>
              <a:t>The device by which voter registers his or her choices in an election</a:t>
            </a:r>
          </a:p>
          <a:p>
            <a:pPr lvl="1" algn="just"/>
            <a:r>
              <a:rPr lang="en-US" sz="3800" dirty="0"/>
              <a:t>Most are cast electronically</a:t>
            </a:r>
          </a:p>
        </p:txBody>
      </p:sp>
    </p:spTree>
    <p:extLst>
      <p:ext uri="{BB962C8B-B14F-4D97-AF65-F5344CB8AC3E}">
        <p14:creationId xmlns:p14="http://schemas.microsoft.com/office/powerpoint/2010/main" val="3506332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85431"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lnSpcReduction="10000"/>
          </a:bodyPr>
          <a:lstStyle/>
          <a:p>
            <a:pPr algn="just"/>
            <a:r>
              <a:rPr lang="en-US" sz="4000" dirty="0"/>
              <a:t>Electoral College (you have already learned about this in Unit 4)</a:t>
            </a:r>
          </a:p>
          <a:p>
            <a:pPr lvl="1" algn="just"/>
            <a:r>
              <a:rPr lang="en-US" sz="3800" dirty="0"/>
              <a:t>Winner-takes-all system</a:t>
            </a:r>
          </a:p>
          <a:p>
            <a:pPr lvl="1" algn="just"/>
            <a:r>
              <a:rPr lang="en-US" sz="3800" dirty="0"/>
              <a:t>There are 538 electoral votes</a:t>
            </a:r>
          </a:p>
          <a:p>
            <a:pPr lvl="1" algn="just"/>
            <a:r>
              <a:rPr lang="en-US" sz="3800" dirty="0"/>
              <a:t>You need 270 to win the election</a:t>
            </a:r>
          </a:p>
          <a:p>
            <a:pPr lvl="1" algn="just"/>
            <a:r>
              <a:rPr lang="en-US" sz="3800" dirty="0"/>
              <a:t>If there is a tie, the House decides who becomes President. </a:t>
            </a:r>
          </a:p>
        </p:txBody>
      </p:sp>
    </p:spTree>
    <p:extLst>
      <p:ext uri="{BB962C8B-B14F-4D97-AF65-F5344CB8AC3E}">
        <p14:creationId xmlns:p14="http://schemas.microsoft.com/office/powerpoint/2010/main" val="3788987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85431" y="134472"/>
            <a:ext cx="9753600" cy="1077229"/>
          </a:xfrm>
        </p:spPr>
        <p:txBody>
          <a:bodyPr>
            <a:normAutofit/>
          </a:bodyPr>
          <a:lstStyle/>
          <a:p>
            <a:pPr algn="ctr"/>
            <a:r>
              <a:rPr lang="en-US" sz="4400" dirty="0"/>
              <a:t>Nomination and Election Process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Plurality- the number of votes cast for a candidate who receives more than any other, but does not receive an absolute majority.</a:t>
            </a:r>
          </a:p>
        </p:txBody>
      </p:sp>
    </p:spTree>
    <p:extLst>
      <p:ext uri="{BB962C8B-B14F-4D97-AF65-F5344CB8AC3E}">
        <p14:creationId xmlns:p14="http://schemas.microsoft.com/office/powerpoint/2010/main" val="983883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Political Party Development</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Political party- group of persons who seek to control government through the winning of elections and holding public office. </a:t>
            </a:r>
          </a:p>
          <a:p>
            <a:pPr algn="just"/>
            <a:r>
              <a:rPr lang="en-US" sz="4000" dirty="0"/>
              <a:t>Partisanship- strong support of a party.  (People vote for the political party they favor. </a:t>
            </a:r>
          </a:p>
        </p:txBody>
      </p:sp>
    </p:spTree>
    <p:extLst>
      <p:ext uri="{BB962C8B-B14F-4D97-AF65-F5344CB8AC3E}">
        <p14:creationId xmlns:p14="http://schemas.microsoft.com/office/powerpoint/2010/main" val="173896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98878" y="134472"/>
            <a:ext cx="9753600" cy="1077229"/>
          </a:xfrm>
        </p:spPr>
        <p:txBody>
          <a:bodyPr>
            <a:normAutofit/>
          </a:bodyPr>
          <a:lstStyle/>
          <a:p>
            <a:pPr algn="ctr"/>
            <a:r>
              <a:rPr lang="en-US" sz="4400" dirty="0"/>
              <a:t>Campaign Funding &amp; Interest Groups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lnSpcReduction="10000"/>
          </a:bodyPr>
          <a:lstStyle/>
          <a:p>
            <a:pPr algn="just"/>
            <a:r>
              <a:rPr lang="en-US" sz="4000" dirty="0"/>
              <a:t>Funding- candidates need money because running for office is very expensive. Trump and Clinton spent an estimated $5 billion on the 2016 election. </a:t>
            </a:r>
          </a:p>
          <a:p>
            <a:pPr algn="just"/>
            <a:r>
              <a:rPr lang="en-US" sz="4000" dirty="0"/>
              <a:t>Sources include:</a:t>
            </a:r>
          </a:p>
          <a:p>
            <a:pPr lvl="1" algn="just"/>
            <a:r>
              <a:rPr lang="en-US" sz="3800" dirty="0"/>
              <a:t>Private contributions (main source)</a:t>
            </a:r>
          </a:p>
          <a:p>
            <a:pPr lvl="1" algn="just"/>
            <a:r>
              <a:rPr lang="en-US" sz="3800" dirty="0"/>
              <a:t>Public treasury</a:t>
            </a:r>
          </a:p>
        </p:txBody>
      </p:sp>
    </p:spTree>
    <p:extLst>
      <p:ext uri="{BB962C8B-B14F-4D97-AF65-F5344CB8AC3E}">
        <p14:creationId xmlns:p14="http://schemas.microsoft.com/office/powerpoint/2010/main" val="4216229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98879" y="134472"/>
            <a:ext cx="9753600" cy="1077229"/>
          </a:xfrm>
        </p:spPr>
        <p:txBody>
          <a:bodyPr>
            <a:normAutofit/>
          </a:bodyPr>
          <a:lstStyle/>
          <a:p>
            <a:pPr algn="ctr"/>
            <a:r>
              <a:rPr lang="en-US" sz="4400" dirty="0"/>
              <a:t>Campaign Funding &amp; Interest Groups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lnSpcReduction="10000"/>
          </a:bodyPr>
          <a:lstStyle/>
          <a:p>
            <a:pPr algn="just"/>
            <a:r>
              <a:rPr lang="en-US" sz="4000" dirty="0"/>
              <a:t>Candidates rely on private donors, the candidate’s own money, and Political Action Committees (PACs)</a:t>
            </a:r>
          </a:p>
          <a:p>
            <a:pPr algn="just"/>
            <a:r>
              <a:rPr lang="en-US" sz="4000" dirty="0"/>
              <a:t>PAC- organizations that pools campaign contributions from members and then donates those pooled funds to the campaign</a:t>
            </a:r>
          </a:p>
        </p:txBody>
      </p:sp>
    </p:spTree>
    <p:extLst>
      <p:ext uri="{BB962C8B-B14F-4D97-AF65-F5344CB8AC3E}">
        <p14:creationId xmlns:p14="http://schemas.microsoft.com/office/powerpoint/2010/main" val="269802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85431" y="134472"/>
            <a:ext cx="9753600" cy="1077229"/>
          </a:xfrm>
        </p:spPr>
        <p:txBody>
          <a:bodyPr>
            <a:normAutofit/>
          </a:bodyPr>
          <a:lstStyle/>
          <a:p>
            <a:pPr algn="ctr"/>
            <a:r>
              <a:rPr lang="en-US" sz="4400" dirty="0"/>
              <a:t>Campaign Funding &amp; Interest Groups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fontScale="92500" lnSpcReduction="20000"/>
          </a:bodyPr>
          <a:lstStyle/>
          <a:p>
            <a:pPr algn="just"/>
            <a:r>
              <a:rPr lang="en-US" sz="4000" dirty="0"/>
              <a:t>Super PAC</a:t>
            </a:r>
          </a:p>
          <a:p>
            <a:pPr lvl="1" algn="just"/>
            <a:r>
              <a:rPr lang="en-US" sz="3800" dirty="0"/>
              <a:t>Does not make any contributions to candidates or political parties</a:t>
            </a:r>
          </a:p>
          <a:p>
            <a:pPr lvl="1" algn="just"/>
            <a:r>
              <a:rPr lang="en-US" sz="3800" dirty="0"/>
              <a:t>They make expenditures in federal races for running campaign ads for or against a candidate.</a:t>
            </a:r>
          </a:p>
          <a:p>
            <a:pPr lvl="1" algn="just"/>
            <a:r>
              <a:rPr lang="en-US" sz="3800" dirty="0"/>
              <a:t>There are no limits or restrictions on the use of funds by Super PACs.</a:t>
            </a:r>
          </a:p>
        </p:txBody>
      </p:sp>
    </p:spTree>
    <p:extLst>
      <p:ext uri="{BB962C8B-B14F-4D97-AF65-F5344CB8AC3E}">
        <p14:creationId xmlns:p14="http://schemas.microsoft.com/office/powerpoint/2010/main" val="4009218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85432" y="134472"/>
            <a:ext cx="9753600" cy="1077229"/>
          </a:xfrm>
        </p:spPr>
        <p:txBody>
          <a:bodyPr>
            <a:normAutofit/>
          </a:bodyPr>
          <a:lstStyle/>
          <a:p>
            <a:pPr algn="ctr"/>
            <a:r>
              <a:rPr lang="en-US" sz="4400" dirty="0"/>
              <a:t>Campaign Funding &amp; Interest Groups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fontScale="92500" lnSpcReduction="20000"/>
          </a:bodyPr>
          <a:lstStyle/>
          <a:p>
            <a:pPr algn="just"/>
            <a:r>
              <a:rPr lang="en-US" sz="4000" dirty="0"/>
              <a:t>Hard money- refers to the money raised and spent to elect Congressional and Presidential candidates</a:t>
            </a:r>
          </a:p>
          <a:p>
            <a:pPr algn="just"/>
            <a:r>
              <a:rPr lang="en-US" sz="4000" dirty="0"/>
              <a:t>Soft money</a:t>
            </a:r>
          </a:p>
          <a:p>
            <a:pPr lvl="1" algn="just"/>
            <a:r>
              <a:rPr lang="en-US" sz="3800" dirty="0"/>
              <a:t>Refers to funding to party organizations for “party-building activities”</a:t>
            </a:r>
          </a:p>
          <a:p>
            <a:pPr lvl="1" algn="just"/>
            <a:r>
              <a:rPr lang="en-US" sz="3800" dirty="0"/>
              <a:t>Was banned by the FEC Act in 2003, but brought back in 2014.  </a:t>
            </a:r>
          </a:p>
        </p:txBody>
      </p:sp>
    </p:spTree>
    <p:extLst>
      <p:ext uri="{BB962C8B-B14F-4D97-AF65-F5344CB8AC3E}">
        <p14:creationId xmlns:p14="http://schemas.microsoft.com/office/powerpoint/2010/main" val="1823264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85431" y="134472"/>
            <a:ext cx="9753600" cy="1077229"/>
          </a:xfrm>
        </p:spPr>
        <p:txBody>
          <a:bodyPr>
            <a:normAutofit fontScale="90000"/>
          </a:bodyPr>
          <a:lstStyle/>
          <a:p>
            <a:pPr algn="ctr"/>
            <a:r>
              <a:rPr lang="en-US" sz="4400" dirty="0"/>
              <a:t>Media, Advertising, and Public Opinion in Elections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Media</a:t>
            </a:r>
          </a:p>
          <a:p>
            <a:pPr lvl="1" algn="just"/>
            <a:r>
              <a:rPr lang="en-US" sz="3800" dirty="0"/>
              <a:t>Includes any type of mass communication</a:t>
            </a:r>
          </a:p>
          <a:p>
            <a:pPr lvl="2" algn="just"/>
            <a:r>
              <a:rPr lang="en-US" sz="3600" dirty="0"/>
              <a:t>Internet</a:t>
            </a:r>
          </a:p>
          <a:p>
            <a:pPr lvl="2" algn="just"/>
            <a:r>
              <a:rPr lang="en-US" sz="3600" dirty="0"/>
              <a:t>Television</a:t>
            </a:r>
          </a:p>
          <a:p>
            <a:pPr lvl="2" algn="just"/>
            <a:r>
              <a:rPr lang="en-US" sz="3600" dirty="0"/>
              <a:t>Newspapers</a:t>
            </a:r>
          </a:p>
          <a:p>
            <a:pPr lvl="2" algn="just"/>
            <a:r>
              <a:rPr lang="en-US" sz="3600" dirty="0"/>
              <a:t>Radio </a:t>
            </a:r>
          </a:p>
          <a:p>
            <a:pPr lvl="1" algn="just"/>
            <a:endParaRPr lang="en-US" sz="3800" dirty="0"/>
          </a:p>
        </p:txBody>
      </p:sp>
    </p:spTree>
    <p:extLst>
      <p:ext uri="{BB962C8B-B14F-4D97-AF65-F5344CB8AC3E}">
        <p14:creationId xmlns:p14="http://schemas.microsoft.com/office/powerpoint/2010/main" val="3700537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85431" y="134472"/>
            <a:ext cx="9753600" cy="1077229"/>
          </a:xfrm>
        </p:spPr>
        <p:txBody>
          <a:bodyPr>
            <a:normAutofit fontScale="90000"/>
          </a:bodyPr>
          <a:lstStyle/>
          <a:p>
            <a:pPr algn="ctr"/>
            <a:r>
              <a:rPr lang="en-US" sz="4400" dirty="0"/>
              <a:t>Media, Advertising, and Public Opinion in Elections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marL="6160" indent="0" algn="just">
              <a:buNone/>
            </a:pPr>
            <a:endParaRPr lang="en-US" sz="4000" dirty="0"/>
          </a:p>
          <a:p>
            <a:pPr algn="just"/>
            <a:r>
              <a:rPr lang="en-US" sz="4000" dirty="0"/>
              <a:t>There are three ways the media shapes politics and public opinions:</a:t>
            </a:r>
          </a:p>
          <a:p>
            <a:pPr lvl="1" algn="just"/>
            <a:r>
              <a:rPr lang="en-US" sz="3800" dirty="0"/>
              <a:t>Influencing the political opinions of voters</a:t>
            </a:r>
          </a:p>
          <a:p>
            <a:pPr lvl="1" algn="just"/>
            <a:r>
              <a:rPr lang="en-US" sz="3800" dirty="0"/>
              <a:t>Determining the behavior of candidates</a:t>
            </a:r>
          </a:p>
          <a:p>
            <a:pPr lvl="1" algn="just"/>
            <a:r>
              <a:rPr lang="en-US" sz="3800" dirty="0"/>
              <a:t>Setting the public agenda</a:t>
            </a:r>
          </a:p>
          <a:p>
            <a:pPr lvl="2" algn="just"/>
            <a:endParaRPr lang="en-US" sz="3600" dirty="0"/>
          </a:p>
        </p:txBody>
      </p:sp>
    </p:spTree>
    <p:extLst>
      <p:ext uri="{BB962C8B-B14F-4D97-AF65-F5344CB8AC3E}">
        <p14:creationId xmlns:p14="http://schemas.microsoft.com/office/powerpoint/2010/main" val="3061335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501587" y="134472"/>
            <a:ext cx="9753600" cy="1077229"/>
          </a:xfrm>
        </p:spPr>
        <p:txBody>
          <a:bodyPr>
            <a:normAutofit fontScale="90000"/>
          </a:bodyPr>
          <a:lstStyle/>
          <a:p>
            <a:pPr algn="ctr"/>
            <a:r>
              <a:rPr lang="en-US" sz="4400" dirty="0"/>
              <a:t>Media, Advertising, and Public Opinion in Elections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Campaign Advertising</a:t>
            </a:r>
          </a:p>
          <a:p>
            <a:pPr lvl="1" algn="just"/>
            <a:r>
              <a:rPr lang="en-US" sz="3800" dirty="0"/>
              <a:t>Is designed to influence voter behavior</a:t>
            </a:r>
          </a:p>
          <a:p>
            <a:pPr lvl="1" algn="just"/>
            <a:r>
              <a:rPr lang="en-US" sz="3800" dirty="0"/>
              <a:t>Uses the media to stage endorsements for candidates or attacks against candidates</a:t>
            </a:r>
          </a:p>
        </p:txBody>
      </p:sp>
    </p:spTree>
    <p:extLst>
      <p:ext uri="{BB962C8B-B14F-4D97-AF65-F5344CB8AC3E}">
        <p14:creationId xmlns:p14="http://schemas.microsoft.com/office/powerpoint/2010/main" val="3457242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98878" y="134472"/>
            <a:ext cx="9753600" cy="1077229"/>
          </a:xfrm>
        </p:spPr>
        <p:txBody>
          <a:bodyPr>
            <a:normAutofit fontScale="90000"/>
          </a:bodyPr>
          <a:lstStyle/>
          <a:p>
            <a:pPr algn="ctr"/>
            <a:r>
              <a:rPr lang="en-US" sz="4400" dirty="0"/>
              <a:t>Media, Advertising, and Public Opinion in Elections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Public opinion polls</a:t>
            </a:r>
          </a:p>
          <a:p>
            <a:pPr lvl="1" algn="just"/>
            <a:r>
              <a:rPr lang="en-US" sz="3800" dirty="0"/>
              <a:t>Are human research surveys</a:t>
            </a:r>
          </a:p>
          <a:p>
            <a:pPr lvl="1" algn="just"/>
            <a:r>
              <a:rPr lang="en-US" sz="3800" dirty="0"/>
              <a:t>Can be done online, by phone, or by mail</a:t>
            </a:r>
          </a:p>
          <a:p>
            <a:pPr lvl="1" algn="just"/>
            <a:r>
              <a:rPr lang="en-US" sz="3800" dirty="0"/>
              <a:t>Helps candidates know which issues are important to voters; which guides campaigns and advertising</a:t>
            </a:r>
          </a:p>
        </p:txBody>
      </p:sp>
    </p:spTree>
    <p:extLst>
      <p:ext uri="{BB962C8B-B14F-4D97-AF65-F5344CB8AC3E}">
        <p14:creationId xmlns:p14="http://schemas.microsoft.com/office/powerpoint/2010/main" val="4275662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85431" y="134472"/>
            <a:ext cx="9753600" cy="1077229"/>
          </a:xfrm>
        </p:spPr>
        <p:txBody>
          <a:bodyPr>
            <a:normAutofit fontScale="90000"/>
          </a:bodyPr>
          <a:lstStyle/>
          <a:p>
            <a:pPr algn="ctr"/>
            <a:r>
              <a:rPr lang="en-US" sz="4400" dirty="0"/>
              <a:t>Media, Advertising, and Public Opinion in Elections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fontScale="92500" lnSpcReduction="10000"/>
          </a:bodyPr>
          <a:lstStyle/>
          <a:p>
            <a:pPr algn="just"/>
            <a:r>
              <a:rPr lang="en-US" sz="4000" dirty="0"/>
              <a:t>Types of samples for surveys</a:t>
            </a:r>
          </a:p>
          <a:p>
            <a:pPr lvl="1" algn="just"/>
            <a:r>
              <a:rPr lang="en-US" sz="3600" dirty="0"/>
              <a:t>Universal- all members in a potential sampling pool, or population sample</a:t>
            </a:r>
          </a:p>
          <a:p>
            <a:pPr lvl="1" algn="just"/>
            <a:r>
              <a:rPr lang="en-US" sz="3600" dirty="0"/>
              <a:t>Random- each member has an equal chance of being included in the samples</a:t>
            </a:r>
          </a:p>
          <a:p>
            <a:pPr lvl="1" algn="just"/>
            <a:r>
              <a:rPr lang="en-US" sz="3600" dirty="0"/>
              <a:t>Cluster- a sampling used when the clusters occur naturally in a population, or are geographically convenient</a:t>
            </a:r>
          </a:p>
        </p:txBody>
      </p:sp>
    </p:spTree>
    <p:extLst>
      <p:ext uri="{BB962C8B-B14F-4D97-AF65-F5344CB8AC3E}">
        <p14:creationId xmlns:p14="http://schemas.microsoft.com/office/powerpoint/2010/main" val="3776040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Civic Participation</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fontScale="92500" lnSpcReduction="10000"/>
          </a:bodyPr>
          <a:lstStyle/>
          <a:p>
            <a:pPr algn="just"/>
            <a:r>
              <a:rPr lang="en-US" sz="4000" dirty="0"/>
              <a:t>Civic duties of American citizens</a:t>
            </a:r>
          </a:p>
          <a:p>
            <a:pPr lvl="1" algn="just"/>
            <a:r>
              <a:rPr lang="en-US" sz="3800" dirty="0"/>
              <a:t>Paying taxes</a:t>
            </a:r>
          </a:p>
          <a:p>
            <a:pPr lvl="1" algn="just"/>
            <a:r>
              <a:rPr lang="en-US" sz="3800" dirty="0"/>
              <a:t>Serving on a jury</a:t>
            </a:r>
          </a:p>
          <a:p>
            <a:pPr lvl="1" algn="just"/>
            <a:r>
              <a:rPr lang="en-US" sz="3800" dirty="0"/>
              <a:t>Voting in elections</a:t>
            </a:r>
          </a:p>
          <a:p>
            <a:pPr lvl="1" algn="just"/>
            <a:r>
              <a:rPr lang="en-US" sz="3800" dirty="0"/>
              <a:t>Performing public service</a:t>
            </a:r>
          </a:p>
          <a:p>
            <a:pPr lvl="1" algn="just"/>
            <a:r>
              <a:rPr lang="en-US" sz="3800" dirty="0"/>
              <a:t>Being informed about current issues</a:t>
            </a:r>
          </a:p>
          <a:p>
            <a:pPr lvl="1" algn="just"/>
            <a:r>
              <a:rPr lang="en-US" sz="3800" dirty="0"/>
              <a:t>Respecting different opinions</a:t>
            </a:r>
          </a:p>
        </p:txBody>
      </p:sp>
    </p:spTree>
    <p:extLst>
      <p:ext uri="{BB962C8B-B14F-4D97-AF65-F5344CB8AC3E}">
        <p14:creationId xmlns:p14="http://schemas.microsoft.com/office/powerpoint/2010/main" val="2185916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Political Party Development</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lnSpcReduction="10000"/>
          </a:bodyPr>
          <a:lstStyle/>
          <a:p>
            <a:pPr algn="just"/>
            <a:r>
              <a:rPr lang="en-US" sz="4000" dirty="0"/>
              <a:t>Political Parties trace their roots all the way back to the beginning of our country and the creation of the Constitution. </a:t>
            </a:r>
          </a:p>
          <a:p>
            <a:pPr algn="just"/>
            <a:r>
              <a:rPr lang="en-US" sz="4000" dirty="0"/>
              <a:t>In the beginning, there were the Federalists and Anti-Federalists. You should remember the discussion of how it all began from Units 1 &amp; 2. </a:t>
            </a:r>
          </a:p>
        </p:txBody>
      </p:sp>
    </p:spTree>
    <p:extLst>
      <p:ext uri="{BB962C8B-B14F-4D97-AF65-F5344CB8AC3E}">
        <p14:creationId xmlns:p14="http://schemas.microsoft.com/office/powerpoint/2010/main" val="2498046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134473"/>
            <a:ext cx="9753600" cy="900951"/>
          </a:xfrm>
        </p:spPr>
        <p:txBody>
          <a:bodyPr>
            <a:normAutofit/>
          </a:bodyPr>
          <a:lstStyle/>
          <a:p>
            <a:pPr algn="ctr"/>
            <a:r>
              <a:rPr lang="en-US" sz="4400" dirty="0"/>
              <a:t>Civic Participation</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954742" y="1035423"/>
            <a:ext cx="10300446" cy="5688105"/>
          </a:xfrm>
        </p:spPr>
        <p:txBody>
          <a:bodyPr>
            <a:normAutofit fontScale="70000" lnSpcReduction="20000"/>
          </a:bodyPr>
          <a:lstStyle/>
          <a:p>
            <a:pPr algn="just"/>
            <a:r>
              <a:rPr lang="en-US" sz="4100" dirty="0"/>
              <a:t>Civic duties of American citizens</a:t>
            </a:r>
          </a:p>
          <a:p>
            <a:pPr lvl="1" algn="just"/>
            <a:r>
              <a:rPr lang="en-US" sz="4100" dirty="0"/>
              <a:t>Selective service</a:t>
            </a:r>
          </a:p>
          <a:p>
            <a:pPr lvl="2" algn="just"/>
            <a:r>
              <a:rPr lang="en-US" sz="4100" dirty="0"/>
              <a:t>All male citizens between the ages of 18 and 25 are required by law to register within 30 days of their 18</a:t>
            </a:r>
            <a:r>
              <a:rPr lang="en-US" sz="4100" baseline="30000" dirty="0"/>
              <a:t>th</a:t>
            </a:r>
            <a:r>
              <a:rPr lang="en-US" sz="4100" dirty="0"/>
              <a:t> birthday, unless they are in prison or mental facility</a:t>
            </a:r>
          </a:p>
          <a:p>
            <a:pPr lvl="2" algn="just"/>
            <a:r>
              <a:rPr lang="en-US" sz="4100" dirty="0"/>
              <a:t>All male non-citizens living in the U.S. must also register by law</a:t>
            </a:r>
          </a:p>
          <a:p>
            <a:pPr lvl="2" algn="just"/>
            <a:r>
              <a:rPr lang="en-US" sz="4100" dirty="0"/>
              <a:t>It does not mean you are joining the military, but in a military crisis, you are subject to serve if the draft is instituted. (Draft is determined by a random lottery # and year of birth.)</a:t>
            </a:r>
          </a:p>
          <a:p>
            <a:pPr algn="just"/>
            <a:endParaRPr lang="en-US" sz="4000" dirty="0"/>
          </a:p>
        </p:txBody>
      </p:sp>
    </p:spTree>
    <p:extLst>
      <p:ext uri="{BB962C8B-B14F-4D97-AF65-F5344CB8AC3E}">
        <p14:creationId xmlns:p14="http://schemas.microsoft.com/office/powerpoint/2010/main" val="3743978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Civic Participation</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008529"/>
            <a:ext cx="10206317" cy="5714999"/>
          </a:xfrm>
        </p:spPr>
        <p:txBody>
          <a:bodyPr>
            <a:normAutofit fontScale="92500"/>
          </a:bodyPr>
          <a:lstStyle/>
          <a:p>
            <a:pPr algn="just"/>
            <a:r>
              <a:rPr lang="en-US" sz="4000" dirty="0"/>
              <a:t>The Pledge of Allegiance</a:t>
            </a:r>
          </a:p>
          <a:p>
            <a:pPr lvl="1" algn="just"/>
            <a:r>
              <a:rPr lang="en-US" sz="3800" dirty="0"/>
              <a:t>Originally written in 1887 by Colonel George Balch (Revised in 1892)</a:t>
            </a:r>
          </a:p>
          <a:p>
            <a:pPr lvl="1" algn="just"/>
            <a:r>
              <a:rPr lang="en-US" sz="3800" dirty="0"/>
              <a:t>The Pledge was adopted by Congress in 1942 as a formal pledge to the country. </a:t>
            </a:r>
          </a:p>
          <a:p>
            <a:pPr lvl="1" algn="just"/>
            <a:r>
              <a:rPr lang="en-US" sz="3800" dirty="0"/>
              <a:t>Also initiated by Congress: To recite the Pledge, you place your right hand over your heart (also done for our National Anthem). </a:t>
            </a:r>
          </a:p>
        </p:txBody>
      </p:sp>
    </p:spTree>
    <p:extLst>
      <p:ext uri="{BB962C8B-B14F-4D97-AF65-F5344CB8AC3E}">
        <p14:creationId xmlns:p14="http://schemas.microsoft.com/office/powerpoint/2010/main" val="273847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Civic Participation</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The American flag represents our nation. </a:t>
            </a:r>
          </a:p>
          <a:p>
            <a:pPr algn="just"/>
            <a:r>
              <a:rPr lang="en-US" sz="4000" dirty="0"/>
              <a:t>“I pledge allegiance to the flag of the United States of America, and to the Republic for which it stands, one Nation, under God, indivisible, with liberty and justice for ALL.”</a:t>
            </a:r>
          </a:p>
        </p:txBody>
      </p:sp>
    </p:spTree>
    <p:extLst>
      <p:ext uri="{BB962C8B-B14F-4D97-AF65-F5344CB8AC3E}">
        <p14:creationId xmlns:p14="http://schemas.microsoft.com/office/powerpoint/2010/main" val="2110206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Civic Participation</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National Anthem</a:t>
            </a:r>
          </a:p>
          <a:p>
            <a:pPr lvl="1" algn="just"/>
            <a:r>
              <a:rPr lang="en-US" sz="3800" dirty="0"/>
              <a:t>Star Spangled Banner</a:t>
            </a:r>
          </a:p>
          <a:p>
            <a:pPr lvl="1" algn="just"/>
            <a:r>
              <a:rPr lang="en-US" sz="3800" dirty="0"/>
              <a:t>Written by Francis Scott Key</a:t>
            </a:r>
          </a:p>
          <a:p>
            <a:pPr lvl="1" algn="just"/>
            <a:r>
              <a:rPr lang="en-US" sz="3800" dirty="0"/>
              <a:t>Based on the Battle of Fort Henry</a:t>
            </a:r>
          </a:p>
          <a:p>
            <a:pPr marL="457010" lvl="1" indent="0" algn="just">
              <a:buNone/>
            </a:pPr>
            <a:endParaRPr lang="en-US" sz="3800" dirty="0"/>
          </a:p>
          <a:p>
            <a:pPr marL="457010" lvl="1" indent="0" algn="just">
              <a:buNone/>
            </a:pPr>
            <a:endParaRPr lang="en-US" sz="3800" dirty="0"/>
          </a:p>
        </p:txBody>
      </p:sp>
    </p:spTree>
    <p:extLst>
      <p:ext uri="{BB962C8B-B14F-4D97-AF65-F5344CB8AC3E}">
        <p14:creationId xmlns:p14="http://schemas.microsoft.com/office/powerpoint/2010/main" val="2469634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The Star Spangled Banner</a:t>
            </a:r>
          </a:p>
        </p:txBody>
      </p:sp>
      <p:pic>
        <p:nvPicPr>
          <p:cNvPr id="4" name="Star Spangled Banner As You've Never Heard It">
            <a:hlinkClick r:id="" action="ppaction://media"/>
            <a:extLst>
              <a:ext uri="{FF2B5EF4-FFF2-40B4-BE49-F238E27FC236}">
                <a16:creationId xmlns:a16="http://schemas.microsoft.com/office/drawing/2014/main" id="{36225403-1F07-4254-B35E-FC20F6D462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77962" y="1342508"/>
            <a:ext cx="9355501" cy="5203825"/>
          </a:xfrm>
        </p:spPr>
      </p:pic>
    </p:spTree>
    <p:extLst>
      <p:ext uri="{BB962C8B-B14F-4D97-AF65-F5344CB8AC3E}">
        <p14:creationId xmlns:p14="http://schemas.microsoft.com/office/powerpoint/2010/main" val="146342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ED93-9148-494D-BB2C-5C09F7B76EF3}"/>
              </a:ext>
            </a:extLst>
          </p:cNvPr>
          <p:cNvSpPr>
            <a:spLocks noGrp="1"/>
          </p:cNvSpPr>
          <p:nvPr>
            <p:ph type="title"/>
          </p:nvPr>
        </p:nvSpPr>
        <p:spPr>
          <a:xfrm>
            <a:off x="3122045" y="254030"/>
            <a:ext cx="7958331" cy="1077229"/>
          </a:xfrm>
        </p:spPr>
        <p:txBody>
          <a:bodyPr>
            <a:normAutofit/>
          </a:bodyPr>
          <a:lstStyle/>
          <a:p>
            <a:r>
              <a:rPr lang="en-US" sz="4400" dirty="0"/>
              <a:t>The American Flag</a:t>
            </a:r>
          </a:p>
        </p:txBody>
      </p:sp>
      <p:sp>
        <p:nvSpPr>
          <p:cNvPr id="3" name="Content Placeholder 2">
            <a:extLst>
              <a:ext uri="{FF2B5EF4-FFF2-40B4-BE49-F238E27FC236}">
                <a16:creationId xmlns:a16="http://schemas.microsoft.com/office/drawing/2014/main" id="{9E9852E4-DE77-4A5A-BEB8-B5B0FEE034FC}"/>
              </a:ext>
            </a:extLst>
          </p:cNvPr>
          <p:cNvSpPr>
            <a:spLocks noGrp="1"/>
          </p:cNvSpPr>
          <p:nvPr>
            <p:ph idx="1"/>
          </p:nvPr>
        </p:nvSpPr>
        <p:spPr>
          <a:xfrm>
            <a:off x="1129554" y="1331259"/>
            <a:ext cx="9950822" cy="5230906"/>
          </a:xfrm>
        </p:spPr>
        <p:txBody>
          <a:bodyPr>
            <a:normAutofit lnSpcReduction="10000"/>
          </a:bodyPr>
          <a:lstStyle/>
          <a:p>
            <a:pPr algn="just"/>
            <a:r>
              <a:rPr lang="en-US" sz="4000" dirty="0"/>
              <a:t>The Flag does not wave from the wind, but from the last breath of our fallen soldiers who fought for the freedoms and liberties of all of us here at home…</a:t>
            </a:r>
          </a:p>
          <a:p>
            <a:pPr algn="just"/>
            <a:r>
              <a:rPr lang="en-US" sz="4000" dirty="0"/>
              <a:t>These sacrifices protect your right to not stand for the Pledge or National Anthem, and to even burn that flag.</a:t>
            </a:r>
          </a:p>
        </p:txBody>
      </p:sp>
    </p:spTree>
    <p:extLst>
      <p:ext uri="{BB962C8B-B14F-4D97-AF65-F5344CB8AC3E}">
        <p14:creationId xmlns:p14="http://schemas.microsoft.com/office/powerpoint/2010/main" val="798305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C972-97F2-4019-830D-4DC6C8075607}"/>
              </a:ext>
            </a:extLst>
          </p:cNvPr>
          <p:cNvSpPr>
            <a:spLocks noGrp="1"/>
          </p:cNvSpPr>
          <p:nvPr>
            <p:ph type="title"/>
          </p:nvPr>
        </p:nvSpPr>
        <p:spPr>
          <a:xfrm>
            <a:off x="1175656" y="257177"/>
            <a:ext cx="10406744" cy="1081705"/>
          </a:xfrm>
        </p:spPr>
        <p:txBody>
          <a:bodyPr>
            <a:normAutofit fontScale="90000"/>
          </a:bodyPr>
          <a:lstStyle/>
          <a:p>
            <a:pPr algn="ctr"/>
            <a:r>
              <a:rPr lang="en-US" sz="5400" dirty="0"/>
              <a:t>Organization of the State Government</a:t>
            </a:r>
          </a:p>
        </p:txBody>
      </p:sp>
      <p:sp>
        <p:nvSpPr>
          <p:cNvPr id="3" name="Content Placeholder 2">
            <a:extLst>
              <a:ext uri="{FF2B5EF4-FFF2-40B4-BE49-F238E27FC236}">
                <a16:creationId xmlns:a16="http://schemas.microsoft.com/office/drawing/2014/main" id="{44D2B8B0-FF81-4AB9-A0A4-BBC770365EE3}"/>
              </a:ext>
            </a:extLst>
          </p:cNvPr>
          <p:cNvSpPr>
            <a:spLocks noGrp="1"/>
          </p:cNvSpPr>
          <p:nvPr>
            <p:ph sz="half" idx="1"/>
          </p:nvPr>
        </p:nvSpPr>
        <p:spPr>
          <a:xfrm>
            <a:off x="1175657" y="1721223"/>
            <a:ext cx="9783696" cy="5002305"/>
          </a:xfrm>
        </p:spPr>
        <p:txBody>
          <a:bodyPr>
            <a:normAutofit lnSpcReduction="10000"/>
          </a:bodyPr>
          <a:lstStyle/>
          <a:p>
            <a:r>
              <a:rPr lang="en-US" sz="4000" dirty="0"/>
              <a:t>Executive Branch</a:t>
            </a:r>
          </a:p>
          <a:p>
            <a:pPr lvl="1"/>
            <a:r>
              <a:rPr lang="en-US" sz="4000" dirty="0"/>
              <a:t>Governor</a:t>
            </a:r>
          </a:p>
          <a:p>
            <a:r>
              <a:rPr lang="en-US" sz="4200" dirty="0"/>
              <a:t>Legislative Branch</a:t>
            </a:r>
          </a:p>
          <a:p>
            <a:pPr lvl="1"/>
            <a:r>
              <a:rPr lang="en-US" sz="4000" dirty="0"/>
              <a:t>GA State Legislature</a:t>
            </a:r>
          </a:p>
          <a:p>
            <a:r>
              <a:rPr lang="en-US" sz="4200" dirty="0"/>
              <a:t>Judicial Branch</a:t>
            </a:r>
          </a:p>
          <a:p>
            <a:pPr lvl="1"/>
            <a:r>
              <a:rPr lang="en-US" sz="4000" dirty="0"/>
              <a:t>State Courts</a:t>
            </a:r>
          </a:p>
          <a:p>
            <a:pPr lvl="1"/>
            <a:endParaRPr lang="en-US" sz="4000" dirty="0"/>
          </a:p>
        </p:txBody>
      </p:sp>
    </p:spTree>
    <p:extLst>
      <p:ext uri="{BB962C8B-B14F-4D97-AF65-F5344CB8AC3E}">
        <p14:creationId xmlns:p14="http://schemas.microsoft.com/office/powerpoint/2010/main" val="571306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C972-97F2-4019-830D-4DC6C8075607}"/>
              </a:ext>
            </a:extLst>
          </p:cNvPr>
          <p:cNvSpPr>
            <a:spLocks noGrp="1"/>
          </p:cNvSpPr>
          <p:nvPr>
            <p:ph type="title"/>
          </p:nvPr>
        </p:nvSpPr>
        <p:spPr>
          <a:xfrm>
            <a:off x="1175656" y="257177"/>
            <a:ext cx="10406744" cy="1081705"/>
          </a:xfrm>
        </p:spPr>
        <p:txBody>
          <a:bodyPr>
            <a:normAutofit fontScale="90000"/>
          </a:bodyPr>
          <a:lstStyle/>
          <a:p>
            <a:pPr algn="ctr"/>
            <a:r>
              <a:rPr lang="en-US" sz="5400" dirty="0"/>
              <a:t>Organization of the State Government</a:t>
            </a:r>
          </a:p>
        </p:txBody>
      </p:sp>
      <p:sp>
        <p:nvSpPr>
          <p:cNvPr id="3" name="Content Placeholder 2">
            <a:extLst>
              <a:ext uri="{FF2B5EF4-FFF2-40B4-BE49-F238E27FC236}">
                <a16:creationId xmlns:a16="http://schemas.microsoft.com/office/drawing/2014/main" id="{44D2B8B0-FF81-4AB9-A0A4-BBC770365EE3}"/>
              </a:ext>
            </a:extLst>
          </p:cNvPr>
          <p:cNvSpPr>
            <a:spLocks noGrp="1"/>
          </p:cNvSpPr>
          <p:nvPr>
            <p:ph sz="half" idx="1"/>
          </p:nvPr>
        </p:nvSpPr>
        <p:spPr>
          <a:xfrm>
            <a:off x="1175657" y="1627093"/>
            <a:ext cx="4807132" cy="5069541"/>
          </a:xfrm>
        </p:spPr>
        <p:txBody>
          <a:bodyPr>
            <a:normAutofit fontScale="92500" lnSpcReduction="20000"/>
          </a:bodyPr>
          <a:lstStyle/>
          <a:p>
            <a:r>
              <a:rPr lang="en-US" sz="4000" dirty="0"/>
              <a:t>Counties</a:t>
            </a:r>
          </a:p>
          <a:p>
            <a:pPr lvl="1"/>
            <a:r>
              <a:rPr lang="en-US" sz="3800" dirty="0"/>
              <a:t>159 counties</a:t>
            </a:r>
          </a:p>
          <a:p>
            <a:pPr lvl="1"/>
            <a:r>
              <a:rPr lang="en-US" sz="3800" dirty="0"/>
              <a:t>Counties are the center of politics</a:t>
            </a:r>
          </a:p>
          <a:p>
            <a:pPr lvl="1"/>
            <a:r>
              <a:rPr lang="en-US" sz="3800" dirty="0"/>
              <a:t>Each county gets at least 1 elected official in the GA General Assembly</a:t>
            </a:r>
          </a:p>
        </p:txBody>
      </p:sp>
      <p:sp>
        <p:nvSpPr>
          <p:cNvPr id="4" name="Content Placeholder 3">
            <a:extLst>
              <a:ext uri="{FF2B5EF4-FFF2-40B4-BE49-F238E27FC236}">
                <a16:creationId xmlns:a16="http://schemas.microsoft.com/office/drawing/2014/main" id="{82749019-9281-418E-BDB9-849CB979A4AE}"/>
              </a:ext>
            </a:extLst>
          </p:cNvPr>
          <p:cNvSpPr>
            <a:spLocks noGrp="1"/>
          </p:cNvSpPr>
          <p:nvPr>
            <p:ph sz="half" idx="2"/>
          </p:nvPr>
        </p:nvSpPr>
        <p:spPr>
          <a:xfrm>
            <a:off x="6426927" y="1627094"/>
            <a:ext cx="4589416" cy="4422849"/>
          </a:xfrm>
        </p:spPr>
        <p:txBody>
          <a:bodyPr>
            <a:normAutofit fontScale="92500" lnSpcReduction="20000"/>
          </a:bodyPr>
          <a:lstStyle/>
          <a:p>
            <a:r>
              <a:rPr lang="en-US" sz="3800" dirty="0"/>
              <a:t>Cities and Towns</a:t>
            </a:r>
          </a:p>
          <a:p>
            <a:pPr lvl="1"/>
            <a:r>
              <a:rPr lang="en-US" sz="3600" dirty="0"/>
              <a:t>520 cities and towns in GA</a:t>
            </a:r>
          </a:p>
          <a:p>
            <a:pPr lvl="1"/>
            <a:r>
              <a:rPr lang="en-US" sz="3600" dirty="0"/>
              <a:t>The law makes no distinction between cities, towns, &amp; municipalities</a:t>
            </a:r>
          </a:p>
        </p:txBody>
      </p:sp>
    </p:spTree>
    <p:extLst>
      <p:ext uri="{BB962C8B-B14F-4D97-AF65-F5344CB8AC3E}">
        <p14:creationId xmlns:p14="http://schemas.microsoft.com/office/powerpoint/2010/main" val="645820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C972-97F2-4019-830D-4DC6C8075607}"/>
              </a:ext>
            </a:extLst>
          </p:cNvPr>
          <p:cNvSpPr>
            <a:spLocks noGrp="1"/>
          </p:cNvSpPr>
          <p:nvPr>
            <p:ph type="title"/>
          </p:nvPr>
        </p:nvSpPr>
        <p:spPr>
          <a:xfrm>
            <a:off x="1175656" y="257177"/>
            <a:ext cx="10406744" cy="1081705"/>
          </a:xfrm>
        </p:spPr>
        <p:txBody>
          <a:bodyPr>
            <a:normAutofit fontScale="90000"/>
          </a:bodyPr>
          <a:lstStyle/>
          <a:p>
            <a:pPr algn="ctr"/>
            <a:r>
              <a:rPr lang="en-US" sz="5400" dirty="0"/>
              <a:t>Organization of the State Government</a:t>
            </a:r>
          </a:p>
        </p:txBody>
      </p:sp>
      <p:sp>
        <p:nvSpPr>
          <p:cNvPr id="3" name="Content Placeholder 2">
            <a:extLst>
              <a:ext uri="{FF2B5EF4-FFF2-40B4-BE49-F238E27FC236}">
                <a16:creationId xmlns:a16="http://schemas.microsoft.com/office/drawing/2014/main" id="{44D2B8B0-FF81-4AB9-A0A4-BBC770365EE3}"/>
              </a:ext>
            </a:extLst>
          </p:cNvPr>
          <p:cNvSpPr>
            <a:spLocks noGrp="1"/>
          </p:cNvSpPr>
          <p:nvPr>
            <p:ph sz="half" idx="1"/>
          </p:nvPr>
        </p:nvSpPr>
        <p:spPr>
          <a:xfrm>
            <a:off x="1175656" y="1627093"/>
            <a:ext cx="9877825" cy="5069541"/>
          </a:xfrm>
        </p:spPr>
        <p:txBody>
          <a:bodyPr>
            <a:normAutofit fontScale="92500" lnSpcReduction="10000"/>
          </a:bodyPr>
          <a:lstStyle/>
          <a:p>
            <a:pPr algn="just"/>
            <a:r>
              <a:rPr lang="en-US" sz="4000" dirty="0"/>
              <a:t>Local government</a:t>
            </a:r>
          </a:p>
          <a:p>
            <a:pPr lvl="1" algn="just"/>
            <a:r>
              <a:rPr lang="en-US" sz="3600" dirty="0"/>
              <a:t>The public administration of a particular town, county, or district with representatives elected by those who live there. </a:t>
            </a:r>
          </a:p>
          <a:p>
            <a:pPr algn="just"/>
            <a:r>
              <a:rPr lang="en-US" sz="3800" dirty="0"/>
              <a:t>Municipality</a:t>
            </a:r>
          </a:p>
          <a:p>
            <a:pPr lvl="1" algn="just"/>
            <a:r>
              <a:rPr lang="en-US" sz="3600" dirty="0"/>
              <a:t>Local government authorized in state constitutions and statutes, established to provide general government for a defined area. </a:t>
            </a:r>
          </a:p>
        </p:txBody>
      </p:sp>
    </p:spTree>
    <p:extLst>
      <p:ext uri="{BB962C8B-B14F-4D97-AF65-F5344CB8AC3E}">
        <p14:creationId xmlns:p14="http://schemas.microsoft.com/office/powerpoint/2010/main" val="3525055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1683-3295-49E6-9893-12E7428E4275}"/>
              </a:ext>
            </a:extLst>
          </p:cNvPr>
          <p:cNvSpPr>
            <a:spLocks noGrp="1"/>
          </p:cNvSpPr>
          <p:nvPr>
            <p:ph type="title"/>
          </p:nvPr>
        </p:nvSpPr>
        <p:spPr>
          <a:xfrm>
            <a:off x="1593669" y="366802"/>
            <a:ext cx="8972764" cy="1078348"/>
          </a:xfrm>
        </p:spPr>
        <p:txBody>
          <a:bodyPr/>
          <a:lstStyle/>
          <a:p>
            <a:pPr algn="ctr"/>
            <a:r>
              <a:rPr lang="en-US" dirty="0"/>
              <a:t>Exclusive Powers of the National &amp; State Government</a:t>
            </a:r>
          </a:p>
        </p:txBody>
      </p:sp>
      <p:sp>
        <p:nvSpPr>
          <p:cNvPr id="3" name="Text Placeholder 2">
            <a:extLst>
              <a:ext uri="{FF2B5EF4-FFF2-40B4-BE49-F238E27FC236}">
                <a16:creationId xmlns:a16="http://schemas.microsoft.com/office/drawing/2014/main" id="{42184605-210E-44E9-8187-AB87C556F06C}"/>
              </a:ext>
            </a:extLst>
          </p:cNvPr>
          <p:cNvSpPr>
            <a:spLocks noGrp="1"/>
          </p:cNvSpPr>
          <p:nvPr>
            <p:ph type="body" idx="1"/>
          </p:nvPr>
        </p:nvSpPr>
        <p:spPr>
          <a:xfrm>
            <a:off x="1593669" y="1521663"/>
            <a:ext cx="3896467" cy="713818"/>
          </a:xfrm>
        </p:spPr>
        <p:txBody>
          <a:bodyPr/>
          <a:lstStyle/>
          <a:p>
            <a:r>
              <a:rPr lang="en-US" dirty="0"/>
              <a:t>National</a:t>
            </a:r>
          </a:p>
        </p:txBody>
      </p:sp>
      <p:sp>
        <p:nvSpPr>
          <p:cNvPr id="4" name="Content Placeholder 3">
            <a:extLst>
              <a:ext uri="{FF2B5EF4-FFF2-40B4-BE49-F238E27FC236}">
                <a16:creationId xmlns:a16="http://schemas.microsoft.com/office/drawing/2014/main" id="{CA71CDFF-86E0-43A2-93A0-3771AF772F99}"/>
              </a:ext>
            </a:extLst>
          </p:cNvPr>
          <p:cNvSpPr>
            <a:spLocks noGrp="1"/>
          </p:cNvSpPr>
          <p:nvPr>
            <p:ph sz="half" idx="2"/>
          </p:nvPr>
        </p:nvSpPr>
        <p:spPr>
          <a:xfrm>
            <a:off x="1596513" y="2407194"/>
            <a:ext cx="3893623" cy="3958772"/>
          </a:xfrm>
        </p:spPr>
        <p:txBody>
          <a:bodyPr/>
          <a:lstStyle/>
          <a:p>
            <a:r>
              <a:rPr lang="en-US" dirty="0"/>
              <a:t>Print money</a:t>
            </a:r>
          </a:p>
          <a:p>
            <a:r>
              <a:rPr lang="en-US" dirty="0"/>
              <a:t>Regulate interstate &amp; international trade</a:t>
            </a:r>
          </a:p>
          <a:p>
            <a:r>
              <a:rPr lang="en-US" dirty="0"/>
              <a:t>Make treaties</a:t>
            </a:r>
          </a:p>
          <a:p>
            <a:r>
              <a:rPr lang="en-US" dirty="0"/>
              <a:t>Declare war</a:t>
            </a:r>
          </a:p>
          <a:p>
            <a:r>
              <a:rPr lang="en-US" dirty="0"/>
              <a:t>Provide an army &amp; navy</a:t>
            </a:r>
          </a:p>
          <a:p>
            <a:r>
              <a:rPr lang="en-US" dirty="0"/>
              <a:t>Establish post office</a:t>
            </a:r>
          </a:p>
          <a:p>
            <a:r>
              <a:rPr lang="en-US" dirty="0"/>
              <a:t>Makes laws</a:t>
            </a:r>
          </a:p>
          <a:p>
            <a:endParaRPr lang="en-US" dirty="0"/>
          </a:p>
        </p:txBody>
      </p:sp>
      <p:sp>
        <p:nvSpPr>
          <p:cNvPr id="5" name="Text Placeholder 4">
            <a:extLst>
              <a:ext uri="{FF2B5EF4-FFF2-40B4-BE49-F238E27FC236}">
                <a16:creationId xmlns:a16="http://schemas.microsoft.com/office/drawing/2014/main" id="{BBEE0E87-51AD-4C8E-91FC-CE91963E51FC}"/>
              </a:ext>
            </a:extLst>
          </p:cNvPr>
          <p:cNvSpPr>
            <a:spLocks noGrp="1"/>
          </p:cNvSpPr>
          <p:nvPr>
            <p:ph type="body" sz="quarter" idx="3"/>
          </p:nvPr>
        </p:nvSpPr>
        <p:spPr>
          <a:xfrm>
            <a:off x="6919183" y="1527892"/>
            <a:ext cx="3899798" cy="713818"/>
          </a:xfrm>
        </p:spPr>
        <p:txBody>
          <a:bodyPr/>
          <a:lstStyle/>
          <a:p>
            <a:r>
              <a:rPr lang="en-US" dirty="0"/>
              <a:t>State</a:t>
            </a:r>
          </a:p>
        </p:txBody>
      </p:sp>
      <p:sp>
        <p:nvSpPr>
          <p:cNvPr id="6" name="Content Placeholder 5">
            <a:extLst>
              <a:ext uri="{FF2B5EF4-FFF2-40B4-BE49-F238E27FC236}">
                <a16:creationId xmlns:a16="http://schemas.microsoft.com/office/drawing/2014/main" id="{D570935C-9211-42F7-BC95-D46B8B909F4F}"/>
              </a:ext>
            </a:extLst>
          </p:cNvPr>
          <p:cNvSpPr>
            <a:spLocks noGrp="1"/>
          </p:cNvSpPr>
          <p:nvPr>
            <p:ph sz="quarter" idx="4"/>
          </p:nvPr>
        </p:nvSpPr>
        <p:spPr>
          <a:xfrm>
            <a:off x="6919183" y="2407194"/>
            <a:ext cx="3899798" cy="3958772"/>
          </a:xfrm>
        </p:spPr>
        <p:txBody>
          <a:bodyPr>
            <a:normAutofit lnSpcReduction="10000"/>
          </a:bodyPr>
          <a:lstStyle/>
          <a:p>
            <a:r>
              <a:rPr lang="en-US" dirty="0"/>
              <a:t>Issue licenses</a:t>
            </a:r>
          </a:p>
          <a:p>
            <a:r>
              <a:rPr lang="en-US" dirty="0"/>
              <a:t>Regulate intrastate commerce</a:t>
            </a:r>
          </a:p>
          <a:p>
            <a:r>
              <a:rPr lang="en-US" dirty="0"/>
              <a:t>Conduct elections</a:t>
            </a:r>
          </a:p>
          <a:p>
            <a:r>
              <a:rPr lang="en-US" dirty="0"/>
              <a:t>Establish local govts</a:t>
            </a:r>
          </a:p>
          <a:p>
            <a:r>
              <a:rPr lang="en-US" dirty="0"/>
              <a:t>Ratify amendments</a:t>
            </a:r>
          </a:p>
          <a:p>
            <a:r>
              <a:rPr lang="en-US" dirty="0"/>
              <a:t>Protect public health &amp; safety</a:t>
            </a:r>
          </a:p>
          <a:p>
            <a:r>
              <a:rPr lang="en-US" dirty="0"/>
              <a:t>Exert delegated powers- powers denied to federal govt</a:t>
            </a:r>
          </a:p>
        </p:txBody>
      </p:sp>
    </p:spTree>
    <p:extLst>
      <p:ext uri="{BB962C8B-B14F-4D97-AF65-F5344CB8AC3E}">
        <p14:creationId xmlns:p14="http://schemas.microsoft.com/office/powerpoint/2010/main" val="203136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Two Party System	</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The U.S. has a two-party system:</a:t>
            </a:r>
          </a:p>
          <a:p>
            <a:pPr lvl="1" algn="just"/>
            <a:r>
              <a:rPr lang="en-US" sz="3800" dirty="0"/>
              <a:t>Republicans (GOP, or Grand Old Party)- tends to be more conservative on issues. </a:t>
            </a:r>
          </a:p>
          <a:p>
            <a:pPr lvl="1" algn="just"/>
            <a:r>
              <a:rPr lang="en-US" sz="3800" dirty="0"/>
              <a:t>Democrats- supports more liberal policy issues. </a:t>
            </a:r>
          </a:p>
          <a:p>
            <a:pPr marL="6160" indent="0" algn="just">
              <a:buNone/>
            </a:pPr>
            <a:endParaRPr lang="en-US" sz="4000" dirty="0"/>
          </a:p>
        </p:txBody>
      </p:sp>
    </p:spTree>
    <p:extLst>
      <p:ext uri="{BB962C8B-B14F-4D97-AF65-F5344CB8AC3E}">
        <p14:creationId xmlns:p14="http://schemas.microsoft.com/office/powerpoint/2010/main" val="3001633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69BF-C104-45F9-8B37-7C3CA1ED0910}"/>
              </a:ext>
            </a:extLst>
          </p:cNvPr>
          <p:cNvSpPr>
            <a:spLocks noGrp="1"/>
          </p:cNvSpPr>
          <p:nvPr>
            <p:ph type="title"/>
          </p:nvPr>
        </p:nvSpPr>
        <p:spPr>
          <a:xfrm>
            <a:off x="1358538" y="207165"/>
            <a:ext cx="9211602" cy="1077229"/>
          </a:xfrm>
        </p:spPr>
        <p:txBody>
          <a:bodyPr>
            <a:normAutofit fontScale="90000"/>
          </a:bodyPr>
          <a:lstStyle/>
          <a:p>
            <a:pPr algn="ctr"/>
            <a:r>
              <a:rPr lang="en-US" sz="4400" dirty="0"/>
              <a:t>Concurrent Powers of the National &amp; State Government</a:t>
            </a:r>
          </a:p>
        </p:txBody>
      </p:sp>
      <p:sp>
        <p:nvSpPr>
          <p:cNvPr id="3" name="Content Placeholder 2">
            <a:extLst>
              <a:ext uri="{FF2B5EF4-FFF2-40B4-BE49-F238E27FC236}">
                <a16:creationId xmlns:a16="http://schemas.microsoft.com/office/drawing/2014/main" id="{8EE403DC-B0A2-48D7-B062-BC48D328117F}"/>
              </a:ext>
            </a:extLst>
          </p:cNvPr>
          <p:cNvSpPr>
            <a:spLocks noGrp="1"/>
          </p:cNvSpPr>
          <p:nvPr>
            <p:ph idx="1"/>
          </p:nvPr>
        </p:nvSpPr>
        <p:spPr>
          <a:xfrm>
            <a:off x="1358538" y="1576251"/>
            <a:ext cx="9666513" cy="4998720"/>
          </a:xfrm>
        </p:spPr>
        <p:txBody>
          <a:bodyPr>
            <a:normAutofit fontScale="62500" lnSpcReduction="20000"/>
          </a:bodyPr>
          <a:lstStyle/>
          <a:p>
            <a:pPr algn="just"/>
            <a:r>
              <a:rPr lang="en-US" sz="4000" dirty="0"/>
              <a:t>Powers shared by the national and state governments: </a:t>
            </a:r>
          </a:p>
          <a:p>
            <a:pPr lvl="1" algn="just"/>
            <a:r>
              <a:rPr lang="en-US" sz="3800" dirty="0"/>
              <a:t>Collect taxes</a:t>
            </a:r>
          </a:p>
          <a:p>
            <a:pPr lvl="1" algn="just"/>
            <a:r>
              <a:rPr lang="en-US" sz="3800" dirty="0"/>
              <a:t>Build roads</a:t>
            </a:r>
          </a:p>
          <a:p>
            <a:pPr lvl="1" algn="just"/>
            <a:r>
              <a:rPr lang="en-US" sz="3800" dirty="0"/>
              <a:t>Borrow money</a:t>
            </a:r>
          </a:p>
          <a:p>
            <a:pPr lvl="1" algn="just"/>
            <a:r>
              <a:rPr lang="en-US" sz="3800" dirty="0"/>
              <a:t>Establish courts</a:t>
            </a:r>
          </a:p>
          <a:p>
            <a:pPr lvl="1" algn="just"/>
            <a:r>
              <a:rPr lang="en-US" sz="3800" dirty="0"/>
              <a:t>Makes &amp; enforce laws</a:t>
            </a:r>
          </a:p>
          <a:p>
            <a:pPr lvl="1" algn="just"/>
            <a:r>
              <a:rPr lang="en-US" sz="3800" dirty="0"/>
              <a:t>Charter banks &amp; corporations</a:t>
            </a:r>
          </a:p>
          <a:p>
            <a:pPr lvl="1" algn="just"/>
            <a:r>
              <a:rPr lang="en-US" sz="3800" dirty="0"/>
              <a:t>Spend money for the common welfare</a:t>
            </a:r>
          </a:p>
          <a:p>
            <a:pPr lvl="1" algn="just"/>
            <a:r>
              <a:rPr lang="en-US" sz="3800" dirty="0"/>
              <a:t>Take private property for public use, with just compensation</a:t>
            </a:r>
          </a:p>
        </p:txBody>
      </p:sp>
    </p:spTree>
    <p:extLst>
      <p:ext uri="{BB962C8B-B14F-4D97-AF65-F5344CB8AC3E}">
        <p14:creationId xmlns:p14="http://schemas.microsoft.com/office/powerpoint/2010/main" val="1754138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0E7-087C-49CB-AF21-FC667237A54C}"/>
              </a:ext>
            </a:extLst>
          </p:cNvPr>
          <p:cNvSpPr>
            <a:spLocks noGrp="1"/>
          </p:cNvSpPr>
          <p:nvPr>
            <p:ph type="title"/>
          </p:nvPr>
        </p:nvSpPr>
        <p:spPr>
          <a:xfrm>
            <a:off x="1219200" y="259416"/>
            <a:ext cx="9350939" cy="1077229"/>
          </a:xfrm>
        </p:spPr>
        <p:txBody>
          <a:bodyPr>
            <a:normAutofit fontScale="90000"/>
          </a:bodyPr>
          <a:lstStyle/>
          <a:p>
            <a:r>
              <a:rPr lang="en-US" sz="4400" dirty="0"/>
              <a:t>Where does the power of the state government come from?</a:t>
            </a:r>
          </a:p>
        </p:txBody>
      </p:sp>
      <p:sp>
        <p:nvSpPr>
          <p:cNvPr id="3" name="Content Placeholder 2">
            <a:extLst>
              <a:ext uri="{FF2B5EF4-FFF2-40B4-BE49-F238E27FC236}">
                <a16:creationId xmlns:a16="http://schemas.microsoft.com/office/drawing/2014/main" id="{537EB8AC-E0FE-4341-BAA7-3E50F8C1F358}"/>
              </a:ext>
            </a:extLst>
          </p:cNvPr>
          <p:cNvSpPr>
            <a:spLocks noGrp="1"/>
          </p:cNvSpPr>
          <p:nvPr>
            <p:ph idx="1"/>
          </p:nvPr>
        </p:nvSpPr>
        <p:spPr>
          <a:xfrm>
            <a:off x="1219199" y="1336645"/>
            <a:ext cx="9350939" cy="3997828"/>
          </a:xfrm>
        </p:spPr>
        <p:txBody>
          <a:bodyPr>
            <a:normAutofit/>
          </a:bodyPr>
          <a:lstStyle/>
          <a:p>
            <a:pPr algn="just"/>
            <a:r>
              <a:rPr lang="en-US" sz="4000" dirty="0"/>
              <a:t>State and local governments derive their powers from </a:t>
            </a:r>
            <a:r>
              <a:rPr lang="en-US" sz="4000" u="sng" dirty="0"/>
              <a:t>state constitutions</a:t>
            </a:r>
            <a:r>
              <a:rPr lang="en-US" sz="4000" dirty="0"/>
              <a:t>. </a:t>
            </a:r>
          </a:p>
        </p:txBody>
      </p:sp>
    </p:spTree>
    <p:extLst>
      <p:ext uri="{BB962C8B-B14F-4D97-AF65-F5344CB8AC3E}">
        <p14:creationId xmlns:p14="http://schemas.microsoft.com/office/powerpoint/2010/main" val="57424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fontScale="90000"/>
          </a:bodyPr>
          <a:lstStyle/>
          <a:p>
            <a:pPr algn="ctr"/>
            <a:r>
              <a:rPr lang="en-US" sz="4400" dirty="0"/>
              <a:t>Sources of Revenue for State Governments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358537" y="1645920"/>
            <a:ext cx="9753600" cy="4754880"/>
          </a:xfrm>
        </p:spPr>
        <p:txBody>
          <a:bodyPr>
            <a:normAutofit fontScale="77500" lnSpcReduction="20000"/>
          </a:bodyPr>
          <a:lstStyle/>
          <a:p>
            <a:pPr algn="just"/>
            <a:r>
              <a:rPr lang="en-US" sz="4000" dirty="0"/>
              <a:t>The major source of income for state and local governments is taxes. </a:t>
            </a:r>
          </a:p>
          <a:p>
            <a:pPr lvl="1" algn="just"/>
            <a:r>
              <a:rPr lang="en-US" sz="3800" dirty="0"/>
              <a:t>Property taxes/ Ad valorem tax</a:t>
            </a:r>
          </a:p>
          <a:p>
            <a:pPr lvl="1" algn="just"/>
            <a:r>
              <a:rPr lang="en-US" sz="3800" dirty="0"/>
              <a:t>Sales taxes</a:t>
            </a:r>
          </a:p>
          <a:p>
            <a:pPr lvl="1" algn="just"/>
            <a:r>
              <a:rPr lang="en-US" sz="3800" dirty="0"/>
              <a:t>SPLOST- local option sales tax (voter approved how funds are to be used)</a:t>
            </a:r>
          </a:p>
          <a:p>
            <a:pPr lvl="1" algn="just"/>
            <a:r>
              <a:rPr lang="en-US" sz="3800" dirty="0"/>
              <a:t>State Income taxes</a:t>
            </a:r>
          </a:p>
          <a:p>
            <a:pPr algn="just"/>
            <a:r>
              <a:rPr lang="en-US" sz="4000" dirty="0"/>
              <a:t>Other sources of income include federal monies. </a:t>
            </a:r>
          </a:p>
        </p:txBody>
      </p:sp>
    </p:spTree>
    <p:extLst>
      <p:ext uri="{BB962C8B-B14F-4D97-AF65-F5344CB8AC3E}">
        <p14:creationId xmlns:p14="http://schemas.microsoft.com/office/powerpoint/2010/main" val="35157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Three Types of Taxes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358537" y="2052116"/>
            <a:ext cx="9753600" cy="3997828"/>
          </a:xfrm>
        </p:spPr>
        <p:txBody>
          <a:bodyPr>
            <a:normAutofit/>
          </a:bodyPr>
          <a:lstStyle/>
          <a:p>
            <a:pPr algn="just"/>
            <a:r>
              <a:rPr lang="en-US" sz="4000" dirty="0"/>
              <a:t>Progressive</a:t>
            </a:r>
          </a:p>
          <a:p>
            <a:pPr algn="just"/>
            <a:r>
              <a:rPr lang="en-US" sz="4000" dirty="0"/>
              <a:t>Regressive</a:t>
            </a:r>
          </a:p>
          <a:p>
            <a:pPr algn="just"/>
            <a:r>
              <a:rPr lang="en-US" sz="4000"/>
              <a:t>Proportional</a:t>
            </a:r>
            <a:endParaRPr lang="en-US" sz="4000" dirty="0"/>
          </a:p>
        </p:txBody>
      </p:sp>
    </p:spTree>
    <p:extLst>
      <p:ext uri="{BB962C8B-B14F-4D97-AF65-F5344CB8AC3E}">
        <p14:creationId xmlns:p14="http://schemas.microsoft.com/office/powerpoint/2010/main" val="3817572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885121"/>
          </a:xfrm>
        </p:spPr>
        <p:txBody>
          <a:bodyPr>
            <a:normAutofit/>
          </a:bodyPr>
          <a:lstStyle/>
          <a:p>
            <a:pPr algn="ctr"/>
            <a:r>
              <a:rPr lang="en-US" sz="4400" dirty="0"/>
              <a:t>Progressive Taxes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79862" y="1048871"/>
            <a:ext cx="10148431" cy="5809129"/>
          </a:xfrm>
        </p:spPr>
        <p:txBody>
          <a:bodyPr>
            <a:normAutofit fontScale="77500" lnSpcReduction="20000"/>
          </a:bodyPr>
          <a:lstStyle/>
          <a:p>
            <a:pPr algn="just"/>
            <a:r>
              <a:rPr lang="en-US" sz="4000" dirty="0"/>
              <a:t>A progressive tax takes a larger percentage of income from high-income groups than from low-income groups and is based on the concept of </a:t>
            </a:r>
            <a:r>
              <a:rPr lang="en-US" sz="4000" u="sng" dirty="0"/>
              <a:t>ability to pay. </a:t>
            </a:r>
          </a:p>
          <a:p>
            <a:pPr algn="just"/>
            <a:r>
              <a:rPr lang="en-US" sz="4000" dirty="0"/>
              <a:t>The more you make, the more you pay.</a:t>
            </a:r>
          </a:p>
          <a:p>
            <a:pPr algn="just"/>
            <a:r>
              <a:rPr lang="en-US" sz="4000" dirty="0"/>
              <a:t>The U.S. income tax is a progressive tax. </a:t>
            </a:r>
          </a:p>
          <a:p>
            <a:pPr algn="just"/>
            <a:r>
              <a:rPr lang="en-US" sz="4000" dirty="0"/>
              <a:t>Example: </a:t>
            </a:r>
          </a:p>
          <a:p>
            <a:pPr lvl="1" algn="just"/>
            <a:r>
              <a:rPr lang="en-US" sz="3800" dirty="0"/>
              <a:t>Low income would pay 10%</a:t>
            </a:r>
          </a:p>
          <a:p>
            <a:pPr lvl="1" algn="just"/>
            <a:r>
              <a:rPr lang="en-US" sz="3800" dirty="0"/>
              <a:t>Middle income would pay 15%</a:t>
            </a:r>
          </a:p>
          <a:p>
            <a:pPr lvl="1" algn="just"/>
            <a:r>
              <a:rPr lang="en-US" sz="3800" dirty="0"/>
              <a:t>High income would pay 30%</a:t>
            </a:r>
          </a:p>
        </p:txBody>
      </p:sp>
    </p:spTree>
    <p:extLst>
      <p:ext uri="{BB962C8B-B14F-4D97-AF65-F5344CB8AC3E}">
        <p14:creationId xmlns:p14="http://schemas.microsoft.com/office/powerpoint/2010/main" val="4105857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Regressive Taxes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941294" y="1143000"/>
            <a:ext cx="10170843" cy="5593976"/>
          </a:xfrm>
        </p:spPr>
        <p:txBody>
          <a:bodyPr>
            <a:normAutofit/>
          </a:bodyPr>
          <a:lstStyle/>
          <a:p>
            <a:pPr algn="just"/>
            <a:r>
              <a:rPr lang="en-US" sz="4000" dirty="0"/>
              <a:t>A tax imposed in such a manner that the tax rate decreases as the amount subject to taxation increases.</a:t>
            </a:r>
          </a:p>
          <a:p>
            <a:pPr algn="just"/>
            <a:r>
              <a:rPr lang="en-US" sz="4000" dirty="0"/>
              <a:t>The less you make, the higher percentage tax you pay. </a:t>
            </a:r>
          </a:p>
          <a:p>
            <a:pPr algn="just"/>
            <a:r>
              <a:rPr lang="en-US" sz="4000" dirty="0"/>
              <a:t>This type of tax hurts fixed income households the most. </a:t>
            </a:r>
          </a:p>
        </p:txBody>
      </p:sp>
    </p:spTree>
    <p:extLst>
      <p:ext uri="{BB962C8B-B14F-4D97-AF65-F5344CB8AC3E}">
        <p14:creationId xmlns:p14="http://schemas.microsoft.com/office/powerpoint/2010/main" val="1997294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Proportional Tax</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21976" y="1223682"/>
            <a:ext cx="10233212" cy="5526742"/>
          </a:xfrm>
        </p:spPr>
        <p:txBody>
          <a:bodyPr>
            <a:normAutofit/>
          </a:bodyPr>
          <a:lstStyle/>
          <a:p>
            <a:pPr algn="just"/>
            <a:r>
              <a:rPr lang="en-US" sz="4000" dirty="0"/>
              <a:t>A tax imposed so that the tax rate is fixed, with no change as the taxable base amount increases or decreases.</a:t>
            </a:r>
          </a:p>
          <a:p>
            <a:pPr algn="just"/>
            <a:r>
              <a:rPr lang="en-US" sz="4000" dirty="0"/>
              <a:t>This is known as a </a:t>
            </a:r>
            <a:r>
              <a:rPr lang="en-US" sz="4000" u="sng" dirty="0"/>
              <a:t>flat tax system</a:t>
            </a:r>
            <a:r>
              <a:rPr lang="en-US" sz="4000" dirty="0"/>
              <a:t>. </a:t>
            </a:r>
          </a:p>
          <a:p>
            <a:pPr algn="just"/>
            <a:r>
              <a:rPr lang="en-US" sz="4000" dirty="0"/>
              <a:t>Every person pays the same percentage in taxes regardless of income. </a:t>
            </a:r>
          </a:p>
        </p:txBody>
      </p:sp>
    </p:spTree>
    <p:extLst>
      <p:ext uri="{BB962C8B-B14F-4D97-AF65-F5344CB8AC3E}">
        <p14:creationId xmlns:p14="http://schemas.microsoft.com/office/powerpoint/2010/main" val="1047786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fontScale="90000"/>
          </a:bodyPr>
          <a:lstStyle/>
          <a:p>
            <a:pPr algn="ctr"/>
            <a:r>
              <a:rPr lang="en-US" sz="4400" dirty="0"/>
              <a:t>Services Provided by State &amp; Local Government</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79863" y="1388896"/>
            <a:ext cx="10032274" cy="4661048"/>
          </a:xfrm>
        </p:spPr>
        <p:txBody>
          <a:bodyPr>
            <a:normAutofit fontScale="92500" lnSpcReduction="10000"/>
          </a:bodyPr>
          <a:lstStyle/>
          <a:p>
            <a:pPr algn="just"/>
            <a:r>
              <a:rPr lang="en-US" sz="4000" dirty="0"/>
              <a:t>Education</a:t>
            </a:r>
          </a:p>
          <a:p>
            <a:pPr algn="just"/>
            <a:r>
              <a:rPr lang="en-US" sz="4000" dirty="0"/>
              <a:t>Healthcare</a:t>
            </a:r>
          </a:p>
          <a:p>
            <a:pPr algn="just"/>
            <a:r>
              <a:rPr lang="en-US" sz="4000" dirty="0"/>
              <a:t>Police and Fire Protection</a:t>
            </a:r>
          </a:p>
          <a:p>
            <a:pPr algn="just"/>
            <a:r>
              <a:rPr lang="en-US" sz="4000" dirty="0"/>
              <a:t>Highway building &amp; maintenance</a:t>
            </a:r>
          </a:p>
          <a:p>
            <a:pPr algn="just"/>
            <a:r>
              <a:rPr lang="en-US" sz="4000" dirty="0"/>
              <a:t>Welfare programs</a:t>
            </a:r>
          </a:p>
          <a:p>
            <a:pPr algn="just"/>
            <a:r>
              <a:rPr lang="en-US" sz="4000" dirty="0"/>
              <a:t>Affordable Housing</a:t>
            </a:r>
          </a:p>
        </p:txBody>
      </p:sp>
    </p:spTree>
    <p:extLst>
      <p:ext uri="{BB962C8B-B14F-4D97-AF65-F5344CB8AC3E}">
        <p14:creationId xmlns:p14="http://schemas.microsoft.com/office/powerpoint/2010/main" val="955334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fontScale="90000"/>
          </a:bodyPr>
          <a:lstStyle/>
          <a:p>
            <a:pPr algn="ctr"/>
            <a:r>
              <a:rPr lang="en-US" sz="4400" dirty="0"/>
              <a:t>Services Provided by State &amp; Local Government</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79863" y="1388896"/>
            <a:ext cx="10032274" cy="4661048"/>
          </a:xfrm>
        </p:spPr>
        <p:txBody>
          <a:bodyPr>
            <a:normAutofit fontScale="92500" lnSpcReduction="10000"/>
          </a:bodyPr>
          <a:lstStyle/>
          <a:p>
            <a:pPr algn="just"/>
            <a:r>
              <a:rPr lang="en-US" sz="4000" dirty="0"/>
              <a:t>Garbage collection</a:t>
            </a:r>
          </a:p>
          <a:p>
            <a:pPr algn="just"/>
            <a:r>
              <a:rPr lang="en-US" sz="4000" dirty="0"/>
              <a:t>Traffic lights</a:t>
            </a:r>
          </a:p>
          <a:p>
            <a:pPr algn="just"/>
            <a:r>
              <a:rPr lang="en-US" sz="4000" dirty="0"/>
              <a:t>Administration of the lottery</a:t>
            </a:r>
          </a:p>
          <a:p>
            <a:pPr algn="just"/>
            <a:r>
              <a:rPr lang="en-US" sz="4000" dirty="0"/>
              <a:t>Administer justice via court system</a:t>
            </a:r>
          </a:p>
          <a:p>
            <a:pPr algn="just"/>
            <a:r>
              <a:rPr lang="en-US" sz="4000" dirty="0"/>
              <a:t>Maintain jails and prisons</a:t>
            </a:r>
          </a:p>
          <a:p>
            <a:pPr algn="just"/>
            <a:r>
              <a:rPr lang="en-US" sz="4000" dirty="0"/>
              <a:t>Public transportation</a:t>
            </a:r>
          </a:p>
        </p:txBody>
      </p:sp>
    </p:spTree>
    <p:extLst>
      <p:ext uri="{BB962C8B-B14F-4D97-AF65-F5344CB8AC3E}">
        <p14:creationId xmlns:p14="http://schemas.microsoft.com/office/powerpoint/2010/main" val="1264592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fontScale="90000"/>
          </a:bodyPr>
          <a:lstStyle/>
          <a:p>
            <a:pPr algn="ctr"/>
            <a:r>
              <a:rPr lang="en-US" sz="4400" dirty="0"/>
              <a:t>Services Provided by State &amp; Local Government</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79863" y="1388896"/>
            <a:ext cx="10032274" cy="4661048"/>
          </a:xfrm>
        </p:spPr>
        <p:txBody>
          <a:bodyPr>
            <a:normAutofit/>
          </a:bodyPr>
          <a:lstStyle/>
          <a:p>
            <a:pPr algn="just"/>
            <a:r>
              <a:rPr lang="en-US" sz="4000" dirty="0"/>
              <a:t>Child protective services</a:t>
            </a:r>
          </a:p>
          <a:p>
            <a:pPr algn="just"/>
            <a:r>
              <a:rPr lang="en-US" sz="4000" dirty="0"/>
              <a:t>Maintain state public parks &amp; recreation facilities</a:t>
            </a:r>
          </a:p>
          <a:p>
            <a:pPr marL="6160" indent="0" algn="just">
              <a:buNone/>
            </a:pPr>
            <a:endParaRPr lang="en-US" sz="4000" dirty="0"/>
          </a:p>
          <a:p>
            <a:pPr marL="6160" indent="0" algn="just">
              <a:buNone/>
            </a:pPr>
            <a:endParaRPr lang="en-US" sz="4000" dirty="0"/>
          </a:p>
        </p:txBody>
      </p:sp>
    </p:spTree>
    <p:extLst>
      <p:ext uri="{BB962C8B-B14F-4D97-AF65-F5344CB8AC3E}">
        <p14:creationId xmlns:p14="http://schemas.microsoft.com/office/powerpoint/2010/main" val="215539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Minor Parties (Third Parties)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fontScale="92500" lnSpcReduction="20000"/>
          </a:bodyPr>
          <a:lstStyle/>
          <a:p>
            <a:pPr algn="just"/>
            <a:r>
              <a:rPr lang="en-US" sz="4000" dirty="0"/>
              <a:t>There are 3 types of third parties:</a:t>
            </a:r>
          </a:p>
          <a:p>
            <a:pPr lvl="1" algn="just"/>
            <a:r>
              <a:rPr lang="en-US" sz="3800" dirty="0"/>
              <a:t>Single Issue- They only push one issue during an election (Green Party)</a:t>
            </a:r>
          </a:p>
          <a:p>
            <a:pPr lvl="1" algn="just"/>
            <a:r>
              <a:rPr lang="en-US" sz="3800" dirty="0"/>
              <a:t>Ideological- They seek an overall change in society (Communist Party of the USA)</a:t>
            </a:r>
          </a:p>
          <a:p>
            <a:pPr lvl="1" algn="just"/>
            <a:r>
              <a:rPr lang="en-US" sz="3800" dirty="0"/>
              <a:t>Splinter- They split off from a major party; normally over major policy and platform disagreements (Tea Party)</a:t>
            </a:r>
          </a:p>
        </p:txBody>
      </p:sp>
    </p:spTree>
    <p:extLst>
      <p:ext uri="{BB962C8B-B14F-4D97-AF65-F5344CB8AC3E}">
        <p14:creationId xmlns:p14="http://schemas.microsoft.com/office/powerpoint/2010/main" val="2260703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0E7-087C-49CB-AF21-FC667237A54C}"/>
              </a:ext>
            </a:extLst>
          </p:cNvPr>
          <p:cNvSpPr>
            <a:spLocks noGrp="1"/>
          </p:cNvSpPr>
          <p:nvPr>
            <p:ph type="title"/>
          </p:nvPr>
        </p:nvSpPr>
        <p:spPr>
          <a:xfrm>
            <a:off x="1219200" y="259416"/>
            <a:ext cx="9350939" cy="1077229"/>
          </a:xfrm>
        </p:spPr>
        <p:txBody>
          <a:bodyPr>
            <a:normAutofit fontScale="90000"/>
          </a:bodyPr>
          <a:lstStyle/>
          <a:p>
            <a:pPr algn="ctr"/>
            <a:r>
              <a:rPr lang="en-US" sz="4400" dirty="0"/>
              <a:t>Line of Succession for Office of Governor</a:t>
            </a:r>
          </a:p>
        </p:txBody>
      </p:sp>
      <p:sp>
        <p:nvSpPr>
          <p:cNvPr id="3" name="Content Placeholder 2">
            <a:extLst>
              <a:ext uri="{FF2B5EF4-FFF2-40B4-BE49-F238E27FC236}">
                <a16:creationId xmlns:a16="http://schemas.microsoft.com/office/drawing/2014/main" id="{537EB8AC-E0FE-4341-BAA7-3E50F8C1F358}"/>
              </a:ext>
            </a:extLst>
          </p:cNvPr>
          <p:cNvSpPr>
            <a:spLocks noGrp="1"/>
          </p:cNvSpPr>
          <p:nvPr>
            <p:ph idx="1"/>
          </p:nvPr>
        </p:nvSpPr>
        <p:spPr>
          <a:xfrm>
            <a:off x="1219199" y="1336645"/>
            <a:ext cx="9350939" cy="3997828"/>
          </a:xfrm>
        </p:spPr>
        <p:txBody>
          <a:bodyPr>
            <a:normAutofit/>
          </a:bodyPr>
          <a:lstStyle/>
          <a:p>
            <a:r>
              <a:rPr lang="en-US" sz="4000" dirty="0"/>
              <a:t>Governor </a:t>
            </a:r>
            <a:r>
              <a:rPr lang="en-US" sz="4000" dirty="0">
                <a:sym typeface="Wingdings" panose="05000000000000000000" pitchFamily="2" charset="2"/>
              </a:rPr>
              <a:t> Lt. Governor  Secretary of State  Attorney General</a:t>
            </a:r>
            <a:endParaRPr lang="en-US" sz="4000" dirty="0"/>
          </a:p>
        </p:txBody>
      </p:sp>
    </p:spTree>
    <p:extLst>
      <p:ext uri="{BB962C8B-B14F-4D97-AF65-F5344CB8AC3E}">
        <p14:creationId xmlns:p14="http://schemas.microsoft.com/office/powerpoint/2010/main" val="2304098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250576" y="808056"/>
            <a:ext cx="9319563" cy="1077229"/>
          </a:xfrm>
        </p:spPr>
        <p:txBody>
          <a:bodyPr>
            <a:normAutofit/>
          </a:bodyPr>
          <a:lstStyle/>
          <a:p>
            <a:r>
              <a:rPr lang="en-US" sz="4400" dirty="0"/>
              <a:t>Roles of the Governor</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2052116"/>
            <a:ext cx="9319563" cy="4469708"/>
          </a:xfrm>
        </p:spPr>
        <p:txBody>
          <a:bodyPr>
            <a:normAutofit fontScale="92500" lnSpcReduction="20000"/>
          </a:bodyPr>
          <a:lstStyle/>
          <a:p>
            <a:r>
              <a:rPr lang="en-US" sz="4000" dirty="0"/>
              <a:t>Chief Executive/ Administrator</a:t>
            </a:r>
          </a:p>
          <a:p>
            <a:r>
              <a:rPr lang="en-US" sz="4000" dirty="0"/>
              <a:t>Chief of State</a:t>
            </a:r>
          </a:p>
          <a:p>
            <a:r>
              <a:rPr lang="en-US" sz="4000" dirty="0"/>
              <a:t>Chief Legislator</a:t>
            </a:r>
          </a:p>
          <a:p>
            <a:r>
              <a:rPr lang="en-US" sz="4000" dirty="0"/>
              <a:t>Party Chief/ Leader</a:t>
            </a:r>
          </a:p>
          <a:p>
            <a:r>
              <a:rPr lang="en-US" sz="4000" dirty="0"/>
              <a:t>Commander in Chief</a:t>
            </a:r>
          </a:p>
          <a:p>
            <a:r>
              <a:rPr lang="en-US" sz="4000" dirty="0"/>
              <a:t>Chief Economist </a:t>
            </a:r>
          </a:p>
        </p:txBody>
      </p:sp>
    </p:spTree>
    <p:extLst>
      <p:ext uri="{BB962C8B-B14F-4D97-AF65-F5344CB8AC3E}">
        <p14:creationId xmlns:p14="http://schemas.microsoft.com/office/powerpoint/2010/main" val="2868770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250576" y="808056"/>
            <a:ext cx="9319563" cy="1077229"/>
          </a:xfrm>
        </p:spPr>
        <p:txBody>
          <a:bodyPr>
            <a:normAutofit/>
          </a:bodyPr>
          <a:lstStyle/>
          <a:p>
            <a:r>
              <a:rPr lang="en-US" sz="4400" dirty="0"/>
              <a:t>Roles of the Governor</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2052116"/>
            <a:ext cx="9319563" cy="4469708"/>
          </a:xfrm>
        </p:spPr>
        <p:txBody>
          <a:bodyPr>
            <a:normAutofit fontScale="92500" lnSpcReduction="10000"/>
          </a:bodyPr>
          <a:lstStyle/>
          <a:p>
            <a:r>
              <a:rPr lang="en-US" sz="4000" dirty="0"/>
              <a:t>Chief Executive/ Administrator</a:t>
            </a:r>
          </a:p>
          <a:p>
            <a:pPr lvl="1"/>
            <a:r>
              <a:rPr lang="en-US" sz="3800" dirty="0"/>
              <a:t>Appoints executive branch officials</a:t>
            </a:r>
          </a:p>
          <a:p>
            <a:pPr lvl="1"/>
            <a:r>
              <a:rPr lang="en-US" sz="3800" dirty="0"/>
              <a:t>Manges the state budget</a:t>
            </a:r>
          </a:p>
          <a:p>
            <a:pPr lvl="1"/>
            <a:r>
              <a:rPr lang="en-US" sz="3800" dirty="0"/>
              <a:t>Enforce laws</a:t>
            </a:r>
          </a:p>
          <a:p>
            <a:pPr lvl="1"/>
            <a:r>
              <a:rPr lang="en-US" sz="3800" dirty="0"/>
              <a:t>Perform ceremonial duties</a:t>
            </a:r>
          </a:p>
          <a:p>
            <a:pPr lvl="1"/>
            <a:r>
              <a:rPr lang="en-US" sz="3800" dirty="0"/>
              <a:t>Pardons people</a:t>
            </a:r>
          </a:p>
        </p:txBody>
      </p:sp>
    </p:spTree>
    <p:extLst>
      <p:ext uri="{BB962C8B-B14F-4D97-AF65-F5344CB8AC3E}">
        <p14:creationId xmlns:p14="http://schemas.microsoft.com/office/powerpoint/2010/main" val="3301096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250576" y="808056"/>
            <a:ext cx="9319563" cy="1077229"/>
          </a:xfrm>
        </p:spPr>
        <p:txBody>
          <a:bodyPr>
            <a:normAutofit/>
          </a:bodyPr>
          <a:lstStyle/>
          <a:p>
            <a:r>
              <a:rPr lang="en-US" sz="4400" dirty="0"/>
              <a:t>Roles of the Governor</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2052116"/>
            <a:ext cx="9319563" cy="4469708"/>
          </a:xfrm>
        </p:spPr>
        <p:txBody>
          <a:bodyPr>
            <a:normAutofit lnSpcReduction="10000"/>
          </a:bodyPr>
          <a:lstStyle/>
          <a:p>
            <a:r>
              <a:rPr lang="en-US" sz="4000" dirty="0"/>
              <a:t>Chief of State</a:t>
            </a:r>
          </a:p>
          <a:p>
            <a:pPr lvl="1" algn="just"/>
            <a:r>
              <a:rPr lang="en-US" sz="3800" dirty="0"/>
              <a:t>Meet with the President of the U.S. and other federal officials/ governors</a:t>
            </a:r>
          </a:p>
          <a:p>
            <a:pPr lvl="1" algn="just"/>
            <a:r>
              <a:rPr lang="en-US" sz="3800" dirty="0"/>
              <a:t>Speak officially for the state government and unofficially for the people of Georgia</a:t>
            </a:r>
          </a:p>
          <a:p>
            <a:pPr lvl="1"/>
            <a:endParaRPr lang="en-US" sz="3800" dirty="0"/>
          </a:p>
        </p:txBody>
      </p:sp>
    </p:spTree>
    <p:extLst>
      <p:ext uri="{BB962C8B-B14F-4D97-AF65-F5344CB8AC3E}">
        <p14:creationId xmlns:p14="http://schemas.microsoft.com/office/powerpoint/2010/main" val="1381790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250576" y="808056"/>
            <a:ext cx="9319563" cy="1077229"/>
          </a:xfrm>
        </p:spPr>
        <p:txBody>
          <a:bodyPr>
            <a:normAutofit/>
          </a:bodyPr>
          <a:lstStyle/>
          <a:p>
            <a:r>
              <a:rPr lang="en-US" sz="4400" dirty="0"/>
              <a:t>Roles of the Governor</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1532965"/>
            <a:ext cx="9319563" cy="4988859"/>
          </a:xfrm>
        </p:spPr>
        <p:txBody>
          <a:bodyPr>
            <a:normAutofit/>
          </a:bodyPr>
          <a:lstStyle/>
          <a:p>
            <a:r>
              <a:rPr lang="en-US" sz="4000" dirty="0"/>
              <a:t>Chief Legislator</a:t>
            </a:r>
          </a:p>
          <a:p>
            <a:pPr lvl="1"/>
            <a:r>
              <a:rPr lang="en-US" sz="3800" dirty="0"/>
              <a:t>Propose laws and state budget</a:t>
            </a:r>
          </a:p>
          <a:p>
            <a:pPr lvl="1"/>
            <a:r>
              <a:rPr lang="en-US" sz="3800" dirty="0"/>
              <a:t>Sign or veto legislation</a:t>
            </a:r>
          </a:p>
          <a:p>
            <a:pPr lvl="2"/>
            <a:r>
              <a:rPr lang="en-US" sz="3600" dirty="0"/>
              <a:t>Includes line item veto</a:t>
            </a:r>
          </a:p>
          <a:p>
            <a:pPr lvl="1"/>
            <a:r>
              <a:rPr lang="en-US" sz="3800" dirty="0"/>
              <a:t>Give the State of the State Address</a:t>
            </a:r>
          </a:p>
          <a:p>
            <a:pPr lvl="1"/>
            <a:r>
              <a:rPr lang="en-US" sz="3800" dirty="0"/>
              <a:t>Call special legislative sessions</a:t>
            </a:r>
          </a:p>
        </p:txBody>
      </p:sp>
    </p:spTree>
    <p:extLst>
      <p:ext uri="{BB962C8B-B14F-4D97-AF65-F5344CB8AC3E}">
        <p14:creationId xmlns:p14="http://schemas.microsoft.com/office/powerpoint/2010/main" val="2791935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250576" y="808056"/>
            <a:ext cx="9319563" cy="1077229"/>
          </a:xfrm>
        </p:spPr>
        <p:txBody>
          <a:bodyPr>
            <a:normAutofit/>
          </a:bodyPr>
          <a:lstStyle/>
          <a:p>
            <a:r>
              <a:rPr lang="en-US" sz="4400" dirty="0"/>
              <a:t>Roles of the Governor</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1573306"/>
            <a:ext cx="9690848" cy="4948518"/>
          </a:xfrm>
        </p:spPr>
        <p:txBody>
          <a:bodyPr>
            <a:normAutofit fontScale="92500"/>
          </a:bodyPr>
          <a:lstStyle/>
          <a:p>
            <a:r>
              <a:rPr lang="en-US" sz="4000" dirty="0"/>
              <a:t>Party Chief/ Leader</a:t>
            </a:r>
          </a:p>
          <a:p>
            <a:pPr lvl="1"/>
            <a:r>
              <a:rPr lang="en-US" sz="3800" dirty="0"/>
              <a:t>Propose policies for the state</a:t>
            </a:r>
          </a:p>
          <a:p>
            <a:pPr lvl="1"/>
            <a:r>
              <a:rPr lang="en-US" sz="3800" dirty="0"/>
              <a:t>Endorse candidates for public office</a:t>
            </a:r>
          </a:p>
          <a:p>
            <a:pPr lvl="1"/>
            <a:r>
              <a:rPr lang="en-US" sz="3800" dirty="0"/>
              <a:t>Represents the political party for the state</a:t>
            </a:r>
          </a:p>
          <a:p>
            <a:pPr lvl="1"/>
            <a:r>
              <a:rPr lang="en-US" sz="3800" dirty="0"/>
              <a:t>Head state’s political delegation at national party convention</a:t>
            </a:r>
          </a:p>
        </p:txBody>
      </p:sp>
    </p:spTree>
    <p:extLst>
      <p:ext uri="{BB962C8B-B14F-4D97-AF65-F5344CB8AC3E}">
        <p14:creationId xmlns:p14="http://schemas.microsoft.com/office/powerpoint/2010/main" val="2406705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250576" y="808056"/>
            <a:ext cx="9319563" cy="1077229"/>
          </a:xfrm>
        </p:spPr>
        <p:txBody>
          <a:bodyPr>
            <a:normAutofit/>
          </a:bodyPr>
          <a:lstStyle/>
          <a:p>
            <a:r>
              <a:rPr lang="en-US" sz="4400" dirty="0"/>
              <a:t>Roles of the Governor</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2052116"/>
            <a:ext cx="9319563" cy="4469708"/>
          </a:xfrm>
        </p:spPr>
        <p:txBody>
          <a:bodyPr>
            <a:normAutofit/>
          </a:bodyPr>
          <a:lstStyle/>
          <a:p>
            <a:r>
              <a:rPr lang="en-US" sz="4000" dirty="0"/>
              <a:t>Commander in Chief</a:t>
            </a:r>
          </a:p>
          <a:p>
            <a:pPr lvl="1"/>
            <a:r>
              <a:rPr lang="en-US" sz="3800" dirty="0"/>
              <a:t>Call out national guard in emergencies</a:t>
            </a:r>
          </a:p>
          <a:p>
            <a:pPr lvl="1"/>
            <a:r>
              <a:rPr lang="en-US" sz="3800" dirty="0"/>
              <a:t>Send state troopers and GBI into communities when needed</a:t>
            </a:r>
          </a:p>
          <a:p>
            <a:pPr lvl="1"/>
            <a:endParaRPr lang="en-US" sz="3800" dirty="0"/>
          </a:p>
        </p:txBody>
      </p:sp>
    </p:spTree>
    <p:extLst>
      <p:ext uri="{BB962C8B-B14F-4D97-AF65-F5344CB8AC3E}">
        <p14:creationId xmlns:p14="http://schemas.microsoft.com/office/powerpoint/2010/main" val="1467424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250576" y="808056"/>
            <a:ext cx="9319563" cy="1077229"/>
          </a:xfrm>
        </p:spPr>
        <p:txBody>
          <a:bodyPr>
            <a:normAutofit/>
          </a:bodyPr>
          <a:lstStyle/>
          <a:p>
            <a:r>
              <a:rPr lang="en-US" sz="4400" dirty="0"/>
              <a:t>Roles of the Governor</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2052116"/>
            <a:ext cx="9319563" cy="4469708"/>
          </a:xfrm>
        </p:spPr>
        <p:txBody>
          <a:bodyPr>
            <a:normAutofit/>
          </a:bodyPr>
          <a:lstStyle/>
          <a:p>
            <a:pPr lvl="1"/>
            <a:r>
              <a:rPr lang="en-US" sz="3800" dirty="0"/>
              <a:t>Chief Economist</a:t>
            </a:r>
          </a:p>
          <a:p>
            <a:pPr lvl="2"/>
            <a:r>
              <a:rPr lang="en-US" sz="3600" dirty="0"/>
              <a:t>Make trade agreements</a:t>
            </a:r>
          </a:p>
          <a:p>
            <a:pPr lvl="2"/>
            <a:r>
              <a:rPr lang="en-US" sz="3600" dirty="0"/>
              <a:t>Plan a state’s economic future</a:t>
            </a:r>
          </a:p>
          <a:p>
            <a:pPr marL="920560" lvl="2" indent="0">
              <a:buNone/>
            </a:pPr>
            <a:endParaRPr lang="en-US" sz="3600" dirty="0"/>
          </a:p>
          <a:p>
            <a:pPr marL="920560" lvl="2" indent="0">
              <a:buNone/>
            </a:pPr>
            <a:endParaRPr lang="en-US" sz="3600" dirty="0"/>
          </a:p>
        </p:txBody>
      </p:sp>
    </p:spTree>
    <p:extLst>
      <p:ext uri="{BB962C8B-B14F-4D97-AF65-F5344CB8AC3E}">
        <p14:creationId xmlns:p14="http://schemas.microsoft.com/office/powerpoint/2010/main" val="1139602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E597-78F0-4EB9-AB75-CE9E901A70F5}"/>
              </a:ext>
            </a:extLst>
          </p:cNvPr>
          <p:cNvSpPr>
            <a:spLocks noGrp="1"/>
          </p:cNvSpPr>
          <p:nvPr>
            <p:ph type="title"/>
          </p:nvPr>
        </p:nvSpPr>
        <p:spPr>
          <a:xfrm>
            <a:off x="1250576" y="808056"/>
            <a:ext cx="9319563" cy="1077229"/>
          </a:xfrm>
        </p:spPr>
        <p:txBody>
          <a:bodyPr>
            <a:normAutofit/>
          </a:bodyPr>
          <a:lstStyle/>
          <a:p>
            <a:r>
              <a:rPr lang="en-US" sz="4400" dirty="0"/>
              <a:t>Can a Governor Declare War?</a:t>
            </a:r>
          </a:p>
        </p:txBody>
      </p:sp>
      <p:sp>
        <p:nvSpPr>
          <p:cNvPr id="3" name="Content Placeholder 2">
            <a:extLst>
              <a:ext uri="{FF2B5EF4-FFF2-40B4-BE49-F238E27FC236}">
                <a16:creationId xmlns:a16="http://schemas.microsoft.com/office/drawing/2014/main" id="{CFC08590-9AE3-4ABF-9FD1-055242271251}"/>
              </a:ext>
            </a:extLst>
          </p:cNvPr>
          <p:cNvSpPr>
            <a:spLocks noGrp="1"/>
          </p:cNvSpPr>
          <p:nvPr>
            <p:ph idx="1"/>
          </p:nvPr>
        </p:nvSpPr>
        <p:spPr>
          <a:xfrm>
            <a:off x="1250576" y="2052116"/>
            <a:ext cx="9319563" cy="3997828"/>
          </a:xfrm>
        </p:spPr>
        <p:txBody>
          <a:bodyPr>
            <a:normAutofit/>
          </a:bodyPr>
          <a:lstStyle/>
          <a:p>
            <a:r>
              <a:rPr lang="en-US" sz="4000" dirty="0"/>
              <a:t>The answer is NO!</a:t>
            </a:r>
          </a:p>
        </p:txBody>
      </p:sp>
    </p:spTree>
    <p:extLst>
      <p:ext uri="{BB962C8B-B14F-4D97-AF65-F5344CB8AC3E}">
        <p14:creationId xmlns:p14="http://schemas.microsoft.com/office/powerpoint/2010/main" val="3415452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0E7-087C-49CB-AF21-FC667237A54C}"/>
              </a:ext>
            </a:extLst>
          </p:cNvPr>
          <p:cNvSpPr>
            <a:spLocks noGrp="1"/>
          </p:cNvSpPr>
          <p:nvPr>
            <p:ph type="title"/>
          </p:nvPr>
        </p:nvSpPr>
        <p:spPr>
          <a:xfrm>
            <a:off x="1219200" y="259416"/>
            <a:ext cx="9350939" cy="1077229"/>
          </a:xfrm>
        </p:spPr>
        <p:txBody>
          <a:bodyPr>
            <a:normAutofit fontScale="90000"/>
          </a:bodyPr>
          <a:lstStyle/>
          <a:p>
            <a:pPr algn="ctr"/>
            <a:r>
              <a:rPr lang="en-US" sz="4400" dirty="0"/>
              <a:t>Limitations on State &amp; Local Governments</a:t>
            </a:r>
          </a:p>
        </p:txBody>
      </p:sp>
      <p:sp>
        <p:nvSpPr>
          <p:cNvPr id="3" name="Content Placeholder 2">
            <a:extLst>
              <a:ext uri="{FF2B5EF4-FFF2-40B4-BE49-F238E27FC236}">
                <a16:creationId xmlns:a16="http://schemas.microsoft.com/office/drawing/2014/main" id="{537EB8AC-E0FE-4341-BAA7-3E50F8C1F358}"/>
              </a:ext>
            </a:extLst>
          </p:cNvPr>
          <p:cNvSpPr>
            <a:spLocks noGrp="1"/>
          </p:cNvSpPr>
          <p:nvPr>
            <p:ph idx="1"/>
          </p:nvPr>
        </p:nvSpPr>
        <p:spPr>
          <a:xfrm>
            <a:off x="1219199" y="1336645"/>
            <a:ext cx="9350939" cy="3997828"/>
          </a:xfrm>
        </p:spPr>
        <p:txBody>
          <a:bodyPr>
            <a:normAutofit/>
          </a:bodyPr>
          <a:lstStyle/>
          <a:p>
            <a:r>
              <a:rPr lang="en-US" sz="4000" dirty="0"/>
              <a:t>Limitations Exercised by Citizens</a:t>
            </a:r>
          </a:p>
          <a:p>
            <a:pPr lvl="1"/>
            <a:r>
              <a:rPr lang="en-US" sz="4000" dirty="0"/>
              <a:t>Initiative</a:t>
            </a:r>
          </a:p>
          <a:p>
            <a:pPr lvl="1"/>
            <a:r>
              <a:rPr lang="en-US" sz="4000" dirty="0"/>
              <a:t>Referendum</a:t>
            </a:r>
          </a:p>
          <a:p>
            <a:pPr lvl="1"/>
            <a:r>
              <a:rPr lang="en-US" sz="4000" dirty="0"/>
              <a:t>Recall</a:t>
            </a:r>
          </a:p>
        </p:txBody>
      </p:sp>
    </p:spTree>
    <p:extLst>
      <p:ext uri="{BB962C8B-B14F-4D97-AF65-F5344CB8AC3E}">
        <p14:creationId xmlns:p14="http://schemas.microsoft.com/office/powerpoint/2010/main" val="4085853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Minor Parties (Third Parties)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Minor parties do not get to enjoy widespread public support.</a:t>
            </a:r>
          </a:p>
          <a:p>
            <a:pPr algn="just"/>
            <a:r>
              <a:rPr lang="en-US" sz="4000" dirty="0"/>
              <a:t>They do have the potential to influence elections by taking voters away from one of the two major parties. </a:t>
            </a:r>
          </a:p>
        </p:txBody>
      </p:sp>
    </p:spTree>
    <p:extLst>
      <p:ext uri="{BB962C8B-B14F-4D97-AF65-F5344CB8AC3E}">
        <p14:creationId xmlns:p14="http://schemas.microsoft.com/office/powerpoint/2010/main" val="211385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0E7-087C-49CB-AF21-FC667237A54C}"/>
              </a:ext>
            </a:extLst>
          </p:cNvPr>
          <p:cNvSpPr>
            <a:spLocks noGrp="1"/>
          </p:cNvSpPr>
          <p:nvPr>
            <p:ph type="title"/>
          </p:nvPr>
        </p:nvSpPr>
        <p:spPr>
          <a:xfrm>
            <a:off x="1219200" y="259416"/>
            <a:ext cx="9350939" cy="1077229"/>
          </a:xfrm>
        </p:spPr>
        <p:txBody>
          <a:bodyPr>
            <a:normAutofit fontScale="90000"/>
          </a:bodyPr>
          <a:lstStyle/>
          <a:p>
            <a:pPr algn="ctr"/>
            <a:r>
              <a:rPr lang="en-US" sz="4400" dirty="0"/>
              <a:t>Limitations on State &amp; Local Governments</a:t>
            </a:r>
          </a:p>
        </p:txBody>
      </p:sp>
      <p:sp>
        <p:nvSpPr>
          <p:cNvPr id="3" name="Content Placeholder 2">
            <a:extLst>
              <a:ext uri="{FF2B5EF4-FFF2-40B4-BE49-F238E27FC236}">
                <a16:creationId xmlns:a16="http://schemas.microsoft.com/office/drawing/2014/main" id="{537EB8AC-E0FE-4341-BAA7-3E50F8C1F358}"/>
              </a:ext>
            </a:extLst>
          </p:cNvPr>
          <p:cNvSpPr>
            <a:spLocks noGrp="1"/>
          </p:cNvSpPr>
          <p:nvPr>
            <p:ph idx="1"/>
          </p:nvPr>
        </p:nvSpPr>
        <p:spPr>
          <a:xfrm>
            <a:off x="1219199" y="1336644"/>
            <a:ext cx="9861177" cy="5261939"/>
          </a:xfrm>
        </p:spPr>
        <p:txBody>
          <a:bodyPr>
            <a:normAutofit/>
          </a:bodyPr>
          <a:lstStyle/>
          <a:p>
            <a:r>
              <a:rPr lang="en-US" sz="3800" dirty="0"/>
              <a:t>Initiative</a:t>
            </a:r>
          </a:p>
          <a:p>
            <a:pPr lvl="1"/>
            <a:r>
              <a:rPr lang="en-US" sz="3600" dirty="0"/>
              <a:t>The process that enables citizens to bypass their state legislature by placing proposed statutes or constitutional amendments (state constitution) on the ballot</a:t>
            </a:r>
          </a:p>
          <a:p>
            <a:pPr lvl="1"/>
            <a:r>
              <a:rPr lang="en-US" sz="3600" dirty="0"/>
              <a:t>GA does not have an initiative process.</a:t>
            </a:r>
          </a:p>
        </p:txBody>
      </p:sp>
    </p:spTree>
    <p:extLst>
      <p:ext uri="{BB962C8B-B14F-4D97-AF65-F5344CB8AC3E}">
        <p14:creationId xmlns:p14="http://schemas.microsoft.com/office/powerpoint/2010/main" val="3100319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0E7-087C-49CB-AF21-FC667237A54C}"/>
              </a:ext>
            </a:extLst>
          </p:cNvPr>
          <p:cNvSpPr>
            <a:spLocks noGrp="1"/>
          </p:cNvSpPr>
          <p:nvPr>
            <p:ph type="title"/>
          </p:nvPr>
        </p:nvSpPr>
        <p:spPr>
          <a:xfrm>
            <a:off x="1219200" y="259416"/>
            <a:ext cx="9350939" cy="1077229"/>
          </a:xfrm>
        </p:spPr>
        <p:txBody>
          <a:bodyPr>
            <a:noAutofit/>
          </a:bodyPr>
          <a:lstStyle/>
          <a:p>
            <a:pPr algn="ctr"/>
            <a:r>
              <a:rPr lang="en-US" sz="4400" dirty="0"/>
              <a:t>Limitations on State &amp; Local Governments</a:t>
            </a:r>
            <a:br>
              <a:rPr lang="en-US" sz="4400" dirty="0"/>
            </a:br>
            <a:endParaRPr lang="en-US" sz="4400" dirty="0"/>
          </a:p>
        </p:txBody>
      </p:sp>
      <p:sp>
        <p:nvSpPr>
          <p:cNvPr id="3" name="Content Placeholder 2">
            <a:extLst>
              <a:ext uri="{FF2B5EF4-FFF2-40B4-BE49-F238E27FC236}">
                <a16:creationId xmlns:a16="http://schemas.microsoft.com/office/drawing/2014/main" id="{537EB8AC-E0FE-4341-BAA7-3E50F8C1F358}"/>
              </a:ext>
            </a:extLst>
          </p:cNvPr>
          <p:cNvSpPr>
            <a:spLocks noGrp="1"/>
          </p:cNvSpPr>
          <p:nvPr>
            <p:ph idx="1"/>
          </p:nvPr>
        </p:nvSpPr>
        <p:spPr>
          <a:xfrm>
            <a:off x="999752" y="2048651"/>
            <a:ext cx="9789834" cy="3997828"/>
          </a:xfrm>
        </p:spPr>
        <p:txBody>
          <a:bodyPr>
            <a:noAutofit/>
          </a:bodyPr>
          <a:lstStyle/>
          <a:p>
            <a:pPr lvl="1" algn="just"/>
            <a:r>
              <a:rPr lang="en-US" sz="4000" dirty="0"/>
              <a:t>Referendum- A general term that refers to a measure that appears on a ballot</a:t>
            </a:r>
          </a:p>
          <a:p>
            <a:pPr lvl="1" algn="just"/>
            <a:r>
              <a:rPr lang="en-US" sz="4000" dirty="0"/>
              <a:t>Two types of referenda:</a:t>
            </a:r>
          </a:p>
          <a:p>
            <a:pPr lvl="2" algn="just"/>
            <a:r>
              <a:rPr lang="en-US" sz="4000" dirty="0"/>
              <a:t>Legislative</a:t>
            </a:r>
          </a:p>
          <a:p>
            <a:pPr lvl="2" algn="just"/>
            <a:r>
              <a:rPr lang="en-US" sz="4000" dirty="0"/>
              <a:t>Popular </a:t>
            </a:r>
          </a:p>
        </p:txBody>
      </p:sp>
    </p:spTree>
    <p:extLst>
      <p:ext uri="{BB962C8B-B14F-4D97-AF65-F5344CB8AC3E}">
        <p14:creationId xmlns:p14="http://schemas.microsoft.com/office/powerpoint/2010/main" val="2846648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0E7-087C-49CB-AF21-FC667237A54C}"/>
              </a:ext>
            </a:extLst>
          </p:cNvPr>
          <p:cNvSpPr>
            <a:spLocks noGrp="1"/>
          </p:cNvSpPr>
          <p:nvPr>
            <p:ph type="title"/>
          </p:nvPr>
        </p:nvSpPr>
        <p:spPr>
          <a:xfrm>
            <a:off x="1219200" y="259416"/>
            <a:ext cx="9350939" cy="1077229"/>
          </a:xfrm>
        </p:spPr>
        <p:txBody>
          <a:bodyPr>
            <a:normAutofit fontScale="90000"/>
          </a:bodyPr>
          <a:lstStyle/>
          <a:p>
            <a:pPr algn="ctr"/>
            <a:r>
              <a:rPr lang="en-US" sz="4400" dirty="0"/>
              <a:t>Limitations on State &amp; Local Governments</a:t>
            </a:r>
          </a:p>
        </p:txBody>
      </p:sp>
      <p:sp>
        <p:nvSpPr>
          <p:cNvPr id="3" name="Content Placeholder 2">
            <a:extLst>
              <a:ext uri="{FF2B5EF4-FFF2-40B4-BE49-F238E27FC236}">
                <a16:creationId xmlns:a16="http://schemas.microsoft.com/office/drawing/2014/main" id="{537EB8AC-E0FE-4341-BAA7-3E50F8C1F358}"/>
              </a:ext>
            </a:extLst>
          </p:cNvPr>
          <p:cNvSpPr>
            <a:spLocks noGrp="1"/>
          </p:cNvSpPr>
          <p:nvPr>
            <p:ph idx="1"/>
          </p:nvPr>
        </p:nvSpPr>
        <p:spPr>
          <a:xfrm>
            <a:off x="1219199" y="1766950"/>
            <a:ext cx="9847730" cy="4284225"/>
          </a:xfrm>
        </p:spPr>
        <p:txBody>
          <a:bodyPr>
            <a:normAutofit lnSpcReduction="10000"/>
          </a:bodyPr>
          <a:lstStyle/>
          <a:p>
            <a:pPr algn="just"/>
            <a:r>
              <a:rPr lang="en-US" sz="4000" dirty="0"/>
              <a:t>Legislative referenda- appears on the ballot because the state legislature has decided to let voters make a decision on an issue</a:t>
            </a:r>
          </a:p>
          <a:p>
            <a:pPr algn="just"/>
            <a:r>
              <a:rPr lang="en-US" sz="4000" dirty="0"/>
              <a:t>All 50 states allow for a legislative referenda. </a:t>
            </a:r>
            <a:endParaRPr lang="en-US" sz="3600" dirty="0"/>
          </a:p>
        </p:txBody>
      </p:sp>
    </p:spTree>
    <p:extLst>
      <p:ext uri="{BB962C8B-B14F-4D97-AF65-F5344CB8AC3E}">
        <p14:creationId xmlns:p14="http://schemas.microsoft.com/office/powerpoint/2010/main" val="1574218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0E7-087C-49CB-AF21-FC667237A54C}"/>
              </a:ext>
            </a:extLst>
          </p:cNvPr>
          <p:cNvSpPr>
            <a:spLocks noGrp="1"/>
          </p:cNvSpPr>
          <p:nvPr>
            <p:ph type="title"/>
          </p:nvPr>
        </p:nvSpPr>
        <p:spPr>
          <a:xfrm>
            <a:off x="1219200" y="259416"/>
            <a:ext cx="9350939" cy="1077229"/>
          </a:xfrm>
        </p:spPr>
        <p:txBody>
          <a:bodyPr>
            <a:normAutofit fontScale="90000"/>
          </a:bodyPr>
          <a:lstStyle/>
          <a:p>
            <a:pPr algn="ctr"/>
            <a:r>
              <a:rPr lang="en-US" sz="4400" dirty="0"/>
              <a:t>Limitations on State &amp; Local Governments</a:t>
            </a:r>
          </a:p>
        </p:txBody>
      </p:sp>
      <p:sp>
        <p:nvSpPr>
          <p:cNvPr id="3" name="Content Placeholder 2">
            <a:extLst>
              <a:ext uri="{FF2B5EF4-FFF2-40B4-BE49-F238E27FC236}">
                <a16:creationId xmlns:a16="http://schemas.microsoft.com/office/drawing/2014/main" id="{537EB8AC-E0FE-4341-BAA7-3E50F8C1F358}"/>
              </a:ext>
            </a:extLst>
          </p:cNvPr>
          <p:cNvSpPr>
            <a:spLocks noGrp="1"/>
          </p:cNvSpPr>
          <p:nvPr>
            <p:ph idx="1"/>
          </p:nvPr>
        </p:nvSpPr>
        <p:spPr>
          <a:xfrm>
            <a:off x="1048871" y="1740057"/>
            <a:ext cx="10071847" cy="3997828"/>
          </a:xfrm>
        </p:spPr>
        <p:txBody>
          <a:bodyPr>
            <a:normAutofit/>
          </a:bodyPr>
          <a:lstStyle/>
          <a:p>
            <a:pPr algn="just"/>
            <a:r>
              <a:rPr lang="en-US" sz="4000" dirty="0"/>
              <a:t>Popular referenda- is a measure that appears on a ballot as a result of a voter petition process</a:t>
            </a:r>
          </a:p>
          <a:p>
            <a:pPr algn="just"/>
            <a:r>
              <a:rPr lang="en-US" sz="4000" dirty="0"/>
              <a:t>GA does not allow for a popular referenda. </a:t>
            </a:r>
          </a:p>
        </p:txBody>
      </p:sp>
    </p:spTree>
    <p:extLst>
      <p:ext uri="{BB962C8B-B14F-4D97-AF65-F5344CB8AC3E}">
        <p14:creationId xmlns:p14="http://schemas.microsoft.com/office/powerpoint/2010/main" val="2924216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0E7-087C-49CB-AF21-FC667237A54C}"/>
              </a:ext>
            </a:extLst>
          </p:cNvPr>
          <p:cNvSpPr>
            <a:spLocks noGrp="1"/>
          </p:cNvSpPr>
          <p:nvPr>
            <p:ph type="title"/>
          </p:nvPr>
        </p:nvSpPr>
        <p:spPr>
          <a:xfrm>
            <a:off x="1219200" y="259416"/>
            <a:ext cx="9350939" cy="1077229"/>
          </a:xfrm>
        </p:spPr>
        <p:txBody>
          <a:bodyPr>
            <a:normAutofit fontScale="90000"/>
          </a:bodyPr>
          <a:lstStyle/>
          <a:p>
            <a:pPr algn="ctr"/>
            <a:r>
              <a:rPr lang="en-US" sz="4400" dirty="0"/>
              <a:t>Limitations on State &amp; Local Governments</a:t>
            </a:r>
          </a:p>
        </p:txBody>
      </p:sp>
      <p:sp>
        <p:nvSpPr>
          <p:cNvPr id="3" name="Content Placeholder 2">
            <a:extLst>
              <a:ext uri="{FF2B5EF4-FFF2-40B4-BE49-F238E27FC236}">
                <a16:creationId xmlns:a16="http://schemas.microsoft.com/office/drawing/2014/main" id="{537EB8AC-E0FE-4341-BAA7-3E50F8C1F358}"/>
              </a:ext>
            </a:extLst>
          </p:cNvPr>
          <p:cNvSpPr>
            <a:spLocks noGrp="1"/>
          </p:cNvSpPr>
          <p:nvPr>
            <p:ph idx="1"/>
          </p:nvPr>
        </p:nvSpPr>
        <p:spPr>
          <a:xfrm>
            <a:off x="1062318" y="1336645"/>
            <a:ext cx="10004611" cy="5261939"/>
          </a:xfrm>
        </p:spPr>
        <p:txBody>
          <a:bodyPr>
            <a:normAutofit fontScale="85000" lnSpcReduction="20000"/>
          </a:bodyPr>
          <a:lstStyle/>
          <a:p>
            <a:pPr algn="just"/>
            <a:r>
              <a:rPr lang="en-US" sz="4000" dirty="0"/>
              <a:t>Recall</a:t>
            </a:r>
          </a:p>
          <a:p>
            <a:pPr lvl="1" algn="just"/>
            <a:r>
              <a:rPr lang="en-US" sz="3800" dirty="0"/>
              <a:t>A procedure that allows citizens to remove and replace a public official before the end of their term of office. </a:t>
            </a:r>
          </a:p>
          <a:p>
            <a:pPr lvl="1" algn="just"/>
            <a:r>
              <a:rPr lang="en-US" sz="3800" dirty="0"/>
              <a:t>It is not the same as impeachment. </a:t>
            </a:r>
          </a:p>
          <a:p>
            <a:pPr lvl="1" algn="just"/>
            <a:r>
              <a:rPr lang="en-US" sz="3800" dirty="0"/>
              <a:t>Recall of a state official is achieved through an election. </a:t>
            </a:r>
          </a:p>
          <a:p>
            <a:pPr lvl="1" algn="just"/>
            <a:r>
              <a:rPr lang="en-US" sz="3800" dirty="0"/>
              <a:t>GA does not allow recall. </a:t>
            </a:r>
          </a:p>
          <a:p>
            <a:pPr lvl="1" algn="just"/>
            <a:r>
              <a:rPr lang="en-US" sz="3800" dirty="0"/>
              <a:t>The President cannot be recalled. </a:t>
            </a:r>
          </a:p>
        </p:txBody>
      </p:sp>
    </p:spTree>
    <p:extLst>
      <p:ext uri="{BB962C8B-B14F-4D97-AF65-F5344CB8AC3E}">
        <p14:creationId xmlns:p14="http://schemas.microsoft.com/office/powerpoint/2010/main" val="3980273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842247" y="189492"/>
            <a:ext cx="9319563" cy="1077229"/>
          </a:xfrm>
        </p:spPr>
        <p:txBody>
          <a:bodyPr>
            <a:normAutofit/>
          </a:bodyPr>
          <a:lstStyle/>
          <a:p>
            <a:r>
              <a:rPr lang="en-US" sz="4400" dirty="0"/>
              <a:t>Miscellaneous Vocabulary Review</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1266721"/>
            <a:ext cx="9911234" cy="5255103"/>
          </a:xfrm>
        </p:spPr>
        <p:txBody>
          <a:bodyPr>
            <a:normAutofit fontScale="85000" lnSpcReduction="20000"/>
          </a:bodyPr>
          <a:lstStyle/>
          <a:p>
            <a:pPr algn="just"/>
            <a:r>
              <a:rPr lang="en-US" sz="4500" dirty="0"/>
              <a:t>News release</a:t>
            </a:r>
          </a:p>
          <a:p>
            <a:pPr lvl="1" algn="just"/>
            <a:r>
              <a:rPr lang="en-US" sz="4500" dirty="0"/>
              <a:t>White House press secretary releases an announcement/ communication with the press corps</a:t>
            </a:r>
          </a:p>
          <a:p>
            <a:pPr algn="just"/>
            <a:r>
              <a:rPr lang="en-US" sz="4500" dirty="0"/>
              <a:t>News briefing</a:t>
            </a:r>
          </a:p>
          <a:p>
            <a:pPr lvl="1" algn="just"/>
            <a:r>
              <a:rPr lang="en-US" sz="4500" dirty="0"/>
              <a:t> White House press secretary gives an announcement in person to the press corps, but does not answer any questions</a:t>
            </a:r>
          </a:p>
          <a:p>
            <a:endParaRPr lang="en-US" sz="4000" dirty="0"/>
          </a:p>
        </p:txBody>
      </p:sp>
    </p:spTree>
    <p:extLst>
      <p:ext uri="{BB962C8B-B14F-4D97-AF65-F5344CB8AC3E}">
        <p14:creationId xmlns:p14="http://schemas.microsoft.com/office/powerpoint/2010/main" val="10033854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250576" y="176045"/>
            <a:ext cx="9319563" cy="1077229"/>
          </a:xfrm>
        </p:spPr>
        <p:txBody>
          <a:bodyPr>
            <a:normAutofit/>
          </a:bodyPr>
          <a:lstStyle/>
          <a:p>
            <a:r>
              <a:rPr lang="en-US" sz="4400" dirty="0"/>
              <a:t>Miscellaneous Vocabulary Review</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1253274"/>
            <a:ext cx="9910483" cy="5268550"/>
          </a:xfrm>
        </p:spPr>
        <p:txBody>
          <a:bodyPr>
            <a:noAutofit/>
          </a:bodyPr>
          <a:lstStyle/>
          <a:p>
            <a:pPr algn="just"/>
            <a:r>
              <a:rPr lang="en-US" sz="4000" dirty="0"/>
              <a:t>Press conference</a:t>
            </a:r>
          </a:p>
          <a:p>
            <a:pPr lvl="1" algn="just"/>
            <a:r>
              <a:rPr lang="en-US" sz="4000" dirty="0"/>
              <a:t>White House press secretary gives an announcement, and then answers questions from the press corps</a:t>
            </a:r>
          </a:p>
          <a:p>
            <a:pPr algn="just"/>
            <a:r>
              <a:rPr lang="en-US" sz="4000" dirty="0"/>
              <a:t>Watchdog </a:t>
            </a:r>
          </a:p>
          <a:p>
            <a:pPr lvl="1" algn="just"/>
            <a:r>
              <a:rPr lang="en-US" sz="4000" dirty="0"/>
              <a:t>The watchdog in Congress is the political party NOT in power!</a:t>
            </a:r>
          </a:p>
        </p:txBody>
      </p:sp>
    </p:spTree>
    <p:extLst>
      <p:ext uri="{BB962C8B-B14F-4D97-AF65-F5344CB8AC3E}">
        <p14:creationId xmlns:p14="http://schemas.microsoft.com/office/powerpoint/2010/main" val="3099116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922929" y="149151"/>
            <a:ext cx="9319563" cy="1077229"/>
          </a:xfrm>
        </p:spPr>
        <p:txBody>
          <a:bodyPr>
            <a:normAutofit/>
          </a:bodyPr>
          <a:lstStyle/>
          <a:p>
            <a:r>
              <a:rPr lang="en-US" sz="4400" dirty="0"/>
              <a:t>Miscellaneous Vocabulary Review</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1116106"/>
            <a:ext cx="9883589" cy="5405718"/>
          </a:xfrm>
        </p:spPr>
        <p:txBody>
          <a:bodyPr>
            <a:noAutofit/>
          </a:bodyPr>
          <a:lstStyle/>
          <a:p>
            <a:pPr algn="just"/>
            <a:r>
              <a:rPr lang="en-US" sz="4000" dirty="0"/>
              <a:t>Grandfather clause</a:t>
            </a:r>
          </a:p>
          <a:p>
            <a:pPr lvl="1" algn="just"/>
            <a:r>
              <a:rPr lang="en-US" sz="4000" dirty="0"/>
              <a:t>An exemption of certain classes of people or things from the requirements of a piece of legislation affecting their previous rights, privileges, or practices</a:t>
            </a:r>
          </a:p>
          <a:p>
            <a:pPr algn="just"/>
            <a:r>
              <a:rPr lang="en-US" sz="4000" dirty="0"/>
              <a:t>Amnesty</a:t>
            </a:r>
          </a:p>
          <a:p>
            <a:pPr lvl="1" algn="just"/>
            <a:r>
              <a:rPr lang="en-US" sz="4000" dirty="0"/>
              <a:t>Pardoning a group of people</a:t>
            </a:r>
          </a:p>
        </p:txBody>
      </p:sp>
    </p:spTree>
    <p:extLst>
      <p:ext uri="{BB962C8B-B14F-4D97-AF65-F5344CB8AC3E}">
        <p14:creationId xmlns:p14="http://schemas.microsoft.com/office/powerpoint/2010/main" val="534679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869141" y="176044"/>
            <a:ext cx="9319563" cy="1077229"/>
          </a:xfrm>
        </p:spPr>
        <p:txBody>
          <a:bodyPr>
            <a:normAutofit/>
          </a:bodyPr>
          <a:lstStyle/>
          <a:p>
            <a:r>
              <a:rPr lang="en-US" sz="4400" dirty="0"/>
              <a:t>Miscellaneous Vocabulary Review</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1253273"/>
            <a:ext cx="9749118" cy="5268551"/>
          </a:xfrm>
        </p:spPr>
        <p:txBody>
          <a:bodyPr>
            <a:noAutofit/>
          </a:bodyPr>
          <a:lstStyle/>
          <a:p>
            <a:pPr algn="just"/>
            <a:r>
              <a:rPr lang="en-US" sz="4000" dirty="0"/>
              <a:t>Shield law</a:t>
            </a:r>
          </a:p>
          <a:p>
            <a:pPr lvl="1" algn="just"/>
            <a:r>
              <a:rPr lang="en-US" sz="4000" dirty="0"/>
              <a:t>Protects journalists from having to reveal confidential sources</a:t>
            </a:r>
          </a:p>
          <a:p>
            <a:pPr lvl="1" algn="just"/>
            <a:r>
              <a:rPr lang="en-US" sz="4000" dirty="0"/>
              <a:t>Expanded in the 1970s in some states to rape victims from having to share previous sexual history in court; expanded to all states in 1978</a:t>
            </a:r>
          </a:p>
        </p:txBody>
      </p:sp>
    </p:spTree>
    <p:extLst>
      <p:ext uri="{BB962C8B-B14F-4D97-AF65-F5344CB8AC3E}">
        <p14:creationId xmlns:p14="http://schemas.microsoft.com/office/powerpoint/2010/main" val="40702210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869141" y="176044"/>
            <a:ext cx="9319563" cy="1077229"/>
          </a:xfrm>
        </p:spPr>
        <p:txBody>
          <a:bodyPr>
            <a:normAutofit/>
          </a:bodyPr>
          <a:lstStyle/>
          <a:p>
            <a:r>
              <a:rPr lang="en-US" sz="4400" dirty="0"/>
              <a:t>Miscellaneous Vocabulary Review</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1253273"/>
            <a:ext cx="9749118" cy="5268551"/>
          </a:xfrm>
        </p:spPr>
        <p:txBody>
          <a:bodyPr>
            <a:normAutofit lnSpcReduction="10000"/>
          </a:bodyPr>
          <a:lstStyle/>
          <a:p>
            <a:pPr algn="just"/>
            <a:r>
              <a:rPr lang="en-US" sz="4000" dirty="0"/>
              <a:t>Free exercise clause</a:t>
            </a:r>
          </a:p>
          <a:p>
            <a:pPr lvl="1" algn="just"/>
            <a:r>
              <a:rPr lang="en-US" sz="3800" dirty="0"/>
              <a:t>Congress cannot make a law prohibiting the free exercise of religion. </a:t>
            </a:r>
          </a:p>
          <a:p>
            <a:pPr lvl="1" algn="just"/>
            <a:r>
              <a:rPr lang="en-US" sz="3800" dirty="0"/>
              <a:t>However, the government can interfere with some extreme practices (*polygamy, *human sacrifice)</a:t>
            </a:r>
          </a:p>
          <a:p>
            <a:pPr lvl="1" algn="just"/>
            <a:r>
              <a:rPr lang="en-US" sz="3800" dirty="0"/>
              <a:t>Reynolds v United States*</a:t>
            </a:r>
          </a:p>
        </p:txBody>
      </p:sp>
    </p:spTree>
    <p:extLst>
      <p:ext uri="{BB962C8B-B14F-4D97-AF65-F5344CB8AC3E}">
        <p14:creationId xmlns:p14="http://schemas.microsoft.com/office/powerpoint/2010/main" val="814896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Political Ideologies	</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223681"/>
            <a:ext cx="10206317" cy="5499847"/>
          </a:xfrm>
        </p:spPr>
        <p:txBody>
          <a:bodyPr>
            <a:normAutofit fontScale="85000" lnSpcReduction="20000"/>
          </a:bodyPr>
          <a:lstStyle/>
          <a:p>
            <a:pPr algn="just"/>
            <a:r>
              <a:rPr lang="en-US" sz="4000" dirty="0"/>
              <a:t>The U.S. has a three political ideologies:</a:t>
            </a:r>
          </a:p>
          <a:p>
            <a:pPr lvl="1" algn="just"/>
            <a:r>
              <a:rPr lang="en-US" sz="3800" dirty="0"/>
              <a:t>Liberal- left leaning; Favors an active government to achieve equal opportunity</a:t>
            </a:r>
          </a:p>
          <a:p>
            <a:pPr lvl="1" algn="just"/>
            <a:r>
              <a:rPr lang="en-US" sz="3800" dirty="0"/>
              <a:t>Conservative- right leaning; favors individual empowerment and tradition in the face of external forces for change, and is critical of proposals for radical social change</a:t>
            </a:r>
          </a:p>
          <a:p>
            <a:pPr lvl="1" algn="just"/>
            <a:r>
              <a:rPr lang="en-US" sz="3800" dirty="0"/>
              <a:t>Moderate- draws from both the left and right political ideologies to solve social questions and problems</a:t>
            </a:r>
          </a:p>
          <a:p>
            <a:pPr marL="6160" indent="0" algn="just">
              <a:buNone/>
            </a:pPr>
            <a:endParaRPr lang="en-US" sz="4000" dirty="0"/>
          </a:p>
        </p:txBody>
      </p:sp>
    </p:spTree>
    <p:extLst>
      <p:ext uri="{BB962C8B-B14F-4D97-AF65-F5344CB8AC3E}">
        <p14:creationId xmlns:p14="http://schemas.microsoft.com/office/powerpoint/2010/main" val="2771117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74FF-DF3E-4715-89A5-89512F6CA248}"/>
              </a:ext>
            </a:extLst>
          </p:cNvPr>
          <p:cNvSpPr>
            <a:spLocks noGrp="1"/>
          </p:cNvSpPr>
          <p:nvPr>
            <p:ph type="title"/>
          </p:nvPr>
        </p:nvSpPr>
        <p:spPr>
          <a:xfrm>
            <a:off x="1869141" y="176044"/>
            <a:ext cx="9319563" cy="1077229"/>
          </a:xfrm>
        </p:spPr>
        <p:txBody>
          <a:bodyPr>
            <a:normAutofit/>
          </a:bodyPr>
          <a:lstStyle/>
          <a:p>
            <a:r>
              <a:rPr lang="en-US" sz="4400" dirty="0"/>
              <a:t>Miscellaneous Vocabulary Review</a:t>
            </a:r>
          </a:p>
        </p:txBody>
      </p:sp>
      <p:sp>
        <p:nvSpPr>
          <p:cNvPr id="3" name="Content Placeholder 2">
            <a:extLst>
              <a:ext uri="{FF2B5EF4-FFF2-40B4-BE49-F238E27FC236}">
                <a16:creationId xmlns:a16="http://schemas.microsoft.com/office/drawing/2014/main" id="{ED677446-91AB-4F8D-A95A-C51D5B658525}"/>
              </a:ext>
            </a:extLst>
          </p:cNvPr>
          <p:cNvSpPr>
            <a:spLocks noGrp="1"/>
          </p:cNvSpPr>
          <p:nvPr>
            <p:ph idx="1"/>
          </p:nvPr>
        </p:nvSpPr>
        <p:spPr>
          <a:xfrm>
            <a:off x="1250576" y="1062319"/>
            <a:ext cx="9749118" cy="5459506"/>
          </a:xfrm>
        </p:spPr>
        <p:txBody>
          <a:bodyPr>
            <a:normAutofit fontScale="92500"/>
          </a:bodyPr>
          <a:lstStyle/>
          <a:p>
            <a:pPr lvl="1" algn="just"/>
            <a:r>
              <a:rPr lang="en-US" sz="3800" dirty="0"/>
              <a:t>Reynolds v United States*</a:t>
            </a:r>
          </a:p>
          <a:p>
            <a:pPr lvl="2" algn="just"/>
            <a:r>
              <a:rPr lang="en-US" sz="4000" dirty="0"/>
              <a:t>The Supreme Court upheld Reynolds' conviction for bigamy, deciding that to do otherwise would provide constitutional protection for a gamut of religious beliefs, including those as extreme as human sacrifice. </a:t>
            </a:r>
          </a:p>
        </p:txBody>
      </p:sp>
    </p:spTree>
    <p:extLst>
      <p:ext uri="{BB962C8B-B14F-4D97-AF65-F5344CB8AC3E}">
        <p14:creationId xmlns:p14="http://schemas.microsoft.com/office/powerpoint/2010/main" val="497962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Political Parties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a:bodyPr>
          <a:lstStyle/>
          <a:p>
            <a:pPr algn="just"/>
            <a:r>
              <a:rPr lang="en-US" sz="4000" dirty="0"/>
              <a:t>Membership to a political party is voluntary. </a:t>
            </a:r>
          </a:p>
          <a:p>
            <a:pPr algn="just"/>
            <a:r>
              <a:rPr lang="en-US" sz="4000" dirty="0"/>
              <a:t>How do we decide which party we will support?</a:t>
            </a:r>
          </a:p>
          <a:p>
            <a:pPr lvl="1" algn="just"/>
            <a:r>
              <a:rPr lang="en-US" sz="3800" dirty="0"/>
              <a:t>Typically, we gain our party identification based on our parent’s allegiance.</a:t>
            </a:r>
          </a:p>
        </p:txBody>
      </p:sp>
    </p:spTree>
    <p:extLst>
      <p:ext uri="{BB962C8B-B14F-4D97-AF65-F5344CB8AC3E}">
        <p14:creationId xmlns:p14="http://schemas.microsoft.com/office/powerpoint/2010/main" val="4218222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0AE-85E3-4703-AA0E-66C03399340C}"/>
              </a:ext>
            </a:extLst>
          </p:cNvPr>
          <p:cNvSpPr>
            <a:spLocks noGrp="1"/>
          </p:cNvSpPr>
          <p:nvPr>
            <p:ph type="title"/>
          </p:nvPr>
        </p:nvSpPr>
        <p:spPr>
          <a:xfrm>
            <a:off x="1358537" y="311667"/>
            <a:ext cx="9753600" cy="1077229"/>
          </a:xfrm>
        </p:spPr>
        <p:txBody>
          <a:bodyPr>
            <a:normAutofit/>
          </a:bodyPr>
          <a:lstStyle/>
          <a:p>
            <a:pPr algn="ctr"/>
            <a:r>
              <a:rPr lang="en-US" sz="4400" dirty="0"/>
              <a:t>Political Parties</a:t>
            </a:r>
          </a:p>
        </p:txBody>
      </p:sp>
      <p:sp>
        <p:nvSpPr>
          <p:cNvPr id="3" name="Content Placeholder 2">
            <a:extLst>
              <a:ext uri="{FF2B5EF4-FFF2-40B4-BE49-F238E27FC236}">
                <a16:creationId xmlns:a16="http://schemas.microsoft.com/office/drawing/2014/main" id="{8A907A18-E48D-4E2A-9F5A-9D1E4D6FAC9C}"/>
              </a:ext>
            </a:extLst>
          </p:cNvPr>
          <p:cNvSpPr>
            <a:spLocks noGrp="1"/>
          </p:cNvSpPr>
          <p:nvPr>
            <p:ph idx="1"/>
          </p:nvPr>
        </p:nvSpPr>
        <p:spPr>
          <a:xfrm>
            <a:off x="1048870" y="1519517"/>
            <a:ext cx="10206317" cy="5204011"/>
          </a:xfrm>
        </p:spPr>
        <p:txBody>
          <a:bodyPr>
            <a:normAutofit fontScale="92500"/>
          </a:bodyPr>
          <a:lstStyle/>
          <a:p>
            <a:pPr algn="just"/>
            <a:r>
              <a:rPr lang="en-US" sz="4000" dirty="0"/>
              <a:t>The major political parties are very organized and have national committees to carry out the day-to-day business of the party. </a:t>
            </a:r>
          </a:p>
          <a:p>
            <a:pPr algn="just"/>
            <a:r>
              <a:rPr lang="en-US" sz="4000" dirty="0"/>
              <a:t>The state and local party structure is usually set by each state. </a:t>
            </a:r>
          </a:p>
          <a:p>
            <a:pPr algn="just"/>
            <a:r>
              <a:rPr lang="en-US" sz="4000" dirty="0"/>
              <a:t>Each electoral district has a local precinct for each major party. </a:t>
            </a:r>
          </a:p>
        </p:txBody>
      </p:sp>
    </p:spTree>
    <p:extLst>
      <p:ext uri="{BB962C8B-B14F-4D97-AF65-F5344CB8AC3E}">
        <p14:creationId xmlns:p14="http://schemas.microsoft.com/office/powerpoint/2010/main" val="23706325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docProps/app.xml><?xml version="1.0" encoding="utf-8"?>
<Properties xmlns="http://schemas.openxmlformats.org/officeDocument/2006/extended-properties" xmlns:vt="http://schemas.openxmlformats.org/officeDocument/2006/docPropsVTypes">
  <Template>TM16401375[[fn=Madison]]</Template>
  <TotalTime>366</TotalTime>
  <Words>2511</Words>
  <Application>Microsoft Office PowerPoint</Application>
  <PresentationFormat>Widescreen</PresentationFormat>
  <Paragraphs>335</Paragraphs>
  <Slides>70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MS Shell Dlg 2</vt:lpstr>
      <vt:lpstr>Wingdings</vt:lpstr>
      <vt:lpstr>Wingdings 3</vt:lpstr>
      <vt:lpstr>Madison</vt:lpstr>
      <vt:lpstr>Elections,  Civic Participation,  State &amp; Local Government</vt:lpstr>
      <vt:lpstr>Political Party Development</vt:lpstr>
      <vt:lpstr>Political Party Development</vt:lpstr>
      <vt:lpstr>Two Party System </vt:lpstr>
      <vt:lpstr>Minor Parties (Third Parties)</vt:lpstr>
      <vt:lpstr>Minor Parties (Third Parties)</vt:lpstr>
      <vt:lpstr>Political Ideologies </vt:lpstr>
      <vt:lpstr>Political Parties</vt:lpstr>
      <vt:lpstr>Political Parties</vt:lpstr>
      <vt:lpstr>Nomination and Election Process</vt:lpstr>
      <vt:lpstr>Nomination and Election Process</vt:lpstr>
      <vt:lpstr>Nomination and Election Process</vt:lpstr>
      <vt:lpstr>Nomination and Election Process</vt:lpstr>
      <vt:lpstr>Nomination and Election Process</vt:lpstr>
      <vt:lpstr>Nomination and Election Process</vt:lpstr>
      <vt:lpstr>Nomination and Election Process</vt:lpstr>
      <vt:lpstr>Nomination and Election Process</vt:lpstr>
      <vt:lpstr>Nomination and Election Process</vt:lpstr>
      <vt:lpstr>Nomination and Election Process</vt:lpstr>
      <vt:lpstr>Campaign Funding &amp; Interest Groups</vt:lpstr>
      <vt:lpstr>Campaign Funding &amp; Interest Groups</vt:lpstr>
      <vt:lpstr>Campaign Funding &amp; Interest Groups</vt:lpstr>
      <vt:lpstr>Campaign Funding &amp; Interest Groups</vt:lpstr>
      <vt:lpstr>Media, Advertising, and Public Opinion in Elections</vt:lpstr>
      <vt:lpstr>Media, Advertising, and Public Opinion in Elections</vt:lpstr>
      <vt:lpstr>Media, Advertising, and Public Opinion in Elections</vt:lpstr>
      <vt:lpstr>Media, Advertising, and Public Opinion in Elections</vt:lpstr>
      <vt:lpstr>Media, Advertising, and Public Opinion in Elections</vt:lpstr>
      <vt:lpstr>Civic Participation</vt:lpstr>
      <vt:lpstr>Civic Participation</vt:lpstr>
      <vt:lpstr>Civic Participation</vt:lpstr>
      <vt:lpstr>Civic Participation</vt:lpstr>
      <vt:lpstr>Civic Participation</vt:lpstr>
      <vt:lpstr>The Star Spangled Banner</vt:lpstr>
      <vt:lpstr>The American Flag</vt:lpstr>
      <vt:lpstr>Organization of the State Government</vt:lpstr>
      <vt:lpstr>Organization of the State Government</vt:lpstr>
      <vt:lpstr>Organization of the State Government</vt:lpstr>
      <vt:lpstr>Exclusive Powers of the National &amp; State Government</vt:lpstr>
      <vt:lpstr>Concurrent Powers of the National &amp; State Government</vt:lpstr>
      <vt:lpstr>Where does the power of the state government come from?</vt:lpstr>
      <vt:lpstr>Sources of Revenue for State Governments</vt:lpstr>
      <vt:lpstr>Three Types of Taxes</vt:lpstr>
      <vt:lpstr>Progressive Taxes</vt:lpstr>
      <vt:lpstr>Regressive Taxes</vt:lpstr>
      <vt:lpstr>Proportional Tax</vt:lpstr>
      <vt:lpstr>Services Provided by State &amp; Local Government</vt:lpstr>
      <vt:lpstr>Services Provided by State &amp; Local Government</vt:lpstr>
      <vt:lpstr>Services Provided by State &amp; Local Government</vt:lpstr>
      <vt:lpstr>Line of Succession for Office of Governor</vt:lpstr>
      <vt:lpstr>Roles of the Governor</vt:lpstr>
      <vt:lpstr>Roles of the Governor</vt:lpstr>
      <vt:lpstr>Roles of the Governor</vt:lpstr>
      <vt:lpstr>Roles of the Governor</vt:lpstr>
      <vt:lpstr>Roles of the Governor</vt:lpstr>
      <vt:lpstr>Roles of the Governor</vt:lpstr>
      <vt:lpstr>Roles of the Governor</vt:lpstr>
      <vt:lpstr>Can a Governor Declare War?</vt:lpstr>
      <vt:lpstr>Limitations on State &amp; Local Governments</vt:lpstr>
      <vt:lpstr>Limitations on State &amp; Local Governments</vt:lpstr>
      <vt:lpstr>Limitations on State &amp; Local Governments </vt:lpstr>
      <vt:lpstr>Limitations on State &amp; Local Governments</vt:lpstr>
      <vt:lpstr>Limitations on State &amp; Local Governments</vt:lpstr>
      <vt:lpstr>Limitations on State &amp; Local Governments</vt:lpstr>
      <vt:lpstr>Miscellaneous Vocabulary Review</vt:lpstr>
      <vt:lpstr>Miscellaneous Vocabulary Review</vt:lpstr>
      <vt:lpstr>Miscellaneous Vocabulary Review</vt:lpstr>
      <vt:lpstr>Miscellaneous Vocabulary Review</vt:lpstr>
      <vt:lpstr>Miscellaneous Vocabulary Review</vt:lpstr>
      <vt:lpstr>Miscellaneous Vocabulary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&amp; Local Government</dc:title>
  <dc:creator>Dawn M. Quarles</dc:creator>
  <cp:lastModifiedBy>Dawn Quarles</cp:lastModifiedBy>
  <cp:revision>32</cp:revision>
  <dcterms:created xsi:type="dcterms:W3CDTF">2018-03-05T19:10:32Z</dcterms:created>
  <dcterms:modified xsi:type="dcterms:W3CDTF">2018-03-07T17:37:02Z</dcterms:modified>
</cp:coreProperties>
</file>