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325" r:id="rId7"/>
    <p:sldId id="315" r:id="rId8"/>
    <p:sldId id="258" r:id="rId9"/>
    <p:sldId id="288" r:id="rId10"/>
    <p:sldId id="349" r:id="rId11"/>
    <p:sldId id="289" r:id="rId12"/>
    <p:sldId id="350" r:id="rId13"/>
    <p:sldId id="259" r:id="rId14"/>
    <p:sldId id="316" r:id="rId15"/>
    <p:sldId id="291" r:id="rId16"/>
    <p:sldId id="260" r:id="rId17"/>
    <p:sldId id="328" r:id="rId18"/>
    <p:sldId id="330" r:id="rId19"/>
    <p:sldId id="317" r:id="rId20"/>
    <p:sldId id="329" r:id="rId21"/>
    <p:sldId id="261" r:id="rId22"/>
    <p:sldId id="262" r:id="rId23"/>
    <p:sldId id="292" r:id="rId24"/>
    <p:sldId id="293" r:id="rId25"/>
    <p:sldId id="294" r:id="rId26"/>
    <p:sldId id="263" r:id="rId27"/>
    <p:sldId id="348" r:id="rId28"/>
    <p:sldId id="347" r:id="rId29"/>
    <p:sldId id="264" r:id="rId30"/>
    <p:sldId id="318" r:id="rId31"/>
    <p:sldId id="296" r:id="rId32"/>
    <p:sldId id="335" r:id="rId33"/>
    <p:sldId id="333" r:id="rId34"/>
    <p:sldId id="319" r:id="rId35"/>
    <p:sldId id="307" r:id="rId36"/>
    <p:sldId id="283" r:id="rId37"/>
    <p:sldId id="266" r:id="rId38"/>
    <p:sldId id="267" r:id="rId39"/>
    <p:sldId id="268" r:id="rId40"/>
    <p:sldId id="299" r:id="rId41"/>
    <p:sldId id="309" r:id="rId42"/>
    <p:sldId id="269" r:id="rId43"/>
    <p:sldId id="270" r:id="rId44"/>
    <p:sldId id="345" r:id="rId45"/>
    <p:sldId id="284" r:id="rId46"/>
    <p:sldId id="271" r:id="rId47"/>
    <p:sldId id="272" r:id="rId48"/>
    <p:sldId id="273" r:id="rId49"/>
    <p:sldId id="302" r:id="rId50"/>
    <p:sldId id="340" r:id="rId51"/>
    <p:sldId id="351" r:id="rId52"/>
    <p:sldId id="285" r:id="rId53"/>
    <p:sldId id="274" r:id="rId54"/>
    <p:sldId id="275" r:id="rId55"/>
    <p:sldId id="276" r:id="rId56"/>
    <p:sldId id="322" r:id="rId57"/>
    <p:sldId id="320" r:id="rId58"/>
    <p:sldId id="313" r:id="rId59"/>
    <p:sldId id="278" r:id="rId60"/>
    <p:sldId id="352" r:id="rId61"/>
    <p:sldId id="286" r:id="rId62"/>
    <p:sldId id="279" r:id="rId63"/>
    <p:sldId id="280" r:id="rId64"/>
    <p:sldId id="300" r:id="rId65"/>
    <p:sldId id="281" r:id="rId66"/>
    <p:sldId id="282" r:id="rId67"/>
    <p:sldId id="28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E1CCC-20D3-488E-939C-B6B47FB85D2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8779E-CA95-4B50-BE49-8C931916D4E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2481E-CA47-4C61-AB92-CC9A97F42E3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B7FE5-AD1F-4E73-8EA6-CA33A67842C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86B25-3176-4472-9BCE-6E4549E9406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F4209-CDE6-4BC8-8754-6B74D12E68C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0826-0613-4137-B96C-7896F01040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03412-6ACB-406F-86CD-0241D6DCF51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77885-A882-40A5-928D-9B902EE7235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DE06F-16E6-4057-ABE9-EB873FB9ABB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093E-8890-4FB9-A3DF-1ED58C77D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4B8A30-1988-43C9-92D2-3C11D04C354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picalisland.de/india/uttar_pradesh/varanasi/pages/VNS%20Varanasi%20or%20Benares%20-%20boat%20ride%20on%20the%20Ganges%20with%20panorama%20view%20to%20the%20Ghats%203008x2000.html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b="1" u="sng" dirty="0"/>
              <a:t>Geography of South Asia</a:t>
            </a:r>
            <a:br>
              <a:rPr lang="en-US" dirty="0"/>
            </a:br>
            <a:r>
              <a:rPr lang="en-US" b="1" dirty="0"/>
              <a:t>Physical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Photo: Taj Mahal Ref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1838"/>
            <a:ext cx="9144000" cy="406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Rivers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5240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 lvl="0"/>
            <a:r>
              <a:rPr lang="en-US" b="1" dirty="0"/>
              <a:t>Indus River</a:t>
            </a:r>
            <a:r>
              <a:rPr lang="en-US" dirty="0"/>
              <a:t> -Flows west, then south through Pakistan to Arabian Sea </a:t>
            </a:r>
          </a:p>
          <a:p>
            <a:pPr lvl="0"/>
            <a:r>
              <a:rPr lang="en-US" b="1" dirty="0"/>
              <a:t>Brahmaputra</a:t>
            </a:r>
            <a:r>
              <a:rPr lang="en-US" dirty="0"/>
              <a:t> winds east, then west, south through Bangladesh </a:t>
            </a:r>
          </a:p>
          <a:p>
            <a:r>
              <a:rPr lang="en-US" dirty="0"/>
              <a:t> -Meets the Ganges &amp; forms delta  (flow into Bay of Bengal) </a:t>
            </a:r>
          </a:p>
        </p:txBody>
      </p:sp>
      <p:pic>
        <p:nvPicPr>
          <p:cNvPr id="8" name="Picture 2" descr="http://www.kwintessential.co.uk/images/country/india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40431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err="1"/>
              <a:t>Feni</a:t>
            </a:r>
            <a:r>
              <a:rPr lang="en-US" b="1" dirty="0"/>
              <a:t> River</a:t>
            </a:r>
            <a:r>
              <a:rPr lang="en-US" dirty="0"/>
              <a:t> - flows from Chittagong Hills to Bay of Bengal </a:t>
            </a:r>
          </a:p>
          <a:p>
            <a:pPr>
              <a:buNone/>
            </a:pPr>
            <a:r>
              <a:rPr lang="en-US" dirty="0"/>
              <a:t>	-floods during wet season due to monsoon rains </a:t>
            </a:r>
          </a:p>
          <a:p>
            <a:pPr>
              <a:buNone/>
            </a:pPr>
            <a:r>
              <a:rPr lang="en-US" dirty="0"/>
              <a:t>	- Cyclones bring </a:t>
            </a:r>
            <a:r>
              <a:rPr lang="en-US" b="1" dirty="0"/>
              <a:t>storm surges</a:t>
            </a:r>
            <a:r>
              <a:rPr lang="en-US" dirty="0"/>
              <a:t>—high waters that swamp low areas  </a:t>
            </a:r>
          </a:p>
          <a:p>
            <a:pPr>
              <a:buNone/>
            </a:pPr>
            <a:r>
              <a:rPr lang="en-US" dirty="0"/>
              <a:t>	-1980s -  Bangladesh built South Asia’s largest </a:t>
            </a:r>
            <a:r>
              <a:rPr lang="en-US" b="1" dirty="0"/>
              <a:t>estuary</a:t>
            </a:r>
            <a:r>
              <a:rPr lang="en-US" dirty="0"/>
              <a:t> – a broadened seaward end of a river</a:t>
            </a:r>
          </a:p>
          <a:p>
            <a:pPr lvl="0"/>
            <a:r>
              <a:rPr lang="en-US" dirty="0"/>
              <a:t>used large population’s unskilled workers to build dam </a:t>
            </a:r>
            <a:r>
              <a:rPr lang="en-US" b="1" dirty="0"/>
              <a:t> (abundant resource)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ndus 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03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Ganges River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764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Best-known South Asian river (Known as </a:t>
            </a:r>
            <a:r>
              <a:rPr lang="en-US" i="1" dirty="0" err="1"/>
              <a:t>Gangamai</a:t>
            </a:r>
            <a:r>
              <a:rPr lang="en-US" i="1" dirty="0"/>
              <a:t>—</a:t>
            </a:r>
            <a:r>
              <a:rPr lang="en-US" dirty="0"/>
              <a:t>“Mother Ganges”)</a:t>
            </a:r>
          </a:p>
          <a:p>
            <a:pPr lvl="0"/>
            <a:r>
              <a:rPr lang="en-US" dirty="0"/>
              <a:t>Provides drinking and farming water, transportation </a:t>
            </a:r>
          </a:p>
          <a:p>
            <a:pPr lvl="0"/>
            <a:r>
              <a:rPr lang="en-US" dirty="0"/>
              <a:t>Hindus believe that the </a:t>
            </a:r>
            <a:r>
              <a:rPr lang="en-US" b="1" dirty="0"/>
              <a:t>Ganges River</a:t>
            </a:r>
            <a:r>
              <a:rPr lang="en-US" dirty="0"/>
              <a:t> brings life to its people (Sacred)</a:t>
            </a:r>
          </a:p>
          <a:p>
            <a:pPr>
              <a:buNone/>
            </a:pPr>
            <a:r>
              <a:rPr lang="en-US" dirty="0"/>
              <a:t>- pilgrims come to bathe, scatter ashes of dead</a:t>
            </a:r>
          </a:p>
          <a:p>
            <a:endParaRPr lang="en-US" dirty="0"/>
          </a:p>
        </p:txBody>
      </p:sp>
      <p:pic>
        <p:nvPicPr>
          <p:cNvPr id="5" name="Picture 2" descr="http://www.tropicalisland.de/india/uttar_pradesh/varanasi/images/VNS%20Varanasi%20or%20Benares%20-%20Hindu%20men%20taking%20a%20bath%20in%20the%20holy%20Ganges%20river%20at%20sunrise%20at%20Darshan%20Ghat%203008x2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4173988"/>
            <a:ext cx="4038600" cy="2684012"/>
          </a:xfrm>
          <a:prstGeom prst="rect">
            <a:avLst/>
          </a:prstGeom>
          <a:noFill/>
        </p:spPr>
      </p:pic>
      <p:pic>
        <p:nvPicPr>
          <p:cNvPr id="72706" name="Picture 2" descr="http://travelingluck.com/maps/bg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1432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artfiles.art.com/images/-/Maciej-Wojtkowiak/Girl-and-water-buffalo-taking-bath-in-holy-Ganges-river---Varanasi-India-Poster-C123951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hoto: Ganges River Gh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362200"/>
            <a:ext cx="7600950" cy="4933950"/>
          </a:xfrm>
          <a:prstGeom prst="rect">
            <a:avLst/>
          </a:prstGeom>
          <a:noFill/>
        </p:spPr>
      </p:pic>
      <p:pic>
        <p:nvPicPr>
          <p:cNvPr id="69636" name="Picture 4" descr="Photo: Ganges River Gh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362200"/>
            <a:ext cx="7600950" cy="4933950"/>
          </a:xfrm>
          <a:prstGeom prst="rect">
            <a:avLst/>
          </a:prstGeom>
          <a:noFill/>
        </p:spPr>
      </p:pic>
      <p:pic>
        <p:nvPicPr>
          <p:cNvPr id="69638" name="Picture 6" descr="VNS Varanasi or Benares - Hindu pilgrims taking a bath in the holy Ganges river at sunrise at Raja Ghat detail 3008x2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63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Ganges River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Ganges is one of the most polluted river in world</a:t>
            </a:r>
          </a:p>
          <a:p>
            <a:pPr>
              <a:buNone/>
            </a:pPr>
            <a:r>
              <a:rPr lang="en-US" dirty="0"/>
              <a:t>	- sewage, industrial waste, &amp; human bodies </a:t>
            </a:r>
          </a:p>
          <a:p>
            <a:pPr lvl="0">
              <a:buNone/>
            </a:pPr>
            <a:r>
              <a:rPr lang="en-US" dirty="0"/>
              <a:t>	- users get stomach and intestinal diseases such as  hepatitis, typhoid, &amp; cholera </a:t>
            </a:r>
          </a:p>
          <a:p>
            <a:pPr lvl="0"/>
            <a:r>
              <a:rPr lang="en-US" dirty="0"/>
              <a:t>1986 - government planned sewage treatment plants &amp; regulations </a:t>
            </a:r>
          </a:p>
          <a:p>
            <a:pPr>
              <a:buNone/>
            </a:pPr>
            <a:r>
              <a:rPr lang="en-US" dirty="0"/>
              <a:t>	  - today few plants are operational, factories still dump waste </a:t>
            </a:r>
          </a:p>
          <a:p>
            <a:r>
              <a:rPr lang="en-US" dirty="0"/>
              <a:t>- Clean up will take time, money, a change in how people see river </a:t>
            </a:r>
          </a:p>
          <a:p>
            <a:endParaRPr lang="en-US" dirty="0"/>
          </a:p>
        </p:txBody>
      </p:sp>
      <p:pic>
        <p:nvPicPr>
          <p:cNvPr id="7" name="Picture 2" descr="http://academic.evergreen.edu/g/grossmaz/OFORIAA/IMAGES/Gange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3601"/>
            <a:ext cx="296333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2.bp.blogspot.com/_qn2N229KRXQ/SmB8E7ZclyI/AAAAAAAABEM/2KPnoXbZVhU/s400/pollut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921" y="0"/>
            <a:ext cx="5137079" cy="3429000"/>
          </a:xfrm>
          <a:prstGeom prst="rect">
            <a:avLst/>
          </a:prstGeom>
          <a:noFill/>
        </p:spPr>
      </p:pic>
      <p:pic>
        <p:nvPicPr>
          <p:cNvPr id="67588" name="Picture 4" descr="Ganges amd pol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3999" cy="3886200"/>
          </a:xfrm>
          <a:prstGeom prst="rect">
            <a:avLst/>
          </a:prstGeom>
          <a:noFill/>
        </p:spPr>
      </p:pic>
      <p:pic>
        <p:nvPicPr>
          <p:cNvPr id="67590" name="Picture 6" descr="http://www.chinadaily.com.cn/world/images/attachement/jpg/site1/20090519/0013729e48090b7cb7a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403600"/>
            <a:ext cx="5181600" cy="3454400"/>
          </a:xfrm>
          <a:prstGeom prst="rect">
            <a:avLst/>
          </a:prstGeom>
          <a:noFill/>
        </p:spPr>
      </p:pic>
      <p:pic>
        <p:nvPicPr>
          <p:cNvPr id="67592" name="Picture 8" descr="http://www.sage-life.org/wp-content/uploads/2010/07/ganges-pollution-300x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886200"/>
            <a:ext cx="404812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Fertile Plains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Rivers irrigate farmlands&amp; carry rich </a:t>
            </a:r>
            <a:r>
              <a:rPr lang="en-US" b="1" dirty="0"/>
              <a:t>alluvial soil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-  Soil is deposited on </a:t>
            </a:r>
            <a:r>
              <a:rPr lang="en-US" b="1" dirty="0"/>
              <a:t>alluvial plains</a:t>
            </a:r>
            <a:r>
              <a:rPr lang="en-US" dirty="0"/>
              <a:t>—rich farmlands </a:t>
            </a:r>
          </a:p>
          <a:p>
            <a:pPr lvl="0"/>
            <a:r>
              <a:rPr lang="en-US" dirty="0"/>
              <a:t>Indo-</a:t>
            </a:r>
            <a:r>
              <a:rPr lang="en-US" dirty="0" err="1"/>
              <a:t>Gangetic</a:t>
            </a:r>
            <a:r>
              <a:rPr lang="en-US" dirty="0"/>
              <a:t> Plain has some of the world’s most fertile farms </a:t>
            </a:r>
          </a:p>
          <a:p>
            <a:pPr lvl="0"/>
            <a:r>
              <a:rPr lang="en-US" dirty="0"/>
              <a:t>Heavily populated area has 3/5 of India’s people</a:t>
            </a:r>
          </a:p>
          <a:p>
            <a:endParaRPr lang="en-US" dirty="0"/>
          </a:p>
        </p:txBody>
      </p:sp>
      <p:pic>
        <p:nvPicPr>
          <p:cNvPr id="5" name="Picture 2" descr="http://www.ibgn.org/images/mmpg/NBRI/IndoGangeticPlai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143000"/>
            <a:ext cx="459638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Offshore Islands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371600"/>
            <a:ext cx="40386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 lvl="0"/>
            <a:r>
              <a:rPr lang="en-US" b="1" dirty="0"/>
              <a:t>Sri Lanka - </a:t>
            </a:r>
            <a:r>
              <a:rPr lang="en-US" dirty="0"/>
              <a:t>Island in Indian Ocean, off India’s southeastern tip </a:t>
            </a:r>
          </a:p>
          <a:p>
            <a:pPr lvl="0"/>
            <a:r>
              <a:rPr lang="en-US" dirty="0"/>
              <a:t>Large, tear-shaped country with lush tropical land </a:t>
            </a:r>
          </a:p>
          <a:p>
            <a:pPr lvl="0"/>
            <a:r>
              <a:rPr lang="en-US" dirty="0"/>
              <a:t>Range of high, rugged, 8,000-foot mountains dominate center</a:t>
            </a:r>
          </a:p>
          <a:p>
            <a:endParaRPr lang="en-US" dirty="0"/>
          </a:p>
        </p:txBody>
      </p:sp>
      <p:pic>
        <p:nvPicPr>
          <p:cNvPr id="5" name="Picture 2" descr="Mountain Fortr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733800" cy="2489200"/>
          </a:xfrm>
          <a:prstGeom prst="rect">
            <a:avLst/>
          </a:prstGeom>
          <a:noFill/>
        </p:spPr>
      </p:pic>
      <p:pic>
        <p:nvPicPr>
          <p:cNvPr id="6" name="Picture 2" descr="http://www.takingitglobal.org/images/regional/maps/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38862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Indian Subcontinent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688609" cy="5327217"/>
          </a:xfrm>
        </p:spPr>
        <p:txBody>
          <a:bodyPr>
            <a:normAutofit/>
          </a:bodyPr>
          <a:lstStyle/>
          <a:p>
            <a:r>
              <a:rPr lang="en-US" sz="3000" dirty="0"/>
              <a:t>India, Pakistan, Bangladesh, Bhutan, Nepal, Sri Lanka,&amp; the Maldives </a:t>
            </a:r>
          </a:p>
          <a:p>
            <a:pPr lvl="0"/>
            <a:r>
              <a:rPr lang="en-US" sz="3000" b="1" dirty="0"/>
              <a:t>Subcontinent</a:t>
            </a:r>
            <a:r>
              <a:rPr lang="en-US" sz="3000" dirty="0"/>
              <a:t> - large landmass that’s smaller than a continent</a:t>
            </a:r>
          </a:p>
          <a:p>
            <a:pPr lvl="1"/>
            <a:r>
              <a:rPr lang="en-US" sz="3000" dirty="0"/>
              <a:t>called Indian Subcontinent because India dominates the region </a:t>
            </a:r>
          </a:p>
          <a:p>
            <a:endParaRPr lang="en-US" dirty="0"/>
          </a:p>
        </p:txBody>
      </p:sp>
      <p:pic>
        <p:nvPicPr>
          <p:cNvPr id="5" name="Picture 5" descr="large-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500" y="1977231"/>
            <a:ext cx="38100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lonelyplanet.com/maps/asia/sri-lanka/map_of_sri-l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4250"/>
            <a:ext cx="4438650" cy="3333750"/>
          </a:xfrm>
          <a:prstGeom prst="rect">
            <a:avLst/>
          </a:prstGeom>
          <a:noFill/>
        </p:spPr>
      </p:pic>
      <p:pic>
        <p:nvPicPr>
          <p:cNvPr id="63492" name="Picture 4" descr="Srila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63494" name="Picture 6" descr="http://www.tuggeranongarts.com/images/Festivals/F_SriLanka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4495800" cy="330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Offshore Islands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038600" cy="4525963"/>
          </a:xfrm>
        </p:spPr>
        <p:txBody>
          <a:bodyPr/>
          <a:lstStyle/>
          <a:p>
            <a:pPr lvl="0"/>
            <a:r>
              <a:rPr lang="en-US" b="1" dirty="0"/>
              <a:t>Maldives</a:t>
            </a:r>
            <a:r>
              <a:rPr lang="en-US" dirty="0"/>
              <a:t> -  is </a:t>
            </a:r>
            <a:r>
              <a:rPr lang="en-US" b="1" dirty="0"/>
              <a:t>archipelago</a:t>
            </a:r>
            <a:r>
              <a:rPr lang="en-US" dirty="0"/>
              <a:t>—island group—of 1,200 small islands </a:t>
            </a:r>
          </a:p>
          <a:p>
            <a:pPr>
              <a:buNone/>
            </a:pPr>
            <a:r>
              <a:rPr lang="en-US" dirty="0"/>
              <a:t>	- Islands are </a:t>
            </a:r>
            <a:r>
              <a:rPr lang="en-US" b="1" dirty="0"/>
              <a:t>atolls</a:t>
            </a:r>
            <a:r>
              <a:rPr lang="en-US" dirty="0"/>
              <a:t>— - formed from a peak of a submerged volcano </a:t>
            </a:r>
          </a:p>
          <a:p>
            <a:pPr>
              <a:buNone/>
            </a:pPr>
            <a:r>
              <a:rPr lang="en-US" dirty="0"/>
              <a:t>	- only 200 islands are inhabited </a:t>
            </a:r>
          </a:p>
          <a:p>
            <a:endParaRPr lang="en-US" dirty="0"/>
          </a:p>
        </p:txBody>
      </p:sp>
      <p:pic>
        <p:nvPicPr>
          <p:cNvPr id="5" name="Picture 2" descr="Maldiv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52400"/>
            <a:ext cx="2317230" cy="2667000"/>
          </a:xfrm>
          <a:prstGeom prst="rect">
            <a:avLst/>
          </a:prstGeom>
          <a:noFill/>
        </p:spPr>
      </p:pic>
      <p:pic>
        <p:nvPicPr>
          <p:cNvPr id="62466" name="Picture 2" descr="http://reservation.passionasia.com/images/map/CT_Map_PassionAsia_27_3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971800"/>
            <a:ext cx="399482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easyvoyage.co.uk/base/imgs/cartes/en/MALDI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3505200"/>
          </a:xfrm>
          <a:prstGeom prst="rect">
            <a:avLst/>
          </a:prstGeom>
          <a:noFill/>
        </p:spPr>
      </p:pic>
      <p:pic>
        <p:nvPicPr>
          <p:cNvPr id="61444" name="Picture 4" descr="Maldive Islands - The Maldives -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11239" cy="6858000"/>
          </a:xfrm>
          <a:prstGeom prst="rect">
            <a:avLst/>
          </a:prstGeom>
          <a:noFill/>
        </p:spPr>
      </p:pic>
      <p:pic>
        <p:nvPicPr>
          <p:cNvPr id="61446" name="Picture 6" descr="North Male Atoll - Kanifinolhu Is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1"/>
            <a:ext cx="4343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Natural Resources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Water</a:t>
            </a:r>
            <a:r>
              <a:rPr lang="en-US" dirty="0"/>
              <a:t> and</a:t>
            </a:r>
            <a:r>
              <a:rPr lang="en-US" b="1" dirty="0"/>
              <a:t> soil</a:t>
            </a:r>
            <a:r>
              <a:rPr lang="en-US" dirty="0"/>
              <a:t> -  Provides food through farming &amp; fishing </a:t>
            </a:r>
          </a:p>
          <a:p>
            <a:pPr lvl="0"/>
            <a:r>
              <a:rPr lang="en-US" dirty="0"/>
              <a:t>River systems help enrich land with alluvial soil &amp; water </a:t>
            </a:r>
          </a:p>
          <a:p>
            <a:pPr lvl="0"/>
            <a:r>
              <a:rPr lang="en-US" dirty="0"/>
              <a:t>Also provide transportation &amp; power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524000"/>
            <a:ext cx="4038600" cy="4525963"/>
          </a:xfrm>
        </p:spPr>
        <p:txBody>
          <a:bodyPr/>
          <a:lstStyle/>
          <a:p>
            <a:pPr lvl="0"/>
            <a:r>
              <a:rPr lang="en-US" b="1" dirty="0"/>
              <a:t>Rain forests</a:t>
            </a:r>
            <a:r>
              <a:rPr lang="en-US" dirty="0"/>
              <a:t> produce hardwoods like </a:t>
            </a:r>
            <a:r>
              <a:rPr lang="en-US" dirty="0" err="1"/>
              <a:t>sal</a:t>
            </a:r>
            <a:r>
              <a:rPr lang="en-US" dirty="0"/>
              <a:t>, teak, bamboo and fragrant sandalwood </a:t>
            </a:r>
          </a:p>
          <a:p>
            <a:pPr lvl="0">
              <a:buNone/>
            </a:pPr>
            <a:r>
              <a:rPr lang="en-US" dirty="0"/>
              <a:t>	-</a:t>
            </a:r>
            <a:r>
              <a:rPr lang="en-US" b="1" dirty="0"/>
              <a:t>Deforestation</a:t>
            </a:r>
            <a:r>
              <a:rPr lang="en-US" dirty="0"/>
              <a:t> is a severe problem (soil erosion, flooding, landslides, loss of wildlife habitats)</a:t>
            </a:r>
          </a:p>
          <a:p>
            <a:endParaRPr lang="en-US" dirty="0"/>
          </a:p>
        </p:txBody>
      </p:sp>
      <p:pic>
        <p:nvPicPr>
          <p:cNvPr id="5" name="Picture 2" descr="http://img.alibaba.com/photo/11859602/Teak_Wood_Log_Furniture_S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3276600" cy="2036953"/>
          </a:xfrm>
          <a:prstGeom prst="rect">
            <a:avLst/>
          </a:prstGeom>
          <a:noFill/>
        </p:spPr>
      </p:pic>
      <p:pic>
        <p:nvPicPr>
          <p:cNvPr id="106498" name="Picture 2" descr="http://www.abc.net.au/reslib/200703/r134363_451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3056467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600200"/>
            <a:ext cx="4038600" cy="5029200"/>
          </a:xfrm>
        </p:spPr>
        <p:txBody>
          <a:bodyPr/>
          <a:lstStyle/>
          <a:p>
            <a:pPr lvl="0"/>
            <a:r>
              <a:rPr lang="en-US" dirty="0"/>
              <a:t>Minerals </a:t>
            </a:r>
          </a:p>
          <a:p>
            <a:pPr lvl="1">
              <a:buNone/>
            </a:pPr>
            <a:r>
              <a:rPr lang="en-US" dirty="0"/>
              <a:t> -Coal - India is fourth in world production of coal</a:t>
            </a:r>
          </a:p>
          <a:p>
            <a:pPr>
              <a:buNone/>
            </a:pPr>
            <a:r>
              <a:rPr lang="en-US" dirty="0"/>
              <a:t>	 - also has petroleum, uranium Iron ore  &amp; mica (crystals)</a:t>
            </a:r>
          </a:p>
          <a:p>
            <a:pPr lvl="0"/>
            <a:r>
              <a:rPr lang="en-US" dirty="0"/>
              <a:t>Pakistan &amp; Bangladesh have natural gas resources </a:t>
            </a:r>
          </a:p>
          <a:p>
            <a:endParaRPr lang="en-US" dirty="0"/>
          </a:p>
        </p:txBody>
      </p:sp>
      <p:pic>
        <p:nvPicPr>
          <p:cNvPr id="5" name="Content Placeholder 4" descr="http://www.mii.org/Minerals/Minpics1/CoalBitumino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2899249" cy="2480469"/>
          </a:xfrm>
          <a:prstGeom prst="rect">
            <a:avLst/>
          </a:prstGeom>
          <a:noFill/>
        </p:spPr>
      </p:pic>
      <p:pic>
        <p:nvPicPr>
          <p:cNvPr id="6" name="Picture 2" descr="http://koderma.nic.in/koderma/images/mi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20391"/>
            <a:ext cx="3962400" cy="3137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br>
              <a:rPr lang="en-US" dirty="0"/>
            </a:br>
            <a:r>
              <a:rPr lang="en-US" b="1" dirty="0"/>
              <a:t>Climate Zones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524000"/>
            <a:ext cx="4038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Cold highland zone -  Himalayas &amp; other northern mountains </a:t>
            </a:r>
          </a:p>
          <a:p>
            <a:pPr lvl="0"/>
            <a:r>
              <a:rPr lang="en-US" dirty="0"/>
              <a:t>Humid subtropical – Located in the foothills (Nepal, Bhutan)&amp; Indo-</a:t>
            </a:r>
            <a:r>
              <a:rPr lang="en-US" dirty="0" err="1"/>
              <a:t>Gangetic</a:t>
            </a:r>
            <a:r>
              <a:rPr lang="en-US" dirty="0"/>
              <a:t> Plain </a:t>
            </a:r>
          </a:p>
          <a:p>
            <a:pPr lvl="0"/>
            <a:r>
              <a:rPr lang="en-US" dirty="0"/>
              <a:t>Semiarid zone -  West Plain &amp; Deccan Plateau is warm with light rain </a:t>
            </a:r>
          </a:p>
          <a:p>
            <a:endParaRPr lang="en-US" dirty="0"/>
          </a:p>
        </p:txBody>
      </p:sp>
      <p:pic>
        <p:nvPicPr>
          <p:cNvPr id="57346" name="Picture 2" descr="http://www.roebuckclasses.com/maps/placemap/sasia/sasiaclim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8895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lobal Clim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57984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Climate Zones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Desert zone - </a:t>
            </a:r>
            <a:r>
              <a:rPr lang="en-US" b="1" dirty="0" err="1"/>
              <a:t>Thar</a:t>
            </a:r>
            <a:r>
              <a:rPr lang="en-US" b="1" dirty="0"/>
              <a:t> Desert</a:t>
            </a:r>
            <a:r>
              <a:rPr lang="en-US" dirty="0"/>
              <a:t> is driest area, with 10 inches of rain annually </a:t>
            </a:r>
          </a:p>
          <a:p>
            <a:pPr lvl="0"/>
            <a:r>
              <a:rPr lang="en-US" dirty="0"/>
              <a:t>Tropical wet zone -  Sri Lanka and coasts of India, Bangladesh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Cherrapunji</a:t>
            </a:r>
            <a:r>
              <a:rPr lang="en-US" dirty="0"/>
              <a:t>, India, holds rainfall record—366 inches in one month </a:t>
            </a:r>
          </a:p>
          <a:p>
            <a:endParaRPr lang="en-US" dirty="0"/>
          </a:p>
        </p:txBody>
      </p:sp>
      <p:pic>
        <p:nvPicPr>
          <p:cNvPr id="5" name="Picture 2" descr="Thar Des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549515" cy="2455933"/>
          </a:xfrm>
          <a:prstGeom prst="rect">
            <a:avLst/>
          </a:prstGeom>
          <a:noFill/>
        </p:spPr>
      </p:pic>
      <p:pic>
        <p:nvPicPr>
          <p:cNvPr id="6" name="Picture 2" descr="Rain 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628443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Monsoons and Cyclones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5240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Monsoons</a:t>
            </a:r>
            <a:r>
              <a:rPr lang="en-US" dirty="0"/>
              <a:t>—seasonal winds that affect entire region  ( two seasons)</a:t>
            </a:r>
          </a:p>
          <a:p>
            <a:pPr lvl="0"/>
            <a:r>
              <a:rPr lang="en-US" b="1" dirty="0"/>
              <a:t>Summer monsoon</a:t>
            </a:r>
            <a:r>
              <a:rPr lang="en-US" dirty="0"/>
              <a:t>—blows moist from southwest, across Indian Ocean (Brings rain)</a:t>
            </a:r>
          </a:p>
          <a:p>
            <a:pPr lvl="0"/>
            <a:r>
              <a:rPr lang="en-US" b="1" dirty="0"/>
              <a:t>Winter monsoon</a:t>
            </a:r>
            <a:r>
              <a:rPr lang="en-US" dirty="0"/>
              <a:t>—blows cool from northeast, across Himalayas, to sea (drought)</a:t>
            </a:r>
          </a:p>
          <a:p>
            <a:endParaRPr lang="en-US" dirty="0"/>
          </a:p>
        </p:txBody>
      </p:sp>
      <p:pic>
        <p:nvPicPr>
          <p:cNvPr id="7" name="Picture 2" descr="Floo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914400"/>
            <a:ext cx="3273779" cy="2209801"/>
          </a:xfrm>
          <a:prstGeom prst="rect">
            <a:avLst/>
          </a:prstGeom>
          <a:noFill/>
        </p:spPr>
      </p:pic>
      <p:pic>
        <p:nvPicPr>
          <p:cNvPr id="52226" name="Picture 2" descr="http://afe.easia.columbia.edu/main_pop/kpct/imgs/southasia_mons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7889"/>
            <a:ext cx="4038600" cy="3640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askasia.org/images/teachers/display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cache.boston.com/resize/bonzai-fba/AP_Photo/2007/08/10/1186732026_6534/41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00400"/>
            <a:ext cx="4902942" cy="3657600"/>
          </a:xfrm>
          <a:prstGeom prst="rect">
            <a:avLst/>
          </a:prstGeom>
          <a:noFill/>
        </p:spPr>
      </p:pic>
      <p:pic>
        <p:nvPicPr>
          <p:cNvPr id="50178" name="Picture 2" descr="http://www.freakyweather.com/files/images/bangladesh-floo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46314" cy="3200400"/>
          </a:xfrm>
          <a:prstGeom prst="rect">
            <a:avLst/>
          </a:prstGeom>
          <a:noFill/>
        </p:spPr>
      </p:pic>
      <p:pic>
        <p:nvPicPr>
          <p:cNvPr id="50180" name="Picture 4" descr="http://news.bbc.co.uk/nol/shared/spl/hi/pop_ups/05/south_asia_mumbai0s_monsoons/img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</p:spPr>
      </p:pic>
      <p:pic>
        <p:nvPicPr>
          <p:cNvPr id="50182" name="Picture 6" descr="http://www.nature.com/news/2010/100422/images/news.2010.196.mons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799" y="3200400"/>
            <a:ext cx="4267201" cy="365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Monsoons and Cyclones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- Bangladesh’s low coastal region swamped by high waves </a:t>
            </a:r>
          </a:p>
          <a:p>
            <a:endParaRPr lang="en-US" dirty="0"/>
          </a:p>
        </p:txBody>
      </p:sp>
      <p:pic>
        <p:nvPicPr>
          <p:cNvPr id="5" name="Picture 2" descr="http://www.bernama.com.my/bernama/newspic/wn/SGE.SFV98.290607170356.photo03.photo.default-512x3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733800"/>
            <a:ext cx="426720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3716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kern="0" dirty="0">
                <a:solidFill>
                  <a:srgbClr val="000000"/>
                </a:solidFill>
              </a:rPr>
              <a:t>Cyclone</a:t>
            </a:r>
            <a:r>
              <a:rPr lang="en-US" sz="2800" kern="0" dirty="0">
                <a:solidFill>
                  <a:srgbClr val="000000"/>
                </a:solidFill>
              </a:rPr>
              <a:t>—violent storm with fierce winds &amp; heavy rain</a:t>
            </a:r>
            <a:r>
              <a:rPr lang="en-US" sz="2800" b="1" kern="0" dirty="0">
                <a:solidFill>
                  <a:srgbClr val="000000"/>
                </a:solidFill>
              </a:rPr>
              <a:t> </a:t>
            </a:r>
            <a:r>
              <a:rPr lang="en-US" sz="2800" kern="0" dirty="0">
                <a:solidFill>
                  <a:srgbClr val="000000"/>
                </a:solidFill>
              </a:rPr>
              <a:t>(hurricanes in North America)</a:t>
            </a:r>
          </a:p>
        </p:txBody>
      </p:sp>
      <p:pic>
        <p:nvPicPr>
          <p:cNvPr id="8" name="Picture 2" descr="Ricksh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429000"/>
            <a:ext cx="2700734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loo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What type of weather is associated with a winter monsoon?</a:t>
            </a:r>
          </a:p>
          <a:p>
            <a:r>
              <a:rPr lang="en-US" dirty="0"/>
              <a:t>What type of weather is associated with a summer monsoon?</a:t>
            </a:r>
          </a:p>
          <a:p>
            <a:r>
              <a:rPr lang="en-US" dirty="0"/>
              <a:t>What is an archipelago?</a:t>
            </a:r>
          </a:p>
          <a:p>
            <a:r>
              <a:rPr lang="en-US" dirty="0"/>
              <a:t>What do the Himalayan Mountains form a barrier between?</a:t>
            </a:r>
          </a:p>
          <a:p>
            <a:r>
              <a:rPr lang="en-US" dirty="0"/>
              <a:t>What is an atoll?</a:t>
            </a:r>
          </a:p>
          <a:p>
            <a:r>
              <a:rPr lang="en-US" dirty="0"/>
              <a:t>What are alluvial plains?</a:t>
            </a:r>
          </a:p>
          <a:p>
            <a:r>
              <a:rPr lang="en-US" dirty="0"/>
              <a:t>What is a subcontinent? </a:t>
            </a:r>
          </a:p>
          <a:p>
            <a:r>
              <a:rPr lang="en-US" dirty="0"/>
              <a:t>What is an abundant resource in Bangladesh that was used to build a dam on the </a:t>
            </a:r>
            <a:r>
              <a:rPr lang="en-US" dirty="0" err="1"/>
              <a:t>Feni</a:t>
            </a:r>
            <a:r>
              <a:rPr lang="en-US" dirty="0"/>
              <a:t> River?</a:t>
            </a:r>
          </a:p>
          <a:p>
            <a:r>
              <a:rPr lang="en-US" dirty="0"/>
              <a:t>What is an estuary?</a:t>
            </a:r>
          </a:p>
          <a:p>
            <a:r>
              <a:rPr lang="en-US" dirty="0"/>
              <a:t>What is a storm surge?</a:t>
            </a:r>
          </a:p>
          <a:p>
            <a:r>
              <a:rPr lang="en-US" dirty="0"/>
              <a:t>Mount Everest is located in what mountain range?</a:t>
            </a:r>
          </a:p>
          <a:p>
            <a:r>
              <a:rPr lang="en-US" dirty="0"/>
              <a:t>What desert is located in South Asia?</a:t>
            </a:r>
          </a:p>
          <a:p>
            <a:r>
              <a:rPr lang="en-US" dirty="0"/>
              <a:t>What type of landform is South Asia?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History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Early History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6764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dirty="0"/>
              <a:t>2500 B.C. - Indian civilization began in Indus Valley  </a:t>
            </a:r>
          </a:p>
          <a:p>
            <a:pPr lvl="0"/>
            <a:r>
              <a:rPr lang="en-US" dirty="0"/>
              <a:t>1500 B.C. - Aryans from north of Iran invaded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5" descr="Beginnings of Civilization, 8000-900 B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5046126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European Rule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981200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1500s -  French, Dutch, &amp; Portuguese built cloth, &amp;  spice trades </a:t>
            </a:r>
          </a:p>
          <a:p>
            <a:pPr lvl="0"/>
            <a:r>
              <a:rPr lang="en-US" dirty="0"/>
              <a:t>1757 - British East India Company controlled Indian trade</a:t>
            </a:r>
          </a:p>
          <a:p>
            <a:pPr lvl="0"/>
            <a:r>
              <a:rPr lang="en-US" b="1" dirty="0"/>
              <a:t>Raj</a:t>
            </a:r>
            <a:r>
              <a:rPr lang="en-US" dirty="0"/>
              <a:t> – 200-years of British rule in India </a:t>
            </a:r>
          </a:p>
          <a:p>
            <a:endParaRPr lang="en-US" dirty="0"/>
          </a:p>
        </p:txBody>
      </p:sp>
      <p:pic>
        <p:nvPicPr>
          <p:cNvPr id="5" name="Picture 5" descr="Eurpoean Trading Colonies in Asia, c. 17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24200"/>
            <a:ext cx="4849091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European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1600200"/>
            <a:ext cx="5029200" cy="45259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Mohandas Gandhi</a:t>
            </a:r>
            <a:r>
              <a:rPr lang="en-US" dirty="0"/>
              <a:t>  - Led Indian independence movement (</a:t>
            </a:r>
            <a:r>
              <a:rPr lang="en-US" b="1" dirty="0"/>
              <a:t>nonviolent resistance)</a:t>
            </a:r>
            <a:r>
              <a:rPr lang="en-US" dirty="0"/>
              <a:t>  </a:t>
            </a:r>
          </a:p>
          <a:p>
            <a:pPr lvl="0"/>
            <a:r>
              <a:rPr lang="en-US" dirty="0"/>
              <a:t>1947 - India gained its independence from Britain</a:t>
            </a:r>
          </a:p>
          <a:p>
            <a:pPr lvl="0"/>
            <a:r>
              <a:rPr lang="en-US" dirty="0"/>
              <a:t>Muslim Pakistan split from Hindu India  </a:t>
            </a:r>
          </a:p>
          <a:p>
            <a:endParaRPr lang="en-US" dirty="0"/>
          </a:p>
        </p:txBody>
      </p:sp>
      <p:pic>
        <p:nvPicPr>
          <p:cNvPr id="5" name="Picture 2" descr="Gand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332037"/>
            <a:ext cx="338661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perialism in the Modern World, 1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Partition and War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764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 1947 -  </a:t>
            </a:r>
            <a:r>
              <a:rPr lang="en-US" b="1" dirty="0"/>
              <a:t>partition </a:t>
            </a:r>
            <a:r>
              <a:rPr lang="en-US" dirty="0"/>
              <a:t>created Hindu India &amp; Muslim Pakistan </a:t>
            </a:r>
          </a:p>
          <a:p>
            <a:pPr lvl="0"/>
            <a:r>
              <a:rPr lang="en-US" dirty="0"/>
              <a:t>Hindu-Muslim violence killed one million people</a:t>
            </a:r>
          </a:p>
          <a:p>
            <a:pPr lvl="0"/>
            <a:r>
              <a:rPr lang="en-US" dirty="0"/>
              <a:t>10 million people  crossed borders: Hindus to India, Muslims to Pakistan </a:t>
            </a:r>
          </a:p>
          <a:p>
            <a:pPr lvl="0"/>
            <a:r>
              <a:rPr lang="en-US" dirty="0"/>
              <a:t>Pakistan &amp; India have  fought wars over territory </a:t>
            </a:r>
          </a:p>
          <a:p>
            <a:endParaRPr lang="en-US" dirty="0"/>
          </a:p>
        </p:txBody>
      </p:sp>
      <p:pic>
        <p:nvPicPr>
          <p:cNvPr id="5" name="Picture 2" descr="http://www.takingitglobal.org/images/regional/maps/2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25486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Indian Subcontinent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143000"/>
            <a:ext cx="4038600" cy="5638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/>
              <a:t>Has 1/5 of world’s people </a:t>
            </a:r>
          </a:p>
          <a:p>
            <a:pPr lvl="1"/>
            <a:r>
              <a:rPr lang="en-US" sz="3000" dirty="0"/>
              <a:t>(1/2  the size of U.S.,)</a:t>
            </a:r>
          </a:p>
          <a:p>
            <a:pPr lvl="0"/>
            <a:r>
              <a:rPr lang="en-US" sz="3000" dirty="0"/>
              <a:t>Natural barriers separate subcontinent from rest of Asia</a:t>
            </a:r>
          </a:p>
          <a:p>
            <a:pPr lvl="1"/>
            <a:r>
              <a:rPr lang="en-US" sz="3000" dirty="0"/>
              <a:t>mountains form northern border, Indian Ocean surrounds rest</a:t>
            </a:r>
          </a:p>
          <a:p>
            <a:pPr lvl="1"/>
            <a:r>
              <a:rPr lang="en-US" sz="3000" dirty="0"/>
              <a:t>Arabian Sea to west, Bay of Bengal to east</a:t>
            </a:r>
          </a:p>
          <a:p>
            <a:endParaRPr lang="en-US" dirty="0"/>
          </a:p>
        </p:txBody>
      </p:sp>
      <p:pic>
        <p:nvPicPr>
          <p:cNvPr id="5" name="Picture 2" descr="http://www.askasia.org/images/teachers/display/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2819400"/>
            <a:ext cx="4684363" cy="3869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br>
              <a:rPr lang="en-US" dirty="0"/>
            </a:br>
            <a:r>
              <a:rPr lang="en-US" b="1" dirty="0"/>
              <a:t>Pakistan and Bangladesh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Ethnic differences led to civil war between West and East Pakistan</a:t>
            </a:r>
          </a:p>
          <a:p>
            <a:r>
              <a:rPr lang="en-US" dirty="0"/>
              <a:t>1971 - East Pakistan won independence &amp;  became Bangladesh (</a:t>
            </a:r>
            <a:r>
              <a:rPr lang="en-US" b="1" dirty="0"/>
              <a:t>Partition)</a:t>
            </a:r>
            <a:endParaRPr lang="en-US" dirty="0"/>
          </a:p>
        </p:txBody>
      </p:sp>
      <p:pic>
        <p:nvPicPr>
          <p:cNvPr id="5" name="Picture 2" descr="http://www.takingitglobal.org/images/regional/maps/2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40680" y="2544921"/>
            <a:ext cx="2453640" cy="263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akingitglobal.org/images/regional/maps/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382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Who led India’s independence movement? </a:t>
            </a:r>
          </a:p>
          <a:p>
            <a:r>
              <a:rPr lang="en-US" dirty="0"/>
              <a:t>What is nonviolent resistance?</a:t>
            </a:r>
          </a:p>
          <a:p>
            <a:r>
              <a:rPr lang="en-US" dirty="0"/>
              <a:t>What was the partition of India&amp; Pakistan in 1947?</a:t>
            </a:r>
          </a:p>
          <a:p>
            <a:r>
              <a:rPr lang="en-US" dirty="0"/>
              <a:t>What was Raj?</a:t>
            </a:r>
          </a:p>
          <a:p>
            <a:r>
              <a:rPr lang="en-US" dirty="0"/>
              <a:t>What two countries have fought several wars over the territory of Kashmir? </a:t>
            </a:r>
          </a:p>
          <a:p>
            <a:r>
              <a:rPr lang="en-US" dirty="0"/>
              <a:t>Where did civilization first begin in South Asia?</a:t>
            </a:r>
          </a:p>
          <a:p>
            <a:r>
              <a:rPr lang="en-US" dirty="0"/>
              <a:t>What country was known as East Pakistan between 1947 &amp; 1971?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u="sng" dirty="0"/>
              <a:t>Culture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Photo: Snake Char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38300"/>
            <a:ext cx="8001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Languages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India has over 1000 languages and dialects</a:t>
            </a:r>
          </a:p>
          <a:p>
            <a:pPr>
              <a:buNone/>
            </a:pPr>
            <a:r>
              <a:rPr lang="en-US" dirty="0"/>
              <a:t>	-</a:t>
            </a:r>
            <a:r>
              <a:rPr lang="en-US" b="1" dirty="0"/>
              <a:t> Hindi</a:t>
            </a:r>
            <a:r>
              <a:rPr lang="en-US" dirty="0"/>
              <a:t> is the official language </a:t>
            </a:r>
          </a:p>
          <a:p>
            <a:pPr lvl="0"/>
            <a:r>
              <a:rPr lang="en-US" dirty="0"/>
              <a:t>Pakistan is more diverse: five main groups, each with own language</a:t>
            </a:r>
          </a:p>
          <a:p>
            <a:pPr>
              <a:buNone/>
            </a:pPr>
            <a:r>
              <a:rPr lang="en-US" dirty="0"/>
              <a:t>	- Punjabis, </a:t>
            </a:r>
            <a:r>
              <a:rPr lang="en-US" dirty="0" err="1"/>
              <a:t>Sindhis</a:t>
            </a:r>
            <a:r>
              <a:rPr lang="en-US" dirty="0"/>
              <a:t>, </a:t>
            </a:r>
            <a:r>
              <a:rPr lang="en-US" dirty="0" err="1"/>
              <a:t>Pathans</a:t>
            </a:r>
            <a:r>
              <a:rPr lang="en-US" dirty="0"/>
              <a:t>, </a:t>
            </a:r>
            <a:r>
              <a:rPr lang="en-US" dirty="0" err="1"/>
              <a:t>Muhajirs</a:t>
            </a:r>
            <a:r>
              <a:rPr lang="en-US" dirty="0"/>
              <a:t>, </a:t>
            </a:r>
            <a:r>
              <a:rPr lang="en-US" dirty="0" err="1"/>
              <a:t>Balochs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Majority of people in Bangladesh are Bengali</a:t>
            </a:r>
          </a:p>
          <a:p>
            <a:pPr>
              <a:buNone/>
            </a:pPr>
            <a:r>
              <a:rPr lang="en-US" dirty="0"/>
              <a:t>	- Bengali language based on </a:t>
            </a:r>
            <a:r>
              <a:rPr lang="en-US" b="1" dirty="0" err="1"/>
              <a:t>Sanskit</a:t>
            </a:r>
            <a:r>
              <a:rPr lang="en-US" b="1" dirty="0"/>
              <a:t>,</a:t>
            </a:r>
            <a:r>
              <a:rPr lang="en-US" dirty="0"/>
              <a:t> ancient Indo-Aryan language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600201"/>
            <a:ext cx="4038600" cy="3429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	-</a:t>
            </a:r>
            <a:r>
              <a:rPr lang="en-US" b="1" dirty="0"/>
              <a:t>Karma </a:t>
            </a:r>
            <a:r>
              <a:rPr lang="en-US" dirty="0"/>
              <a:t>- all good are rewarded and all bad deeds punished</a:t>
            </a:r>
          </a:p>
          <a:p>
            <a:pPr lvl="0"/>
            <a:r>
              <a:rPr lang="en-US" dirty="0"/>
              <a:t>People are reincarnated until they overcome all of their weaknesses and earthly desires, then they are released  form the cycle of rebirth </a:t>
            </a:r>
          </a:p>
        </p:txBody>
      </p:sp>
      <p:pic>
        <p:nvPicPr>
          <p:cNvPr id="5" name="Picture 5" descr="World Relig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748278"/>
            <a:ext cx="4038600" cy="31097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29540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kern="0" dirty="0">
                <a:solidFill>
                  <a:srgbClr val="000000"/>
                </a:solidFill>
              </a:rPr>
              <a:t>Hinduism</a:t>
            </a:r>
            <a:r>
              <a:rPr lang="en-US" sz="2000" kern="0" dirty="0">
                <a:solidFill>
                  <a:srgbClr val="000000"/>
                </a:solidFill>
              </a:rPr>
              <a:t> – 80% of Indians are Hindu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	- Believes in a system of social classes (caste system)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People must live according to his or her </a:t>
            </a:r>
            <a:r>
              <a:rPr lang="en-US" sz="2000" b="1" kern="0" dirty="0">
                <a:solidFill>
                  <a:srgbClr val="000000"/>
                </a:solidFill>
              </a:rPr>
              <a:t>dharma</a:t>
            </a:r>
            <a:r>
              <a:rPr lang="en-US" sz="2000" kern="0" dirty="0">
                <a:solidFill>
                  <a:srgbClr val="000000"/>
                </a:solidFill>
              </a:rPr>
              <a:t> or moral duty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han Mos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572000" cy="304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2954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	- Pakistan’s stricter Islamic law includes </a:t>
            </a:r>
            <a:r>
              <a:rPr lang="en-US" i="1" dirty="0" err="1"/>
              <a:t>purdah</a:t>
            </a:r>
            <a:r>
              <a:rPr lang="en-US" dirty="0"/>
              <a:t>—women’s seclusion </a:t>
            </a:r>
          </a:p>
          <a:p>
            <a:pPr>
              <a:buNone/>
            </a:pPr>
            <a:r>
              <a:rPr lang="en-US" dirty="0"/>
              <a:t>	- women have no contact with men not related, wear veils in public </a:t>
            </a:r>
          </a:p>
          <a:p>
            <a:pPr>
              <a:buNone/>
            </a:pPr>
            <a:r>
              <a:rPr lang="en-US" dirty="0"/>
              <a:t>	- Bangladesh’s religious practices are less strict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600200"/>
            <a:ext cx="342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Islamic</a:t>
            </a:r>
            <a:r>
              <a:rPr lang="en-US" sz="2800" dirty="0"/>
              <a:t> – Over 90 % of the populations of Pakistan and Bangladesh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41648" cy="47244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Buddhism</a:t>
            </a:r>
            <a:r>
              <a:rPr lang="en-US" dirty="0"/>
              <a:t> – started by Siddhartha Gautama</a:t>
            </a:r>
          </a:p>
          <a:p>
            <a:pPr lvl="0"/>
            <a:r>
              <a:rPr lang="en-US" dirty="0"/>
              <a:t> By following his guidelines, people could enter into a state of great insight, calm, and happiness called nirvana    </a:t>
            </a:r>
          </a:p>
          <a:p>
            <a:pPr lvl="0"/>
            <a:r>
              <a:rPr lang="en-US" b="1" dirty="0"/>
              <a:t>Jainism</a:t>
            </a:r>
            <a:r>
              <a:rPr lang="en-US" dirty="0"/>
              <a:t> – Believe that every living creature has a soul therefore it is a sin to kill even an insect</a:t>
            </a:r>
          </a:p>
          <a:p>
            <a:endParaRPr lang="en-US" dirty="0"/>
          </a:p>
        </p:txBody>
      </p:sp>
      <p:pic>
        <p:nvPicPr>
          <p:cNvPr id="7" name="Picture 2" descr="http://upload.wikimedia.org/wikipedia/commons/thumb/7/7c/Buddha_lantau.jpg/300px-Buddha_lanta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701991" cy="443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harpercollege.edu/mhealy/geogres/maps/ssgif/ssreli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religion do most Indians belong to?</a:t>
            </a:r>
          </a:p>
          <a:p>
            <a:r>
              <a:rPr lang="en-US" dirty="0"/>
              <a:t>Who founded the religion of Buddhism?</a:t>
            </a:r>
          </a:p>
          <a:p>
            <a:r>
              <a:rPr lang="en-US" dirty="0"/>
              <a:t>What is the caste system &amp; what religion believes in it?</a:t>
            </a:r>
          </a:p>
          <a:p>
            <a:r>
              <a:rPr lang="en-US" dirty="0"/>
              <a:t>What is the predominate religion in Pakistan &amp; Bangladesh?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br>
              <a:rPr lang="en-US" dirty="0"/>
            </a:br>
            <a:r>
              <a:rPr lang="en-US" sz="3600" b="1" dirty="0"/>
              <a:t>Mountains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676400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Himalaya Mountains</a:t>
            </a:r>
            <a:r>
              <a:rPr lang="en-US" dirty="0"/>
              <a:t>—1,500-mile-long system of parallel ranges </a:t>
            </a:r>
          </a:p>
          <a:p>
            <a:pPr>
              <a:buNone/>
            </a:pPr>
            <a:r>
              <a:rPr lang="en-US" dirty="0"/>
              <a:t>    - Includes world’s tallest mountain—</a:t>
            </a:r>
            <a:r>
              <a:rPr lang="en-US" b="1" dirty="0"/>
              <a:t>Mt. Everest</a:t>
            </a:r>
            <a:endParaRPr lang="en-US" dirty="0"/>
          </a:p>
          <a:p>
            <a:pPr>
              <a:buNone/>
            </a:pPr>
            <a:r>
              <a:rPr lang="en-US" dirty="0"/>
              <a:t>    - Forms barrier between Indian subcontinent and China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Mt. Eve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990032" cy="1981200"/>
          </a:xfrm>
          <a:prstGeom prst="rect">
            <a:avLst/>
          </a:prstGeom>
          <a:noFill/>
        </p:spPr>
      </p:pic>
      <p:pic>
        <p:nvPicPr>
          <p:cNvPr id="7" name="Picture 2" descr="http://www.takingitglobal.org/images/regional/maps/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4183953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Living In South Asia Today</a:t>
            </a:r>
            <a:br>
              <a:rPr lang="en-US" dirty="0"/>
            </a:br>
            <a:r>
              <a:rPr lang="en-US" b="1" dirty="0"/>
              <a:t> 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Daily Life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5240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Most Indians have male-dominated arranged marriages </a:t>
            </a:r>
          </a:p>
          <a:p>
            <a:pPr lvl="0"/>
            <a:r>
              <a:rPr lang="en-US" dirty="0"/>
              <a:t>Diet is mostly vegetarian</a:t>
            </a:r>
          </a:p>
          <a:p>
            <a:pPr>
              <a:buNone/>
            </a:pPr>
            <a:r>
              <a:rPr lang="en-US" dirty="0"/>
              <a:t>	- meat is eaten in curry dishes, but is limited by religious beliefs </a:t>
            </a:r>
          </a:p>
          <a:p>
            <a:pPr lvl="0"/>
            <a:r>
              <a:rPr lang="en-US" dirty="0"/>
              <a:t>Sports include soccer, field hockey &amp; cricket </a:t>
            </a:r>
          </a:p>
          <a:p>
            <a:endParaRPr lang="en-US" dirty="0"/>
          </a:p>
        </p:txBody>
      </p:sp>
      <p:pic>
        <p:nvPicPr>
          <p:cNvPr id="5" name="Picture 2" descr="Crick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79043"/>
            <a:ext cx="4648200" cy="587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Education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4478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Indian economy is changing &amp; more people are working in factories,&amp; offices </a:t>
            </a:r>
          </a:p>
          <a:p>
            <a:pPr lvl="0"/>
            <a:r>
              <a:rPr lang="en-US" b="1" dirty="0"/>
              <a:t>Education</a:t>
            </a:r>
            <a:r>
              <a:rPr lang="en-US" dirty="0"/>
              <a:t> is key to change </a:t>
            </a:r>
          </a:p>
          <a:p>
            <a:pPr lvl="0"/>
            <a:r>
              <a:rPr lang="en-US" dirty="0"/>
              <a:t>Literacy has risen steadily since the 1950s </a:t>
            </a:r>
          </a:p>
          <a:p>
            <a:pPr lvl="0"/>
            <a:r>
              <a:rPr lang="en-US" dirty="0"/>
              <a:t> school attendance, literacy still low In slums and rural areas</a:t>
            </a:r>
          </a:p>
          <a:p>
            <a:endParaRPr lang="en-US" dirty="0"/>
          </a:p>
        </p:txBody>
      </p:sp>
      <p:pic>
        <p:nvPicPr>
          <p:cNvPr id="5" name="Picture 5" descr="Literacy Rates Worldw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057400"/>
            <a:ext cx="48577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Population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South Asia must manage population growth so economies can develop </a:t>
            </a:r>
          </a:p>
          <a:p>
            <a:pPr lvl="0"/>
            <a:r>
              <a:rPr lang="en-US" dirty="0"/>
              <a:t>Rapid growth means many citizens lack life’s </a:t>
            </a:r>
            <a:r>
              <a:rPr lang="en-US" b="1" dirty="0"/>
              <a:t>basic necessities</a:t>
            </a:r>
            <a:r>
              <a:rPr lang="en-US" dirty="0"/>
              <a:t> </a:t>
            </a:r>
          </a:p>
          <a:p>
            <a:pPr lvl="0">
              <a:buNone/>
            </a:pPr>
            <a:r>
              <a:rPr lang="en-US" b="1" dirty="0"/>
              <a:t>	-  food, clothing, shelter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Population Problems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Region has widespread poverty, </a:t>
            </a:r>
            <a:r>
              <a:rPr lang="en-US" b="1" dirty="0"/>
              <a:t>illiteracy</a:t>
            </a:r>
            <a:r>
              <a:rPr lang="en-US" dirty="0"/>
              <a:t>—inability to read or write</a:t>
            </a:r>
          </a:p>
          <a:p>
            <a:pPr lvl="0">
              <a:buNone/>
            </a:pPr>
            <a:r>
              <a:rPr lang="en-US" dirty="0"/>
              <a:t>	- poor sanitation, health education lead to disease outbreaks </a:t>
            </a:r>
          </a:p>
          <a:p>
            <a:pPr lvl="0"/>
            <a:r>
              <a:rPr lang="en-US" dirty="0"/>
              <a:t>Every year, to keep pace, India would have to:</a:t>
            </a:r>
          </a:p>
          <a:p>
            <a:pPr>
              <a:buNone/>
            </a:pPr>
            <a:r>
              <a:rPr lang="en-US" dirty="0"/>
              <a:t>	- build 127,000 new schools and 2.5 million new homes</a:t>
            </a:r>
          </a:p>
          <a:p>
            <a:pPr>
              <a:buNone/>
            </a:pPr>
            <a:r>
              <a:rPr lang="en-US" dirty="0"/>
              <a:t>	- create 4 million new jobs</a:t>
            </a:r>
          </a:p>
          <a:p>
            <a:pPr>
              <a:buNone/>
            </a:pPr>
            <a:r>
              <a:rPr lang="en-US" dirty="0"/>
              <a:t>	- produce 6 million more tons of food </a:t>
            </a:r>
          </a:p>
          <a:p>
            <a:endParaRPr lang="en-US" dirty="0"/>
          </a:p>
        </p:txBody>
      </p:sp>
      <p:pic>
        <p:nvPicPr>
          <p:cNvPr id="5" name="Picture 5" descr="Literacy Rates Worldw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905000"/>
            <a:ext cx="4405014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NP Per Cap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90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Managing Population Growth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India spends nearly $1 billion a year encouraging smaller families </a:t>
            </a:r>
          </a:p>
          <a:p>
            <a:pPr lvl="0"/>
            <a:r>
              <a:rPr lang="en-US" dirty="0"/>
              <a:t>Programs have only limited success</a:t>
            </a:r>
          </a:p>
          <a:p>
            <a:pPr>
              <a:buNone/>
            </a:pPr>
            <a:r>
              <a:rPr lang="en-US" dirty="0"/>
              <a:t>	- Indian women marry before age 18, start having babies early</a:t>
            </a:r>
          </a:p>
          <a:p>
            <a:pPr>
              <a:buNone/>
            </a:pPr>
            <a:r>
              <a:rPr lang="en-US" dirty="0"/>
              <a:t>	-  </a:t>
            </a:r>
            <a:r>
              <a:rPr lang="en-US" b="1" dirty="0"/>
              <a:t>Poor people view children as source of money (begging or working fields)</a:t>
            </a:r>
            <a:endParaRPr lang="en-US" dirty="0"/>
          </a:p>
          <a:p>
            <a:pPr>
              <a:buNone/>
            </a:pPr>
            <a:r>
              <a:rPr lang="en-US" b="1" dirty="0"/>
              <a:t>	- children can later take care of elderly parents</a:t>
            </a:r>
            <a:endParaRPr lang="en-US" dirty="0"/>
          </a:p>
          <a:p>
            <a:pPr>
              <a:buNone/>
            </a:pPr>
            <a:r>
              <a:rPr lang="en-US" b="1" dirty="0"/>
              <a:t>	- have more kids to beat high infant mortality 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Managing Population Growth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Education</a:t>
            </a:r>
            <a:r>
              <a:rPr lang="en-US" dirty="0"/>
              <a:t> could break cycle of poverty &amp; raise living standards  ( limited funds)</a:t>
            </a:r>
          </a:p>
          <a:p>
            <a:pPr>
              <a:buNone/>
            </a:pPr>
            <a:r>
              <a:rPr lang="en-US" dirty="0"/>
              <a:t>	- India spends under $6 per pupil a year on education</a:t>
            </a:r>
          </a:p>
          <a:p>
            <a:pPr>
              <a:buNone/>
            </a:pPr>
            <a:r>
              <a:rPr lang="en-US" dirty="0"/>
              <a:t>	- U.S. spends $6,320 per pupil a year </a:t>
            </a:r>
          </a:p>
          <a:p>
            <a:pPr>
              <a:buNone/>
            </a:pPr>
            <a:r>
              <a:rPr lang="en-US" dirty="0"/>
              <a:t>	- improves females’ status with job opportunities</a:t>
            </a:r>
          </a:p>
          <a:p>
            <a:pPr>
              <a:buNone/>
            </a:pPr>
            <a:r>
              <a:rPr lang="en-US" dirty="0"/>
              <a:t>	-better health care education could lower infant mortality rates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9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Living In South Asia Today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considered the key to controlling India’s population as well improving its standard of  living?</a:t>
            </a:r>
          </a:p>
          <a:p>
            <a:r>
              <a:rPr lang="en-US" dirty="0"/>
              <a:t>What is illiteracy?</a:t>
            </a:r>
          </a:p>
          <a:p>
            <a:r>
              <a:rPr lang="en-US" dirty="0"/>
              <a:t>What country in South Asia has the largest population?</a:t>
            </a:r>
          </a:p>
          <a:p>
            <a:r>
              <a:rPr lang="en-US" dirty="0"/>
              <a:t>Name three reasons that Indian families continue to have a large number of children?  </a:t>
            </a:r>
          </a:p>
          <a:p>
            <a:r>
              <a:rPr lang="en-US" dirty="0"/>
              <a:t>Name three basic necessities: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Economy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t. Ev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Agriculture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Two-thirds of people farm </a:t>
            </a:r>
            <a:r>
              <a:rPr lang="en-US" b="1" dirty="0"/>
              <a:t>(Subsistence Farmers)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After famines of 1960s, scientists improved farming techniques&amp; crops </a:t>
            </a:r>
          </a:p>
          <a:p>
            <a:r>
              <a:rPr lang="en-US" dirty="0"/>
              <a:t>- </a:t>
            </a:r>
            <a:r>
              <a:rPr lang="en-US" b="1" dirty="0"/>
              <a:t>Green Revolution</a:t>
            </a:r>
            <a:r>
              <a:rPr lang="en-US" dirty="0"/>
              <a:t> increased crop yields for wheat &amp; rice </a:t>
            </a:r>
          </a:p>
          <a:p>
            <a:pPr lvl="0"/>
            <a:r>
              <a:rPr lang="en-US" dirty="0"/>
              <a:t>Pakistan &amp; Bangladesh’s Climate hurts yields   (arid &amp; stormy) </a:t>
            </a:r>
          </a:p>
          <a:p>
            <a:r>
              <a:rPr lang="en-US" dirty="0"/>
              <a:t>-freshwater fishing is also vital to economy </a:t>
            </a:r>
          </a:p>
          <a:p>
            <a:endParaRPr lang="en-US" dirty="0"/>
          </a:p>
        </p:txBody>
      </p:sp>
      <p:pic>
        <p:nvPicPr>
          <p:cNvPr id="5" name="Picture 2" descr="Indian wo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038600" cy="2664354"/>
          </a:xfrm>
          <a:prstGeom prst="rect">
            <a:avLst/>
          </a:prstGeom>
          <a:noFill/>
        </p:spPr>
      </p:pic>
      <p:pic>
        <p:nvPicPr>
          <p:cNvPr id="6" name="Picture 2" descr="women sifting r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7189"/>
            <a:ext cx="4191000" cy="3330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elevisions and Personal Comp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2927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Industry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Cotton textiles have long been a major producer in India </a:t>
            </a:r>
          </a:p>
          <a:p>
            <a:pPr>
              <a:buNone/>
            </a:pPr>
            <a:r>
              <a:rPr lang="en-US" dirty="0"/>
              <a:t>	- iron, steel, chemical, food industries develop after 1940s </a:t>
            </a:r>
          </a:p>
          <a:p>
            <a:pPr lvl="0"/>
            <a:r>
              <a:rPr lang="en-US" dirty="0"/>
              <a:t>Neither Pakistan or  Bangladesh  is highly industrialized</a:t>
            </a:r>
          </a:p>
          <a:p>
            <a:pPr>
              <a:buNone/>
            </a:pPr>
            <a:r>
              <a:rPr lang="en-US" dirty="0"/>
              <a:t>	- small factories lack capital, resources, markets to expand </a:t>
            </a:r>
          </a:p>
          <a:p>
            <a:pPr lvl="0"/>
            <a:r>
              <a:rPr lang="en-US" dirty="0"/>
              <a:t>Both export cotton clothes</a:t>
            </a:r>
          </a:p>
          <a:p>
            <a:pPr lvl="0"/>
            <a:r>
              <a:rPr lang="en-US" b="1" dirty="0"/>
              <a:t>Microcredit </a:t>
            </a:r>
            <a:r>
              <a:rPr lang="en-US" dirty="0"/>
              <a:t>policy allows small loans to poor entrepreneurs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b="1" dirty="0"/>
              <a:t>entrepreneurs</a:t>
            </a:r>
            <a:r>
              <a:rPr lang="en-US" dirty="0"/>
              <a:t>—people who start and build businesses</a:t>
            </a:r>
          </a:p>
          <a:p>
            <a:pPr>
              <a:buNone/>
            </a:pPr>
            <a:r>
              <a:rPr lang="en-US" dirty="0"/>
              <a:t>	- small businesses join together to get microloans</a:t>
            </a:r>
          </a:p>
          <a:p>
            <a:pPr>
              <a:buNone/>
            </a:pPr>
            <a:r>
              <a:rPr lang="en-US" dirty="0"/>
              <a:t>	- program raises standards of living, especially for women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Increasing Tourism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1447800"/>
            <a:ext cx="4572000" cy="4953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Tourism </a:t>
            </a:r>
            <a:r>
              <a:rPr lang="en-US" dirty="0"/>
              <a:t>is fastest-growing industry in Nepal</a:t>
            </a:r>
          </a:p>
          <a:p>
            <a:r>
              <a:rPr lang="en-US" dirty="0"/>
              <a:t>- people visit capital at Kathmandu to climb </a:t>
            </a:r>
            <a:r>
              <a:rPr lang="en-US" b="1" dirty="0"/>
              <a:t>Himalayas</a:t>
            </a:r>
            <a:endParaRPr lang="en-US" dirty="0"/>
          </a:p>
          <a:p>
            <a:r>
              <a:rPr lang="en-US" dirty="0"/>
              <a:t>- hotels, restaurants, services grow</a:t>
            </a:r>
          </a:p>
          <a:p>
            <a:r>
              <a:rPr lang="en-US" dirty="0"/>
              <a:t>- also hurts Nepal’s environment; trash, pollution left on mountains </a:t>
            </a:r>
          </a:p>
          <a:p>
            <a:endParaRPr lang="en-US" dirty="0"/>
          </a:p>
        </p:txBody>
      </p:sp>
      <p:pic>
        <p:nvPicPr>
          <p:cNvPr id="5" name="Picture 2" descr="Sherpa Hik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57301"/>
            <a:ext cx="3733800" cy="5600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Microcredit?</a:t>
            </a:r>
          </a:p>
          <a:p>
            <a:r>
              <a:rPr lang="en-US" dirty="0"/>
              <a:t>What is an entrepreneur?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ixedreference.org/2006-Wikipedia-CD-Selection/images/81/8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038600" cy="3886200"/>
          </a:xfrm>
          <a:prstGeom prst="rect">
            <a:avLst/>
          </a:prstGeom>
          <a:noFill/>
        </p:spPr>
      </p:pic>
      <p:pic>
        <p:nvPicPr>
          <p:cNvPr id="1026" name="Picture 2" descr="Mt. Eve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2253" y="0"/>
            <a:ext cx="5171747" cy="3886200"/>
          </a:xfrm>
          <a:prstGeom prst="rect">
            <a:avLst/>
          </a:prstGeom>
          <a:noFill/>
        </p:spPr>
      </p:pic>
      <p:pic>
        <p:nvPicPr>
          <p:cNvPr id="1028" name="Picture 4" descr="Nepal and Himalayan Mounta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3895547"/>
            <a:ext cx="4648200" cy="2962453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ThqeP9eGqhLX3ngGTgVEDEik46Ma5lgUjNxDkdckjWapXfos3R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90023"/>
            <a:ext cx="4495800" cy="2967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Mountains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Hindu Kush mountains</a:t>
            </a:r>
            <a:r>
              <a:rPr lang="en-US" dirty="0"/>
              <a:t> - separates Pakistan &amp; Afghanistan</a:t>
            </a:r>
          </a:p>
          <a:p>
            <a:pPr>
              <a:buNone/>
            </a:pPr>
            <a:r>
              <a:rPr lang="en-US" dirty="0"/>
              <a:t>	- historically blocked invasions from Central Asian tribes</a:t>
            </a:r>
          </a:p>
          <a:p>
            <a:pPr>
              <a:buNone/>
            </a:pPr>
            <a:r>
              <a:rPr lang="en-US" dirty="0"/>
              <a:t>	- Khyber Pass is one of the major land routes through the mountains </a:t>
            </a:r>
          </a:p>
          <a:p>
            <a:pPr lvl="0"/>
            <a:r>
              <a:rPr lang="en-US" b="1" dirty="0"/>
              <a:t>Karakoram Mountains</a:t>
            </a:r>
            <a:r>
              <a:rPr lang="en-US" dirty="0"/>
              <a:t> are in northeastern part of Himalayas</a:t>
            </a:r>
          </a:p>
          <a:p>
            <a:pPr>
              <a:buNone/>
            </a:pPr>
            <a:r>
              <a:rPr lang="en-US" dirty="0"/>
              <a:t>	 - Includes world’s second highest peak, K2 </a:t>
            </a:r>
          </a:p>
          <a:p>
            <a:endParaRPr lang="en-US" dirty="0"/>
          </a:p>
        </p:txBody>
      </p:sp>
      <p:pic>
        <p:nvPicPr>
          <p:cNvPr id="5" name="Picture 2" descr="Hindu Ku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Khyber Pass</a:t>
            </a:r>
          </a:p>
        </p:txBody>
      </p:sp>
      <p:pic>
        <p:nvPicPr>
          <p:cNvPr id="100354" name="Picture 2" descr="http://www.rtfract.com/rtfract/khyb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74851"/>
            <a:ext cx="8839200" cy="524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F26E787EB5F47B698AA3A5B14D56E" ma:contentTypeVersion="0" ma:contentTypeDescription="Create a new document." ma:contentTypeScope="" ma:versionID="4b73899df3689c956e200762ff567b2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1E659BC-EE27-4853-AD49-F408A41F4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9129120-4C0E-4131-B391-BA8EF34597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DF0EBD-EE53-4353-A466-0296500091B1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1135</Words>
  <Application>Microsoft Office PowerPoint</Application>
  <PresentationFormat>On-screen Show (4:3)</PresentationFormat>
  <Paragraphs>227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Arial</vt:lpstr>
      <vt:lpstr>Diseño predeterminado</vt:lpstr>
      <vt:lpstr>Geography of South Asia Physical</vt:lpstr>
      <vt:lpstr>The Indian Subcontinent </vt:lpstr>
      <vt:lpstr>PowerPoint Presentation</vt:lpstr>
      <vt:lpstr>The Indian Subcontinent </vt:lpstr>
      <vt:lpstr>  Mountains </vt:lpstr>
      <vt:lpstr>PowerPoint Presentation</vt:lpstr>
      <vt:lpstr>PowerPoint Presentation</vt:lpstr>
      <vt:lpstr>Mountains </vt:lpstr>
      <vt:lpstr>Khyber Pass</vt:lpstr>
      <vt:lpstr>Rivers </vt:lpstr>
      <vt:lpstr>Rivers</vt:lpstr>
      <vt:lpstr>PowerPoint Presentation</vt:lpstr>
      <vt:lpstr>Ganges River </vt:lpstr>
      <vt:lpstr>PowerPoint Presentation</vt:lpstr>
      <vt:lpstr>PowerPoint Presentation</vt:lpstr>
      <vt:lpstr>Ganges River</vt:lpstr>
      <vt:lpstr>PowerPoint Presentation</vt:lpstr>
      <vt:lpstr>Fertile Plains  </vt:lpstr>
      <vt:lpstr>  Offshore Islands  </vt:lpstr>
      <vt:lpstr>PowerPoint Presentation</vt:lpstr>
      <vt:lpstr>Offshore Islands  </vt:lpstr>
      <vt:lpstr>PowerPoint Presentation</vt:lpstr>
      <vt:lpstr>  Natural Resources  </vt:lpstr>
      <vt:lpstr>Natural Resources</vt:lpstr>
      <vt:lpstr>Natural Resources</vt:lpstr>
      <vt:lpstr>  Climate Zones  </vt:lpstr>
      <vt:lpstr>PowerPoint Presentation</vt:lpstr>
      <vt:lpstr>Climate Zones  </vt:lpstr>
      <vt:lpstr>Monsoons and Cyclones  </vt:lpstr>
      <vt:lpstr>PowerPoint Presentation</vt:lpstr>
      <vt:lpstr>Monsoons and Cyclones</vt:lpstr>
      <vt:lpstr>PowerPoint Presentation</vt:lpstr>
      <vt:lpstr>Physical Review</vt:lpstr>
      <vt:lpstr>History </vt:lpstr>
      <vt:lpstr>Early History  </vt:lpstr>
      <vt:lpstr>  European Rule    </vt:lpstr>
      <vt:lpstr>European Rule</vt:lpstr>
      <vt:lpstr>PowerPoint Presentation</vt:lpstr>
      <vt:lpstr>  Partition and War  </vt:lpstr>
      <vt:lpstr>  Pakistan and Bangladesh  </vt:lpstr>
      <vt:lpstr>PowerPoint Presentation</vt:lpstr>
      <vt:lpstr>History Review</vt:lpstr>
      <vt:lpstr>Culture </vt:lpstr>
      <vt:lpstr> Languages  </vt:lpstr>
      <vt:lpstr>Religions</vt:lpstr>
      <vt:lpstr>Religions</vt:lpstr>
      <vt:lpstr>Religions</vt:lpstr>
      <vt:lpstr>PowerPoint Presentation</vt:lpstr>
      <vt:lpstr>Culture Review</vt:lpstr>
      <vt:lpstr>Living In South Asia Today   </vt:lpstr>
      <vt:lpstr>Daily Life  </vt:lpstr>
      <vt:lpstr>Education  </vt:lpstr>
      <vt:lpstr>Population Problems</vt:lpstr>
      <vt:lpstr>Population Problems  </vt:lpstr>
      <vt:lpstr>PowerPoint Presentation</vt:lpstr>
      <vt:lpstr>Managing Population Growth  </vt:lpstr>
      <vt:lpstr>Managing Population Growth  </vt:lpstr>
      <vt:lpstr>Living In South Asia Today Review </vt:lpstr>
      <vt:lpstr>Economy </vt:lpstr>
      <vt:lpstr>Agriculture  </vt:lpstr>
      <vt:lpstr>PowerPoint Presentation</vt:lpstr>
      <vt:lpstr>Industry  </vt:lpstr>
      <vt:lpstr>Increasing Tourism  </vt:lpstr>
      <vt:lpstr>Economy Review</vt:lpstr>
    </vt:vector>
  </TitlesOfParts>
  <Company>Cherokee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South Asia Physical</dc:title>
  <dc:creator>brian.stamey</dc:creator>
  <cp:lastModifiedBy>Dawn Quarles</cp:lastModifiedBy>
  <cp:revision>37</cp:revision>
  <dcterms:created xsi:type="dcterms:W3CDTF">2007-09-08T14:33:20Z</dcterms:created>
  <dcterms:modified xsi:type="dcterms:W3CDTF">2017-11-26T20:10:04Z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0x0101008E1F26E787EB5F47B698AA3A5B14D56E</vt:lpwstr>
  </property>
</Properties>
</file>