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&amp;ehk=GuwIuXOfzCuyJZVqMX" ContentType="image/jpeg"/>
  <Default Extension="JPG&amp;ehk=NQ3onTFSPKvYXgaDqeBrsQ&amp;r=0&amp;pid=OfficeInsert" ContentType="image/jpeg"/>
  <Default Extension="jpg&amp;ehk=W" ContentType="image/jpeg"/>
  <Default Extension="jpg&amp;ehk=MwjDFYyR78AnMbzn05XLaQ&amp;r=0&amp;pid=OfficeInsert" ContentType="image/jpe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7" r:id="rId6"/>
    <p:sldId id="262" r:id="rId7"/>
    <p:sldId id="309" r:id="rId8"/>
    <p:sldId id="354" r:id="rId9"/>
    <p:sldId id="265" r:id="rId10"/>
    <p:sldId id="331" r:id="rId11"/>
    <p:sldId id="356" r:id="rId12"/>
    <p:sldId id="332" r:id="rId13"/>
    <p:sldId id="319" r:id="rId14"/>
    <p:sldId id="321" r:id="rId15"/>
    <p:sldId id="347" r:id="rId16"/>
    <p:sldId id="273" r:id="rId17"/>
    <p:sldId id="322" r:id="rId18"/>
    <p:sldId id="357" r:id="rId19"/>
    <p:sldId id="367" r:id="rId20"/>
    <p:sldId id="306" r:id="rId21"/>
    <p:sldId id="274" r:id="rId22"/>
    <p:sldId id="348" r:id="rId23"/>
    <p:sldId id="363" r:id="rId24"/>
    <p:sldId id="361" r:id="rId25"/>
    <p:sldId id="362" r:id="rId26"/>
    <p:sldId id="349" r:id="rId27"/>
    <p:sldId id="364" r:id="rId28"/>
    <p:sldId id="350" r:id="rId29"/>
    <p:sldId id="366" r:id="rId30"/>
    <p:sldId id="365" r:id="rId31"/>
    <p:sldId id="353" r:id="rId32"/>
    <p:sldId id="352" r:id="rId33"/>
    <p:sldId id="351" r:id="rId34"/>
    <p:sldId id="303" r:id="rId35"/>
    <p:sldId id="278" r:id="rId36"/>
    <p:sldId id="358" r:id="rId37"/>
    <p:sldId id="359" r:id="rId38"/>
    <p:sldId id="339" r:id="rId39"/>
    <p:sldId id="324" r:id="rId40"/>
    <p:sldId id="360" r:id="rId41"/>
    <p:sldId id="305" r:id="rId42"/>
    <p:sldId id="368" r:id="rId43"/>
    <p:sldId id="369" r:id="rId44"/>
    <p:sldId id="37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6D0DF7-F687-48B2-B61B-545F34F9EB9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226C93-9F9C-42C2-B8EE-BDE7B2C45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mafrost" TargetMode="External"/><Relationship Id="rId2" Type="http://schemas.openxmlformats.org/officeDocument/2006/relationships/image" Target="../media/image17.JPG&amp;ehk=NQ3onTFSPKvYXgaDqeBrsQ&amp;r=0&amp;pid=OfficeInsert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&amp;ehk=W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van_V_of_Russia" TargetMode="External"/><Relationship Id="rId2" Type="http://schemas.openxmlformats.org/officeDocument/2006/relationships/image" Target="../media/image19.jpg&amp;ehk=GuwIuXOfzCuyJZVqMX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rsilberhistory521.wikispaces.com/Russia%2C+1900-1935" TargetMode="External"/><Relationship Id="rId2" Type="http://schemas.openxmlformats.org/officeDocument/2006/relationships/image" Target="../media/image20.jpg&amp;ehk=MwjDFYyR78AnMbzn05XLaQ&amp;r=0&amp;pid=OfficeInsert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186144383/geography-test-study-guide-flash-card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pod.usra.edu/archive/images/f001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World Geography </a:t>
            </a:r>
            <a:br>
              <a:rPr lang="en-US" dirty="0"/>
            </a:br>
            <a:r>
              <a:rPr lang="en-US" b="1" dirty="0"/>
              <a:t>Russia Notes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view of a city at night&#10;&#10;Description generated with high confidence">
            <a:extLst>
              <a:ext uri="{FF2B5EF4-FFF2-40B4-BE49-F238E27FC236}">
                <a16:creationId xmlns:a16="http://schemas.microsoft.com/office/drawing/2014/main" id="{649A97BC-F500-4AF9-9574-58D5F1C67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1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Lakes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572000" cy="56388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3000" b="1" dirty="0"/>
              <a:t>Lake Baikal</a:t>
            </a:r>
          </a:p>
          <a:p>
            <a:pPr lvl="1"/>
            <a:r>
              <a:rPr lang="en-US" sz="3000" dirty="0"/>
              <a:t>Deepest &amp; oldest lake in the world</a:t>
            </a:r>
          </a:p>
          <a:p>
            <a:pPr lvl="1"/>
            <a:r>
              <a:rPr lang="en-US" sz="3000" dirty="0"/>
              <a:t>Is 1 mile from surface to bottom at deepest point</a:t>
            </a:r>
          </a:p>
          <a:p>
            <a:pPr lvl="1"/>
            <a:r>
              <a:rPr lang="en-US" sz="3000" dirty="0"/>
              <a:t>400 miles long</a:t>
            </a:r>
          </a:p>
          <a:p>
            <a:pPr lvl="1"/>
            <a:r>
              <a:rPr lang="en-US" sz="3000" dirty="0"/>
              <a:t>Holds 20% of world’s fresh water</a:t>
            </a:r>
          </a:p>
          <a:p>
            <a:pPr lvl="1"/>
            <a:r>
              <a:rPr lang="en-US" sz="3000" dirty="0"/>
              <a:t>Home to 2,500 unique plant &amp; animal species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9" descr="Map - Click to zo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1" y="0"/>
            <a:ext cx="3962400" cy="3048000"/>
          </a:xfrm>
          <a:prstGeom prst="rect">
            <a:avLst/>
          </a:prstGeom>
          <a:noFill/>
        </p:spPr>
      </p:pic>
      <p:pic>
        <p:nvPicPr>
          <p:cNvPr id="47106" name="Picture 2" descr="Lake Baikal in summ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124199"/>
            <a:ext cx="3962400" cy="3685033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0201BBDE-6C26-427A-A0E3-B054353DC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Natural Resources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953000" cy="6096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4000" dirty="0"/>
              <a:t>Many of Russia’s resources are in </a:t>
            </a:r>
            <a:r>
              <a:rPr lang="en-US" sz="4000" b="1" dirty="0"/>
              <a:t>Siberia</a:t>
            </a:r>
          </a:p>
          <a:p>
            <a:pPr lvl="1"/>
            <a:r>
              <a:rPr lang="en-US" sz="4000" dirty="0"/>
              <a:t>Frigid, arctic Russian area of Asia</a:t>
            </a:r>
          </a:p>
          <a:p>
            <a:pPr lvl="0"/>
            <a:r>
              <a:rPr lang="en-US" sz="4000" dirty="0"/>
              <a:t>Hard to get at &amp; move resources due to:</a:t>
            </a:r>
          </a:p>
          <a:p>
            <a:pPr lvl="1"/>
            <a:r>
              <a:rPr lang="en-US" sz="4000" dirty="0"/>
              <a:t>Climates </a:t>
            </a:r>
          </a:p>
          <a:p>
            <a:pPr lvl="1"/>
            <a:r>
              <a:rPr lang="en-US" sz="4000" dirty="0"/>
              <a:t>Terrain </a:t>
            </a:r>
          </a:p>
          <a:p>
            <a:pPr lvl="1"/>
            <a:r>
              <a:rPr lang="en-US" sz="4000" dirty="0"/>
              <a:t>Distances</a:t>
            </a:r>
          </a:p>
          <a:p>
            <a:pPr lvl="0"/>
            <a:r>
              <a:rPr lang="en-US" sz="4000" b="1" dirty="0"/>
              <a:t>Taiga </a:t>
            </a:r>
          </a:p>
          <a:p>
            <a:pPr lvl="1"/>
            <a:r>
              <a:rPr lang="en-US" sz="4000" dirty="0"/>
              <a:t>Also known as Boreal Forest or Snow Forest</a:t>
            </a:r>
          </a:p>
          <a:p>
            <a:pPr lvl="1"/>
            <a:r>
              <a:rPr lang="en-US" sz="4000" dirty="0"/>
              <a:t>Largest forest on Earth- Covers 11% of the northern hemisphere</a:t>
            </a:r>
          </a:p>
          <a:p>
            <a:pPr lvl="1"/>
            <a:r>
              <a:rPr lang="en-US" sz="4000" dirty="0"/>
              <a:t>Produces 1/5 of the world’s timber</a:t>
            </a:r>
          </a:p>
          <a:p>
            <a:endParaRPr lang="en-US" dirty="0"/>
          </a:p>
        </p:txBody>
      </p:sp>
      <p:pic>
        <p:nvPicPr>
          <p:cNvPr id="5" name="Picture 2" descr="Taig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56727" y="1447800"/>
            <a:ext cx="4419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lobal Clim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Russia’s Climate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66360"/>
          </a:xfrm>
        </p:spPr>
        <p:txBody>
          <a:bodyPr>
            <a:noAutofit/>
          </a:bodyPr>
          <a:lstStyle/>
          <a:p>
            <a:pPr lvl="0" algn="just"/>
            <a:r>
              <a:rPr lang="en-US" sz="3000" b="1" dirty="0"/>
              <a:t>Dominant Climates of Russia</a:t>
            </a:r>
          </a:p>
          <a:p>
            <a:pPr lvl="1" algn="just"/>
            <a:r>
              <a:rPr lang="en-US" sz="3000" dirty="0"/>
              <a:t>Humid continental </a:t>
            </a:r>
          </a:p>
          <a:p>
            <a:pPr lvl="1" algn="just"/>
            <a:r>
              <a:rPr lang="en-US" sz="3000" dirty="0"/>
              <a:t>Subarctic</a:t>
            </a:r>
          </a:p>
          <a:p>
            <a:pPr lvl="0" algn="just"/>
            <a:r>
              <a:rPr lang="en-US" sz="3000" b="1" dirty="0"/>
              <a:t>Continentality </a:t>
            </a:r>
          </a:p>
          <a:p>
            <a:pPr lvl="1" algn="just"/>
            <a:r>
              <a:rPr lang="en-US" sz="3000" dirty="0"/>
              <a:t>The effect the region’s enormous size has on its climates</a:t>
            </a:r>
          </a:p>
          <a:p>
            <a:pPr lvl="1" algn="just"/>
            <a:r>
              <a:rPr lang="en-US" sz="3000" dirty="0"/>
              <a:t>Distance from sea decreases precipitation</a:t>
            </a:r>
          </a:p>
          <a:p>
            <a:pPr lvl="1" algn="just"/>
            <a:r>
              <a:rPr lang="en-US" sz="3000" dirty="0"/>
              <a:t>Moisture from Atlantic Ocean is lost further inland</a:t>
            </a:r>
          </a:p>
          <a:p>
            <a:pPr lvl="1" algn="just"/>
            <a:r>
              <a:rPr lang="en-US" sz="3000" dirty="0"/>
              <a:t>Distance from sea also creates extreme temperatures</a:t>
            </a:r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609D3BC7-56C3-40DD-8F5D-95C7CCB87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Russia’s Climate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800600" cy="59436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Siberia </a:t>
            </a:r>
          </a:p>
          <a:p>
            <a:pPr lvl="1"/>
            <a:r>
              <a:rPr lang="en-US" sz="2800" dirty="0"/>
              <a:t>Average temperatures are usually below 50° F</a:t>
            </a:r>
          </a:p>
          <a:p>
            <a:pPr lvl="1"/>
            <a:r>
              <a:rPr lang="en-US" sz="2800" dirty="0"/>
              <a:t>Siberian temperatures can drop below –90° F</a:t>
            </a:r>
          </a:p>
          <a:p>
            <a:pPr lvl="1"/>
            <a:r>
              <a:rPr lang="en-US" sz="2800" dirty="0"/>
              <a:t>Region has layer of permafrost that can reach depths of 1,500 ft.</a:t>
            </a:r>
          </a:p>
          <a:p>
            <a:endParaRPr lang="en-US" dirty="0"/>
          </a:p>
        </p:txBody>
      </p:sp>
      <p:pic>
        <p:nvPicPr>
          <p:cNvPr id="5" name="Content Placeholder 4" descr="Frozen lake or ri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00600" y="3352800"/>
            <a:ext cx="4343400" cy="3116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Russia’s Climate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3886200" cy="59436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/>
              <a:t>Siberia </a:t>
            </a:r>
          </a:p>
          <a:p>
            <a:pPr lvl="1"/>
            <a:r>
              <a:rPr lang="en-US" sz="3000" dirty="0"/>
              <a:t>Buildings on permafrost sink and fall when their heat thaws the ground</a:t>
            </a:r>
          </a:p>
          <a:p>
            <a:pPr lvl="1"/>
            <a:r>
              <a:rPr lang="en-US" sz="3000" dirty="0"/>
              <a:t>Buildings must be set off the ground onto concrete pillars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BCFED8-D8F8-4D1D-BBB5-A158AEE4E2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62400" y="2324100"/>
            <a:ext cx="5190836" cy="3124200"/>
          </a:xfrm>
        </p:spPr>
      </p:pic>
      <p:pic>
        <p:nvPicPr>
          <p:cNvPr id="5" name="Graphic 4" descr="Shooting star">
            <a:extLst>
              <a:ext uri="{FF2B5EF4-FFF2-40B4-BE49-F238E27FC236}">
                <a16:creationId xmlns:a16="http://schemas.microsoft.com/office/drawing/2014/main" id="{0AEADE80-BEDC-4B89-89BE-49342F39F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145" y="1373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2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89172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3000" dirty="0"/>
              <a:t>1. 		What body of water is Eastern Europe 	farther away from than Western Europe 	which results in it having a harsher climate?</a:t>
            </a:r>
          </a:p>
          <a:p>
            <a:pPr algn="just">
              <a:buNone/>
            </a:pPr>
            <a:r>
              <a:rPr lang="en-US" sz="3000" dirty="0"/>
              <a:t>2. 		What mountains divide Europe from Asia?</a:t>
            </a:r>
          </a:p>
          <a:p>
            <a:pPr algn="just">
              <a:buNone/>
            </a:pPr>
            <a:r>
              <a:rPr lang="en-US" sz="3000" dirty="0"/>
              <a:t>3. 		What do people who believe Europe &amp; Asia 	are one continent call it?</a:t>
            </a:r>
          </a:p>
          <a:p>
            <a:pPr algn="just">
              <a:buNone/>
            </a:pPr>
            <a:r>
              <a:rPr lang="en-US" sz="3000" dirty="0"/>
              <a:t>4. 		What is the oldest &amp; deepest lake in the 	world?</a:t>
            </a:r>
          </a:p>
          <a:p>
            <a:pPr algn="just">
              <a:buNone/>
            </a:pPr>
            <a:r>
              <a:rPr lang="en-US" sz="3000" dirty="0"/>
              <a:t>5. 		What region in Russia has many resources &amp; 	a very cold climate cold climate?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8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6. 		How many time zones does Russia cross?</a:t>
            </a:r>
          </a:p>
          <a:p>
            <a:pPr algn="just">
              <a:buNone/>
            </a:pPr>
            <a:r>
              <a:rPr lang="en-US" dirty="0"/>
              <a:t>7. 		What is Taiga?</a:t>
            </a:r>
          </a:p>
          <a:p>
            <a:pPr algn="just">
              <a:buNone/>
            </a:pPr>
            <a:r>
              <a:rPr lang="en-US" dirty="0"/>
              <a:t>8.		Why do builders in Siberia have to take 	special precautions with their buildings?</a:t>
            </a:r>
          </a:p>
          <a:p>
            <a:pPr algn="just">
              <a:buNone/>
            </a:pPr>
            <a:r>
              <a:rPr lang="en-US" dirty="0"/>
              <a:t>9. 		What is the largest inland sea in the world?</a:t>
            </a:r>
          </a:p>
          <a:p>
            <a:pPr algn="just">
              <a:buNone/>
            </a:pPr>
            <a:r>
              <a:rPr lang="en-US" dirty="0"/>
              <a:t>10. 	What is distance decay?</a:t>
            </a:r>
          </a:p>
          <a:p>
            <a:pPr algn="just">
              <a:buNone/>
            </a:pPr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Culture &amp; Economy 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/>
              <a:t>9</a:t>
            </a:r>
            <a:r>
              <a:rPr lang="en-US" sz="3000" baseline="30000" dirty="0"/>
              <a:t>th</a:t>
            </a:r>
            <a:r>
              <a:rPr lang="en-US" sz="3000" dirty="0"/>
              <a:t> century- </a:t>
            </a:r>
            <a:r>
              <a:rPr lang="en-US" sz="3000" b="1" dirty="0"/>
              <a:t>Vikings </a:t>
            </a:r>
          </a:p>
          <a:p>
            <a:pPr lvl="1" algn="just"/>
            <a:r>
              <a:rPr lang="en-US" sz="2600" dirty="0"/>
              <a:t>Sailed from Scandinavia in 862 AD</a:t>
            </a:r>
          </a:p>
          <a:p>
            <a:pPr lvl="1" algn="just"/>
            <a:r>
              <a:rPr lang="en-US" sz="2600" dirty="0"/>
              <a:t>Established a settlement near Kiev in 882 AD and expanded from there</a:t>
            </a:r>
          </a:p>
          <a:p>
            <a:pPr algn="just"/>
            <a:r>
              <a:rPr lang="en-US" sz="3000" dirty="0"/>
              <a:t>13</a:t>
            </a:r>
            <a:r>
              <a:rPr lang="en-US" sz="3000" baseline="30000" dirty="0"/>
              <a:t>th</a:t>
            </a:r>
            <a:r>
              <a:rPr lang="en-US" sz="3000" dirty="0"/>
              <a:t> century- Mongol Invasion</a:t>
            </a:r>
          </a:p>
          <a:p>
            <a:pPr lvl="1" algn="just"/>
            <a:r>
              <a:rPr lang="en-US" sz="2600" dirty="0"/>
              <a:t>Expansion halted due to the invasion of the Mongols (Tatars)</a:t>
            </a:r>
          </a:p>
          <a:p>
            <a:pPr lvl="1" algn="just"/>
            <a:r>
              <a:rPr lang="en-US" sz="2600" dirty="0"/>
              <a:t>Controlled the region until the 1500s</a:t>
            </a:r>
          </a:p>
        </p:txBody>
      </p:sp>
    </p:spTree>
    <p:extLst>
      <p:ext uri="{BB962C8B-B14F-4D97-AF65-F5344CB8AC3E}">
        <p14:creationId xmlns:p14="http://schemas.microsoft.com/office/powerpoint/2010/main" val="293322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Physical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/>
              <a:t>9</a:t>
            </a:r>
            <a:r>
              <a:rPr lang="en-US" sz="3000" baseline="30000" dirty="0"/>
              <a:t>th</a:t>
            </a:r>
            <a:r>
              <a:rPr lang="en-US" sz="3000" dirty="0"/>
              <a:t> century- Vikings from Scandinavia established a settlement near Kiev, soon the settlement began to expand.</a:t>
            </a:r>
          </a:p>
          <a:p>
            <a:pPr algn="just"/>
            <a:r>
              <a:rPr lang="en-US" sz="3000" dirty="0"/>
              <a:t>Expansion halted in the 13</a:t>
            </a:r>
            <a:r>
              <a:rPr lang="en-US" sz="3000" baseline="30000" dirty="0"/>
              <a:t>th</a:t>
            </a:r>
            <a:r>
              <a:rPr lang="en-US" sz="3000" dirty="0"/>
              <a:t> century, invasion of the Mongols (Tatars). Who controlled the region until the 1500s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88721-FEC6-41C8-9857-F6C883E12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164"/>
            <a:ext cx="9160193" cy="68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5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709160"/>
          </a:xfrm>
        </p:spPr>
        <p:txBody>
          <a:bodyPr>
            <a:normAutofit/>
          </a:bodyPr>
          <a:lstStyle/>
          <a:p>
            <a:pPr algn="just"/>
            <a:r>
              <a:rPr lang="en-US" sz="3000" dirty="0"/>
              <a:t>Ivan the Great </a:t>
            </a:r>
          </a:p>
          <a:p>
            <a:pPr lvl="1" algn="just"/>
            <a:r>
              <a:rPr lang="en-US" sz="3000" dirty="0"/>
              <a:t>Prince of Moscow</a:t>
            </a:r>
          </a:p>
          <a:p>
            <a:pPr lvl="1" algn="just"/>
            <a:r>
              <a:rPr lang="en-US" sz="3000" dirty="0"/>
              <a:t>Ended the rule of the Mongols</a:t>
            </a:r>
          </a:p>
          <a:p>
            <a:pPr lvl="1" algn="just"/>
            <a:r>
              <a:rPr lang="en-US" sz="3000" dirty="0"/>
              <a:t>The first </a:t>
            </a:r>
            <a:r>
              <a:rPr lang="en-US" sz="3000" b="1" dirty="0"/>
              <a:t>czar</a:t>
            </a:r>
            <a:r>
              <a:rPr lang="en-US" sz="3000" dirty="0"/>
              <a:t> of Russia</a:t>
            </a:r>
          </a:p>
          <a:p>
            <a:pPr lvl="1" algn="just"/>
            <a:r>
              <a:rPr lang="en-US" sz="3000" dirty="0"/>
              <a:t>Extended territory </a:t>
            </a:r>
          </a:p>
          <a:p>
            <a:pPr lvl="2" algn="just"/>
            <a:r>
              <a:rPr lang="en-US" sz="3000" dirty="0"/>
              <a:t>By the 17th century, the empire expanded to the Pacific Ocean. </a:t>
            </a:r>
          </a:p>
          <a:p>
            <a:endParaRPr lang="en-US" dirty="0"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0E2F3763-7CBA-45E1-BD85-CAABFEC4C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5" y="1373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98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709160"/>
          </a:xfrm>
        </p:spPr>
        <p:txBody>
          <a:bodyPr>
            <a:normAutofit/>
          </a:bodyPr>
          <a:lstStyle/>
          <a:p>
            <a:pPr algn="just"/>
            <a:r>
              <a:rPr lang="en-US" sz="3000" dirty="0"/>
              <a:t>Ivan the Great </a:t>
            </a:r>
          </a:p>
          <a:p>
            <a:pPr lvl="1" algn="just"/>
            <a:r>
              <a:rPr lang="en-US" sz="3000" dirty="0"/>
              <a:t>Prince of Moscow</a:t>
            </a:r>
          </a:p>
          <a:p>
            <a:pPr lvl="1" algn="just"/>
            <a:r>
              <a:rPr lang="en-US" sz="3000" dirty="0"/>
              <a:t>Ended the rule of the Vikings</a:t>
            </a:r>
          </a:p>
          <a:p>
            <a:pPr lvl="1" algn="just"/>
            <a:r>
              <a:rPr lang="en-US" sz="3000" dirty="0"/>
              <a:t>The first </a:t>
            </a:r>
            <a:r>
              <a:rPr lang="en-US" sz="3000" b="1" dirty="0"/>
              <a:t>czar</a:t>
            </a:r>
            <a:r>
              <a:rPr lang="en-US" sz="3000" dirty="0"/>
              <a:t> of Russia</a:t>
            </a:r>
          </a:p>
          <a:p>
            <a:pPr lvl="1" algn="just"/>
            <a:r>
              <a:rPr lang="en-US" sz="3000" dirty="0"/>
              <a:t>Extended territory </a:t>
            </a:r>
          </a:p>
          <a:p>
            <a:pPr lvl="2" algn="just"/>
            <a:r>
              <a:rPr lang="en-US" sz="3000" dirty="0"/>
              <a:t>By the 17th century, the empire expanded to the Pacific Ocean.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A86FE-31AC-44E9-B6DF-20BD4AF7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4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Lagging Behind Western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562600"/>
          </a:xfrm>
        </p:spPr>
        <p:txBody>
          <a:bodyPr>
            <a:normAutofit/>
          </a:bodyPr>
          <a:lstStyle/>
          <a:p>
            <a:pPr algn="just"/>
            <a:r>
              <a:rPr lang="en-US" sz="3000" dirty="0"/>
              <a:t>Rapid territorial growth, but less than impressive advances in technology</a:t>
            </a:r>
          </a:p>
          <a:p>
            <a:pPr algn="just"/>
            <a:r>
              <a:rPr lang="en-US" sz="3000" dirty="0"/>
              <a:t>Peter the Great</a:t>
            </a:r>
          </a:p>
          <a:p>
            <a:pPr lvl="1" algn="just"/>
            <a:r>
              <a:rPr lang="en-US" sz="3000" dirty="0"/>
              <a:t>Czar from 1682-1725</a:t>
            </a:r>
          </a:p>
          <a:p>
            <a:pPr lvl="1" algn="just"/>
            <a:r>
              <a:rPr lang="en-US" sz="3000" dirty="0"/>
              <a:t>Moved capital to St. Petersburg</a:t>
            </a:r>
          </a:p>
          <a:p>
            <a:pPr lvl="2" algn="just"/>
            <a:r>
              <a:rPr lang="en-US" sz="3000" dirty="0"/>
              <a:t>“Window to the west”</a:t>
            </a:r>
          </a:p>
          <a:p>
            <a:pPr lvl="1" algn="just"/>
            <a:r>
              <a:rPr lang="en-US" sz="3000" dirty="0"/>
              <a:t>Made strides in modernizing Russia</a:t>
            </a:r>
          </a:p>
          <a:p>
            <a:pPr lvl="1" algn="just"/>
            <a:r>
              <a:rPr lang="en-US" sz="3000" dirty="0"/>
              <a:t>Didn’t develop industry until the end of the 19</a:t>
            </a:r>
            <a:r>
              <a:rPr lang="en-US" sz="3000" baseline="30000" dirty="0"/>
              <a:t>th</a:t>
            </a:r>
            <a:r>
              <a:rPr lang="en-US" sz="3000" dirty="0"/>
              <a:t> century (W. Euro- mid 19</a:t>
            </a:r>
            <a:r>
              <a:rPr lang="en-US" sz="3000" baseline="30000" dirty="0"/>
              <a:t>th</a:t>
            </a:r>
            <a:r>
              <a:rPr lang="en-US" sz="3000" dirty="0"/>
              <a:t>)</a:t>
            </a:r>
          </a:p>
          <a:p>
            <a:endParaRPr lang="en-US" dirty="0"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9E0EB6DA-3616-4B5B-9F70-D88D4691E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45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54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Lagging Behind Western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000" dirty="0"/>
              <a:t>Industry</a:t>
            </a:r>
          </a:p>
          <a:p>
            <a:pPr lvl="1" algn="just"/>
            <a:r>
              <a:rPr lang="en-US" sz="3000" dirty="0"/>
              <a:t>Harsh working conditions </a:t>
            </a:r>
          </a:p>
          <a:p>
            <a:pPr lvl="1" algn="just"/>
            <a:r>
              <a:rPr lang="en-US" sz="3000" dirty="0"/>
              <a:t>Low wages</a:t>
            </a:r>
          </a:p>
          <a:p>
            <a:pPr lvl="1" algn="just"/>
            <a:r>
              <a:rPr lang="en-US" sz="3000" dirty="0"/>
              <a:t>Both contributed to resentment towards the czars</a:t>
            </a:r>
          </a:p>
        </p:txBody>
      </p:sp>
    </p:spTree>
    <p:extLst>
      <p:ext uri="{BB962C8B-B14F-4D97-AF65-F5344CB8AC3E}">
        <p14:creationId xmlns:p14="http://schemas.microsoft.com/office/powerpoint/2010/main" val="590826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Bolshevik Revolution…a New Beginning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/>
              <a:t>During WW I, anger turned to revolt. </a:t>
            </a:r>
          </a:p>
          <a:p>
            <a:pPr algn="just"/>
            <a:r>
              <a:rPr lang="en-US" sz="3000" dirty="0"/>
              <a:t>1917- </a:t>
            </a:r>
            <a:r>
              <a:rPr lang="en-US" sz="3000" b="1" dirty="0"/>
              <a:t>Russian Revolution</a:t>
            </a:r>
          </a:p>
          <a:p>
            <a:pPr lvl="1" algn="just"/>
            <a:r>
              <a:rPr lang="en-US" sz="3000" b="1" dirty="0"/>
              <a:t>Vladimir Lenin</a:t>
            </a:r>
          </a:p>
          <a:p>
            <a:pPr lvl="1" algn="just"/>
            <a:r>
              <a:rPr lang="en-US" sz="3000" dirty="0"/>
              <a:t>Leader of the Communist Party</a:t>
            </a:r>
          </a:p>
          <a:p>
            <a:pPr lvl="1" algn="just"/>
            <a:r>
              <a:rPr lang="en-US" sz="3000" dirty="0"/>
              <a:t>Took control of government &amp; the economy from the czars </a:t>
            </a:r>
          </a:p>
          <a:p>
            <a:pPr lvl="1" algn="just"/>
            <a:r>
              <a:rPr lang="en-US" sz="3000" dirty="0"/>
              <a:t>9 million Russians died “unnatural deaths” from terror, famine, and disease in 5 years (1918- 1923)</a:t>
            </a:r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94D33335-E172-4732-AB2B-CDAED4F4E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65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Bolshevik Revolution…a new beginning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/>
              <a:t>During WW I, anger turned to revolt. </a:t>
            </a:r>
          </a:p>
          <a:p>
            <a:pPr algn="just"/>
            <a:r>
              <a:rPr lang="en-US" sz="3000" dirty="0"/>
              <a:t>1917- Russian Revolution</a:t>
            </a:r>
          </a:p>
          <a:p>
            <a:pPr lvl="1" algn="just"/>
            <a:r>
              <a:rPr lang="en-US" sz="3000" dirty="0"/>
              <a:t>Vladimir Lenin</a:t>
            </a:r>
          </a:p>
          <a:p>
            <a:pPr lvl="1" algn="just"/>
            <a:r>
              <a:rPr lang="en-US" sz="3000" dirty="0"/>
              <a:t>Leader of the Communist Party</a:t>
            </a:r>
          </a:p>
          <a:p>
            <a:pPr lvl="1" algn="just"/>
            <a:r>
              <a:rPr lang="en-US" sz="3000" dirty="0"/>
              <a:t>Took control of government &amp; the economy from the czars </a:t>
            </a:r>
          </a:p>
          <a:p>
            <a:pPr lvl="1" algn="just"/>
            <a:r>
              <a:rPr lang="en-US" sz="3000" dirty="0"/>
              <a:t>9 million Russians died “unnatural deaths” from terror, famine, and disease in 5 years (1918- 1923)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D0C9E-303F-4A12-98E2-4EB9C2615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3091" y="0"/>
            <a:ext cx="9160164" cy="68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16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Bolshevik Revolution…a new beginning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/>
          </a:bodyPr>
          <a:lstStyle/>
          <a:p>
            <a:pPr lvl="1" algn="just"/>
            <a:r>
              <a:rPr lang="en-US" sz="3000" dirty="0"/>
              <a:t>December 1922- Russia became known as the U.S.S.R. (Union of Soviet Socialist Republics); the Soviet Union</a:t>
            </a:r>
          </a:p>
          <a:p>
            <a:pPr lvl="1" algn="just"/>
            <a:r>
              <a:rPr lang="en-US" sz="3000" dirty="0"/>
              <a:t>1924- Lenin died</a:t>
            </a:r>
          </a:p>
          <a:p>
            <a:pPr algn="just"/>
            <a:r>
              <a:rPr lang="en-US" sz="3000" b="1" dirty="0"/>
              <a:t>Joseph Stalin</a:t>
            </a:r>
          </a:p>
          <a:p>
            <a:pPr lvl="1" algn="just"/>
            <a:r>
              <a:rPr lang="en-US" sz="3000" dirty="0"/>
              <a:t>General Secretary of the Communist Party</a:t>
            </a:r>
          </a:p>
          <a:p>
            <a:pPr lvl="1" algn="just"/>
            <a:r>
              <a:rPr lang="en-US" sz="3000" dirty="0"/>
              <a:t>Took control in 1924</a:t>
            </a:r>
          </a:p>
          <a:p>
            <a:pPr lvl="1" algn="just"/>
            <a:r>
              <a:rPr lang="en-US" sz="3000" dirty="0"/>
              <a:t>Led the Soviets in the fight against Germany</a:t>
            </a:r>
          </a:p>
          <a:p>
            <a:pPr lvl="1" algn="just"/>
            <a:r>
              <a:rPr lang="en-US" sz="3000" dirty="0"/>
              <a:t>As the war came to a close, tension arose between them and the West; especially the U.S.</a:t>
            </a:r>
          </a:p>
          <a:p>
            <a:endParaRPr lang="en-US" dirty="0"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A9721CA5-0D3A-4AF1-9C4C-C8874383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60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/>
              <a:t>Harsh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018"/>
            <a:ext cx="8229600" cy="47091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000" dirty="0"/>
              <a:t>Rapid industrialization was a major goal</a:t>
            </a:r>
          </a:p>
          <a:p>
            <a:pPr lvl="1" algn="just"/>
            <a:r>
              <a:rPr lang="en-US" sz="3000" dirty="0"/>
              <a:t>Industrial production and agricultural production increased</a:t>
            </a:r>
          </a:p>
          <a:p>
            <a:pPr lvl="1" algn="just"/>
            <a:r>
              <a:rPr lang="en-US" sz="3000" dirty="0"/>
              <a:t>Millions starved</a:t>
            </a:r>
          </a:p>
          <a:p>
            <a:pPr lvl="1" algn="just"/>
            <a:r>
              <a:rPr lang="en-US" sz="3000" dirty="0"/>
              <a:t>Many tried to fight this betrayal, but at great risk. </a:t>
            </a:r>
          </a:p>
          <a:p>
            <a:pPr algn="just"/>
            <a:r>
              <a:rPr lang="en-US" sz="3000" dirty="0"/>
              <a:t>Under Stalin, some 14 million were put to death. (Some Russian historical archives say the number is closer to 20 million killed under Stalin’s rule.)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01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886691"/>
          </a:xfrm>
        </p:spPr>
        <p:txBody>
          <a:bodyPr/>
          <a:lstStyle/>
          <a:p>
            <a:r>
              <a:rPr lang="en-US" dirty="0"/>
              <a:t>Marxism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545" y="990600"/>
            <a:ext cx="9144000" cy="5867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4000" b="1" dirty="0"/>
              <a:t>Karl Marx</a:t>
            </a:r>
          </a:p>
          <a:p>
            <a:pPr lvl="1" algn="just"/>
            <a:r>
              <a:rPr lang="en-US" sz="4000" dirty="0"/>
              <a:t>Believed that the capitalist system was doomed saying:</a:t>
            </a:r>
          </a:p>
          <a:p>
            <a:pPr lvl="2" algn="just"/>
            <a:r>
              <a:rPr lang="en-US" sz="4000" dirty="0"/>
              <a:t>It concentrated wealth in the hands of a few</a:t>
            </a:r>
          </a:p>
          <a:p>
            <a:pPr lvl="2" algn="just"/>
            <a:r>
              <a:rPr lang="en-US" sz="4000" dirty="0"/>
              <a:t>Left everyone else in poverty</a:t>
            </a:r>
          </a:p>
          <a:p>
            <a:pPr lvl="1" algn="just"/>
            <a:r>
              <a:rPr lang="en-US" sz="4000" dirty="0"/>
              <a:t>Wrote </a:t>
            </a:r>
            <a:r>
              <a:rPr lang="en-US" sz="4000" i="1" dirty="0"/>
              <a:t>Communist Manifesto</a:t>
            </a:r>
          </a:p>
          <a:p>
            <a:pPr lvl="1" algn="just"/>
            <a:r>
              <a:rPr lang="en-US" sz="4000" dirty="0"/>
              <a:t>Predicted that communism would replace capitalism</a:t>
            </a:r>
          </a:p>
          <a:p>
            <a:pPr lvl="2" algn="just"/>
            <a:r>
              <a:rPr lang="en-US" sz="4000" dirty="0"/>
              <a:t>Communist society</a:t>
            </a:r>
          </a:p>
          <a:p>
            <a:pPr lvl="3" algn="just"/>
            <a:r>
              <a:rPr lang="en-US" sz="4000" dirty="0"/>
              <a:t>Citizens would own property together</a:t>
            </a:r>
          </a:p>
          <a:p>
            <a:pPr lvl="3" algn="just"/>
            <a:r>
              <a:rPr lang="en-US" sz="4000" dirty="0"/>
              <a:t>Citizens would share the wealth</a:t>
            </a:r>
          </a:p>
          <a:p>
            <a:pPr lvl="1" algn="just"/>
            <a:r>
              <a:rPr lang="en-US" sz="4000" b="1" dirty="0"/>
              <a:t>Command Economy</a:t>
            </a:r>
          </a:p>
          <a:p>
            <a:pPr lvl="2" algn="just"/>
            <a:r>
              <a:rPr lang="en-US" sz="4000" dirty="0"/>
              <a:t>Government controls all resources and means of production</a:t>
            </a:r>
          </a:p>
          <a:p>
            <a:endParaRPr lang="en-US" dirty="0"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ED5ECDA5-9D8F-45BE-9A46-08C812C12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7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Russia &amp; the Republics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52400" y="1535112"/>
            <a:ext cx="8763000" cy="4789488"/>
          </a:xfrm>
        </p:spPr>
        <p:txBody>
          <a:bodyPr>
            <a:normAutofit fontScale="92500"/>
          </a:bodyPr>
          <a:lstStyle/>
          <a:p>
            <a:r>
              <a:rPr lang="en-US" sz="3800" dirty="0"/>
              <a:t>Russia and the Republics cover </a:t>
            </a:r>
            <a:r>
              <a:rPr lang="en-US" sz="3800" u="sng" dirty="0"/>
              <a:t>1/6</a:t>
            </a:r>
            <a:r>
              <a:rPr lang="en-US" sz="3800" dirty="0"/>
              <a:t> of Earth’s land surface</a:t>
            </a:r>
          </a:p>
          <a:p>
            <a:pPr lvl="0"/>
            <a:r>
              <a:rPr lang="en-US" sz="3800" dirty="0"/>
              <a:t> 8.5 million square miles</a:t>
            </a:r>
          </a:p>
          <a:p>
            <a:pPr lvl="0"/>
            <a:r>
              <a:rPr lang="en-US" sz="3800" dirty="0"/>
              <a:t>Three times the land area of U.S.</a:t>
            </a:r>
          </a:p>
          <a:p>
            <a:pPr lvl="0"/>
            <a:r>
              <a:rPr lang="en-US" sz="3800" b="1" dirty="0"/>
              <a:t>Russia spans </a:t>
            </a:r>
            <a:r>
              <a:rPr lang="en-US" sz="3800" b="1" u="sng" dirty="0"/>
              <a:t>11 time zones</a:t>
            </a:r>
            <a:endParaRPr lang="en-US" sz="3800" u="sng" dirty="0"/>
          </a:p>
          <a:p>
            <a:pPr lvl="0"/>
            <a:r>
              <a:rPr lang="en-US" sz="3800" b="1" u="sng" dirty="0"/>
              <a:t>Distance decay</a:t>
            </a:r>
            <a:r>
              <a:rPr lang="en-US" sz="3800" dirty="0"/>
              <a:t>—long-distance communication, transportation are hard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Graphic 4" descr="Shooting star">
            <a:extLst>
              <a:ext uri="{FF2B5EF4-FFF2-40B4-BE49-F238E27FC236}">
                <a16:creationId xmlns:a16="http://schemas.microsoft.com/office/drawing/2014/main" id="{C3694397-9D5B-45C2-B0EB-B79B16A87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/>
              <a:t>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867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000" dirty="0"/>
              <a:t>Stalin installed pro-Soviet governments in Eastern European countries (satellite nations). </a:t>
            </a:r>
          </a:p>
          <a:p>
            <a:pPr algn="just"/>
            <a:r>
              <a:rPr lang="en-US" sz="3000" dirty="0"/>
              <a:t>In the 1940s, tensions between the U.S. and Soviet Union led to conflict…. </a:t>
            </a:r>
            <a:r>
              <a:rPr lang="en-US" sz="3000" b="1" u="sng" dirty="0"/>
              <a:t>The Cold War</a:t>
            </a:r>
          </a:p>
          <a:p>
            <a:pPr algn="just"/>
            <a:r>
              <a:rPr lang="en-US" sz="3000" dirty="0"/>
              <a:t>The rivalry continued into the mid-1980s, when </a:t>
            </a:r>
            <a:r>
              <a:rPr lang="en-US" sz="3000" b="1" u="sng" dirty="0"/>
              <a:t>Mikhail Gorbachev </a:t>
            </a:r>
            <a:r>
              <a:rPr lang="en-US" sz="3000" dirty="0"/>
              <a:t>started to give more political and economic freedom to the Soviet people.</a:t>
            </a:r>
          </a:p>
          <a:p>
            <a:pPr algn="just"/>
            <a:r>
              <a:rPr lang="en-US" sz="3000" dirty="0"/>
              <a:t>The Soviet Union officially collapsed in 1991</a:t>
            </a:r>
          </a:p>
          <a:p>
            <a:pPr lvl="1" algn="just"/>
            <a:r>
              <a:rPr lang="en-US" sz="3000" dirty="0"/>
              <a:t>Region was divided into </a:t>
            </a:r>
            <a:r>
              <a:rPr lang="en-US" sz="3000" u="sng" dirty="0"/>
              <a:t>15 independent republics</a:t>
            </a:r>
          </a:p>
          <a:p>
            <a:pPr lvl="1" algn="just"/>
            <a:r>
              <a:rPr lang="en-US" sz="3000" u="sng" dirty="0"/>
              <a:t>Russia is the largest and most powerful</a:t>
            </a:r>
          </a:p>
          <a:p>
            <a:endParaRPr lang="en-US" dirty="0"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84F0F763-2B92-49DF-95D1-9F2335279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64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ac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6858000" cy="45815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Traditional Russian Country Home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Eastern Europe’s Economy 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15000"/>
          </a:xfrm>
        </p:spPr>
        <p:txBody>
          <a:bodyPr>
            <a:normAutofit/>
          </a:bodyPr>
          <a:lstStyle/>
          <a:p>
            <a:pPr lvl="0" algn="just"/>
            <a:r>
              <a:rPr lang="en-US" sz="3500" dirty="0"/>
              <a:t>1945 – 1989 </a:t>
            </a:r>
          </a:p>
          <a:p>
            <a:pPr lvl="1" algn="just"/>
            <a:r>
              <a:rPr lang="en-US" sz="3500" dirty="0"/>
              <a:t>Eastern Europe had a </a:t>
            </a:r>
            <a:r>
              <a:rPr lang="en-US" sz="3500" b="1" u="sng" dirty="0"/>
              <a:t>command economy</a:t>
            </a:r>
            <a:r>
              <a:rPr lang="en-US" sz="3500" u="sng" dirty="0"/>
              <a:t> </a:t>
            </a:r>
          </a:p>
          <a:p>
            <a:pPr lvl="2" algn="just"/>
            <a:r>
              <a:rPr lang="en-US" sz="3500" dirty="0"/>
              <a:t>Central government made major economic decision</a:t>
            </a:r>
          </a:p>
          <a:p>
            <a:pPr lvl="2" algn="just"/>
            <a:r>
              <a:rPr lang="en-US" sz="3500" dirty="0"/>
              <a:t>Inefficient system brought:</a:t>
            </a:r>
          </a:p>
          <a:p>
            <a:pPr marL="1431925" lvl="3" indent="-287338" algn="just"/>
            <a:r>
              <a:rPr lang="en-US" sz="3500" dirty="0"/>
              <a:t>Shortages</a:t>
            </a:r>
          </a:p>
          <a:p>
            <a:pPr marL="1431925" lvl="4" indent="-287338" algn="just"/>
            <a:r>
              <a:rPr lang="en-US" sz="3500" dirty="0"/>
              <a:t>Trade deficiencies</a:t>
            </a:r>
          </a:p>
          <a:p>
            <a:pPr marL="1431925" lvl="4" indent="-287338" algn="just"/>
            <a:r>
              <a:rPr lang="en-US" sz="3500" dirty="0"/>
              <a:t>Pollution</a:t>
            </a:r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02EDC0C4-27D5-4E69-B250-73AE6D224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Eastern Europe’s Economy 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15000"/>
          </a:xfrm>
        </p:spPr>
        <p:txBody>
          <a:bodyPr>
            <a:normAutofit/>
          </a:bodyPr>
          <a:lstStyle/>
          <a:p>
            <a:pPr lvl="0" algn="just"/>
            <a:r>
              <a:rPr lang="en-US" sz="3500" dirty="0"/>
              <a:t>1989</a:t>
            </a:r>
          </a:p>
          <a:p>
            <a:pPr lvl="1" algn="just"/>
            <a:r>
              <a:rPr lang="en-US" sz="3500" dirty="0"/>
              <a:t>Soviet Union  tried </a:t>
            </a:r>
            <a:r>
              <a:rPr lang="en-US" sz="3500" b="1" u="sng" dirty="0"/>
              <a:t>market economy</a:t>
            </a:r>
          </a:p>
          <a:p>
            <a:pPr lvl="1" algn="just"/>
            <a:r>
              <a:rPr lang="en-US" sz="3500" dirty="0"/>
              <a:t>Economic decisions are driven by the laws of supply and demand </a:t>
            </a:r>
          </a:p>
          <a:p>
            <a:pPr lvl="2" algn="just"/>
            <a:r>
              <a:rPr lang="en-US" sz="3500" dirty="0"/>
              <a:t>Making goods consumers want</a:t>
            </a:r>
          </a:p>
          <a:p>
            <a:pPr lvl="2" algn="just"/>
            <a:r>
              <a:rPr lang="en-US" sz="3500" dirty="0"/>
              <a:t>Little government intervention or central planning</a:t>
            </a:r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70DEE0C5-2190-4ED7-A3EB-F31757736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74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Eastern Europe’s Economy 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15000"/>
          </a:xfrm>
        </p:spPr>
        <p:txBody>
          <a:bodyPr>
            <a:normAutofit/>
          </a:bodyPr>
          <a:lstStyle/>
          <a:p>
            <a:pPr lvl="0" algn="just"/>
            <a:r>
              <a:rPr lang="en-US" sz="3500" dirty="0"/>
              <a:t>1992 </a:t>
            </a:r>
          </a:p>
          <a:p>
            <a:pPr lvl="1" algn="just"/>
            <a:r>
              <a:rPr lang="en-US" sz="3500" dirty="0"/>
              <a:t>Russia began process of </a:t>
            </a:r>
            <a:r>
              <a:rPr lang="en-US" sz="3500" b="1" dirty="0"/>
              <a:t>privatization</a:t>
            </a:r>
          </a:p>
          <a:p>
            <a:pPr lvl="1" algn="just"/>
            <a:r>
              <a:rPr lang="en-US" sz="3500" dirty="0"/>
              <a:t>Sold government-owned businesses to private individuals &amp; companies</a:t>
            </a:r>
          </a:p>
          <a:p>
            <a:pPr lvl="1" algn="just"/>
            <a:r>
              <a:rPr lang="en-US" sz="3500" dirty="0"/>
              <a:t>Prices of goods increase 250%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80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ussia and the Former Soviet Union, 19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4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Eastern Europe’s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3500" b="1" dirty="0"/>
              <a:t>Lingering Problems</a:t>
            </a:r>
          </a:p>
          <a:p>
            <a:pPr lvl="1" algn="just"/>
            <a:r>
              <a:rPr lang="en-US" sz="3500" dirty="0"/>
              <a:t>Old equipment</a:t>
            </a:r>
          </a:p>
          <a:p>
            <a:pPr lvl="1" algn="just"/>
            <a:r>
              <a:rPr lang="en-US" sz="3500" dirty="0"/>
              <a:t>Lack of materials</a:t>
            </a:r>
          </a:p>
          <a:p>
            <a:pPr lvl="1" algn="just"/>
            <a:r>
              <a:rPr lang="en-US" sz="3500" dirty="0"/>
              <a:t>Few educated workers </a:t>
            </a:r>
          </a:p>
          <a:p>
            <a:pPr lvl="1" algn="just"/>
            <a:r>
              <a:rPr lang="en-US" sz="3500" dirty="0"/>
              <a:t>Little capital</a:t>
            </a:r>
            <a:r>
              <a:rPr lang="en-US" sz="3500" b="1" dirty="0"/>
              <a:t> ($$)</a:t>
            </a:r>
            <a:endParaRPr lang="en-US" sz="3500" dirty="0"/>
          </a:p>
        </p:txBody>
      </p:sp>
      <p:pic>
        <p:nvPicPr>
          <p:cNvPr id="4" name="Graphic 3" descr="Shooting star">
            <a:extLst>
              <a:ext uri="{FF2B5EF4-FFF2-40B4-BE49-F238E27FC236}">
                <a16:creationId xmlns:a16="http://schemas.microsoft.com/office/drawing/2014/main" id="{0A5DACDA-2234-45FC-87BC-969A01EE6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Eastern Europe’s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891722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en-US" sz="3500" dirty="0"/>
              <a:t>1990s – “</a:t>
            </a:r>
            <a:r>
              <a:rPr lang="en-US" sz="3500" b="1" dirty="0"/>
              <a:t>Russian mafia”</a:t>
            </a:r>
            <a:r>
              <a:rPr lang="en-US" sz="3500" dirty="0"/>
              <a:t> </a:t>
            </a:r>
          </a:p>
          <a:p>
            <a:pPr lvl="2" algn="just"/>
            <a:r>
              <a:rPr lang="en-US" sz="3500" dirty="0"/>
              <a:t>Criminal organizations</a:t>
            </a:r>
          </a:p>
          <a:p>
            <a:pPr lvl="2" algn="just"/>
            <a:r>
              <a:rPr lang="en-US" sz="3700" dirty="0"/>
              <a:t>Control 40% of private companies </a:t>
            </a:r>
          </a:p>
          <a:p>
            <a:pPr lvl="2" algn="just"/>
            <a:r>
              <a:rPr lang="en-US" sz="3500" dirty="0"/>
              <a:t>Control 60% of state- owned companies</a:t>
            </a:r>
          </a:p>
          <a:p>
            <a:pPr lvl="2" algn="just"/>
            <a:r>
              <a:rPr lang="en-US" sz="3500" dirty="0"/>
              <a:t>Organized crime slowed economic reform by rewarding illegal activity</a:t>
            </a:r>
          </a:p>
          <a:p>
            <a:pPr lvl="2" algn="just"/>
            <a:r>
              <a:rPr lang="en-US" sz="3500" dirty="0"/>
              <a:t>Government cannot tax such activity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41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>
            <a:normAutofit lnSpcReduction="10000"/>
          </a:bodyPr>
          <a:lstStyle/>
          <a:p>
            <a:pPr marL="651510" indent="-514350" algn="just">
              <a:buAutoNum type="arabicPeriod"/>
            </a:pPr>
            <a:r>
              <a:rPr lang="en-US" sz="3000" dirty="0"/>
              <a:t>Who is credited with “discovering” Russia in 862 AD?</a:t>
            </a:r>
          </a:p>
          <a:p>
            <a:pPr marL="651510" indent="-514350" algn="just">
              <a:buAutoNum type="arabicPeriod"/>
            </a:pPr>
            <a:r>
              <a:rPr lang="en-US" sz="3000" dirty="0"/>
              <a:t>What were Ivan the Great’s many accomplishments as the first czar of Russia?</a:t>
            </a:r>
          </a:p>
          <a:p>
            <a:pPr marL="651510" indent="-514350" algn="just">
              <a:buAutoNum type="arabicPeriod"/>
            </a:pPr>
            <a:r>
              <a:rPr lang="en-US" sz="3000" dirty="0"/>
              <a:t>What is St. Petersburg known as?</a:t>
            </a:r>
          </a:p>
          <a:p>
            <a:pPr marL="651510" indent="-514350" algn="just">
              <a:buAutoNum type="arabicPeriod"/>
            </a:pPr>
            <a:r>
              <a:rPr lang="en-US" sz="3000" dirty="0"/>
              <a:t>What contributed to resentment towards the czars under the rule of Peter the Great?</a:t>
            </a:r>
          </a:p>
          <a:p>
            <a:pPr marL="651510" indent="-514350" algn="just">
              <a:buAutoNum type="arabicPeriod"/>
            </a:pPr>
            <a:r>
              <a:rPr lang="en-US" sz="3000" dirty="0"/>
              <a:t>What major event brought about the end of the czars?</a:t>
            </a:r>
          </a:p>
          <a:p>
            <a:pPr marL="651510" indent="-514350" algn="just">
              <a:buAutoNum type="arabicPeriod"/>
            </a:pPr>
            <a:r>
              <a:rPr lang="en-US" sz="3000" dirty="0"/>
              <a:t>What actions did Vladimir Lenin take during the revolution? What were the results of the revolution?	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7508"/>
            <a:ext cx="9144000" cy="5738091"/>
          </a:xfrm>
        </p:spPr>
        <p:txBody>
          <a:bodyPr>
            <a:normAutofit/>
          </a:bodyPr>
          <a:lstStyle/>
          <a:p>
            <a:pPr marL="651510" indent="-514350" algn="just">
              <a:buAutoNum type="arabicPeriod" startAt="7"/>
            </a:pPr>
            <a:r>
              <a:rPr lang="en-US" sz="3000" dirty="0"/>
              <a:t>Identify the person who wrote Communist Manifesto. </a:t>
            </a:r>
          </a:p>
          <a:p>
            <a:pPr marL="651510" indent="-514350" algn="just">
              <a:buAutoNum type="arabicPeriod" startAt="7"/>
            </a:pPr>
            <a:r>
              <a:rPr lang="en-US" sz="3000" dirty="0"/>
              <a:t>Why did he believe that capitalism was doomed?</a:t>
            </a:r>
          </a:p>
          <a:p>
            <a:pPr marL="651510" indent="-514350" algn="just">
              <a:buAutoNum type="arabicPeriod" startAt="7"/>
            </a:pPr>
            <a:r>
              <a:rPr lang="en-US" sz="3000" dirty="0"/>
              <a:t>How many Russians were killed during the rule of Joseph Stalin?</a:t>
            </a:r>
          </a:p>
          <a:p>
            <a:pPr marL="651510" indent="-514350" algn="just">
              <a:buAutoNum type="arabicPeriod" startAt="7"/>
            </a:pPr>
            <a:r>
              <a:rPr lang="en-US" sz="3000" dirty="0"/>
              <a:t>The conflict between the Soviet Union and the U.S. from the 1940’s to the 1980’s was called the __________ __________.</a:t>
            </a:r>
          </a:p>
          <a:p>
            <a:pPr marL="651510" indent="-514350" algn="just">
              <a:buAutoNum type="arabicPeriod" startAt="7"/>
            </a:pPr>
            <a:r>
              <a:rPr lang="en-US" sz="3000" dirty="0"/>
              <a:t>What happened to the Soviet Union in the early 1990s, and what was the results of this event?</a:t>
            </a:r>
          </a:p>
          <a:p>
            <a:pPr marL="651510" indent="-514350" algn="just">
              <a:buAutoNum type="arabicPeriod" startAt="7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3868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ussia_sm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7509"/>
            <a:ext cx="8686800" cy="4891722"/>
          </a:xfrm>
        </p:spPr>
        <p:txBody>
          <a:bodyPr>
            <a:normAutofit/>
          </a:bodyPr>
          <a:lstStyle/>
          <a:p>
            <a:pPr marL="651510" indent="-514350" algn="just">
              <a:buAutoNum type="arabicPeriod" startAt="12"/>
            </a:pPr>
            <a:r>
              <a:rPr lang="en-US" sz="3000" dirty="0"/>
              <a:t>What is the difference between a command economy and a market economy?</a:t>
            </a:r>
          </a:p>
          <a:p>
            <a:pPr marL="651510" indent="-514350" algn="just">
              <a:buAutoNum type="arabicPeriod" startAt="12"/>
            </a:pPr>
            <a:r>
              <a:rPr lang="en-US" sz="3000" dirty="0"/>
              <a:t>What are the disadvantages of a command economy?</a:t>
            </a:r>
          </a:p>
          <a:p>
            <a:pPr marL="651510" indent="-514350" algn="just">
              <a:buAutoNum type="arabicPeriod" startAt="12"/>
            </a:pPr>
            <a:r>
              <a:rPr lang="en-US" sz="3000" dirty="0"/>
              <a:t>What is privatization? What happened to the price of goods after privatization took place?</a:t>
            </a:r>
          </a:p>
          <a:p>
            <a:pPr marL="651510" indent="-514350" algn="just">
              <a:buAutoNum type="arabicPeriod" startAt="12"/>
            </a:pPr>
            <a:r>
              <a:rPr lang="en-US" sz="3000" dirty="0"/>
              <a:t>What are some of the problems that Russia still faces?</a:t>
            </a:r>
          </a:p>
          <a:p>
            <a:pPr marL="651510" indent="-514350" algn="just">
              <a:buAutoNum type="arabicPeriod" startAt="12"/>
            </a:pPr>
            <a:endParaRPr lang="en-US" sz="3000" dirty="0"/>
          </a:p>
          <a:p>
            <a:pPr marL="651510" indent="-514350" algn="just">
              <a:buAutoNum type="arabicPeriod" startAt="12"/>
            </a:pPr>
            <a:endParaRPr lang="en-US" sz="3000" dirty="0"/>
          </a:p>
          <a:p>
            <a:pPr marL="651510" indent="-514350" algn="just">
              <a:buAutoNum type="arabicPeriod" startAt="1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72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FB3E-AF71-4E9B-A297-458FC489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E24D-C15B-4125-A234-D8E512E60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challenge yourself on the material covered in the notes for Europe and Russia?</a:t>
            </a:r>
          </a:p>
          <a:p>
            <a:endParaRPr lang="en-US" dirty="0"/>
          </a:p>
          <a:p>
            <a:r>
              <a:rPr lang="en-US" dirty="0"/>
              <a:t>Go to: </a:t>
            </a:r>
            <a:r>
              <a:rPr lang="en-US" dirty="0">
                <a:hlinkClick r:id="rId2"/>
              </a:rPr>
              <a:t>https://quizlet.com/186144383/geography-test-study-guide-flash-cards/</a:t>
            </a:r>
            <a:endParaRPr lang="en-US" dirty="0"/>
          </a:p>
          <a:p>
            <a:pPr lvl="1"/>
            <a:r>
              <a:rPr lang="en-US" dirty="0"/>
              <a:t>Pardon some of the spelling and grammar errors. I did not make it, but the content </a:t>
            </a:r>
            <a:r>
              <a:rPr lang="en-US"/>
              <a:t>is still quite </a:t>
            </a:r>
            <a:r>
              <a:rPr lang="en-US" dirty="0"/>
              <a:t>useful. </a:t>
            </a:r>
          </a:p>
        </p:txBody>
      </p:sp>
    </p:spTree>
    <p:extLst>
      <p:ext uri="{BB962C8B-B14F-4D97-AF65-F5344CB8AC3E}">
        <p14:creationId xmlns:p14="http://schemas.microsoft.com/office/powerpoint/2010/main" val="124969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b="1" dirty="0"/>
              <a:t>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5181600" cy="4525963"/>
          </a:xfrm>
        </p:spPr>
        <p:txBody>
          <a:bodyPr>
            <a:normAutofit/>
          </a:bodyPr>
          <a:lstStyle/>
          <a:p>
            <a:pPr lvl="0"/>
            <a:r>
              <a:rPr lang="en-US" sz="3000" b="1" dirty="0"/>
              <a:t>Caspian Sea</a:t>
            </a:r>
            <a:r>
              <a:rPr lang="en-US" sz="3000" dirty="0"/>
              <a:t> </a:t>
            </a:r>
          </a:p>
          <a:p>
            <a:pPr lvl="1"/>
            <a:r>
              <a:rPr lang="en-US" sz="3000" dirty="0"/>
              <a:t>Largest inland sea in world </a:t>
            </a:r>
          </a:p>
          <a:p>
            <a:pPr lvl="1"/>
            <a:r>
              <a:rPr lang="en-US" sz="3000" dirty="0"/>
              <a:t>750-mile-long (north to south) saltwater lake</a:t>
            </a:r>
          </a:p>
        </p:txBody>
      </p:sp>
      <p:pic>
        <p:nvPicPr>
          <p:cNvPr id="5" name="Picture 8" descr="Map - Click to zo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8684" y="2309"/>
            <a:ext cx="3857625" cy="3048000"/>
          </a:xfrm>
          <a:prstGeom prst="rect">
            <a:avLst/>
          </a:prstGeom>
          <a:noFill/>
        </p:spPr>
      </p:pic>
      <p:pic>
        <p:nvPicPr>
          <p:cNvPr id="48130" name="Picture 2" descr="http://upload.wikimedia.org/wikipedia/commons/thumb/8/8d/Caspianseamap.png/450px-Caspiansea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8684" y="3107604"/>
            <a:ext cx="3855316" cy="3750395"/>
          </a:xfrm>
          <a:prstGeom prst="rect">
            <a:avLst/>
          </a:prstGeom>
          <a:noFill/>
        </p:spPr>
      </p:pic>
      <p:pic>
        <p:nvPicPr>
          <p:cNvPr id="6" name="Picture 2" descr="http://www.wws.princeton.edu/wws401c/1998/bea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5257800" cy="2971800"/>
          </a:xfrm>
          <a:prstGeom prst="rect">
            <a:avLst/>
          </a:prstGeom>
          <a:noFill/>
        </p:spPr>
      </p:pic>
      <p:pic>
        <p:nvPicPr>
          <p:cNvPr id="7" name="Graphic 6" descr="Shooting star">
            <a:extLst>
              <a:ext uri="{FF2B5EF4-FFF2-40B4-BE49-F238E27FC236}">
                <a16:creationId xmlns:a16="http://schemas.microsoft.com/office/drawing/2014/main" id="{D597E5D4-D7D6-47AA-9782-947FD7F25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962400" cy="4525963"/>
          </a:xfrm>
        </p:spPr>
        <p:txBody>
          <a:bodyPr/>
          <a:lstStyle/>
          <a:p>
            <a:pPr lvl="0" algn="just"/>
            <a:r>
              <a:rPr lang="en-US" sz="3000" b="1" dirty="0"/>
              <a:t>Aral Sea</a:t>
            </a:r>
          </a:p>
          <a:p>
            <a:pPr lvl="1" algn="just"/>
            <a:r>
              <a:rPr lang="en-US" sz="3000" dirty="0"/>
              <a:t>East of Caspian</a:t>
            </a:r>
          </a:p>
          <a:p>
            <a:pPr lvl="1" algn="just"/>
            <a:r>
              <a:rPr lang="en-US" sz="3000" dirty="0"/>
              <a:t>Is also saltwater</a:t>
            </a:r>
          </a:p>
          <a:p>
            <a:pPr lvl="1" algn="just"/>
            <a:r>
              <a:rPr lang="en-US" sz="3000" dirty="0"/>
              <a:t>Has lost 80% of water volume since 1960 due to irrigation</a:t>
            </a:r>
          </a:p>
          <a:p>
            <a:endParaRPr lang="en-US" dirty="0"/>
          </a:p>
        </p:txBody>
      </p:sp>
      <p:pic>
        <p:nvPicPr>
          <p:cNvPr id="5" name="Picture 2" descr="http://upload.wikimedia.org/wikipedia/commons/thumb/8/8d/Caspianseamap.png/450px-Caspianseamap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05400" y="1447800"/>
            <a:ext cx="4038600" cy="4056549"/>
          </a:xfrm>
          <a:prstGeom prst="rect">
            <a:avLst/>
          </a:prstGeom>
          <a:noFill/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6B0E3501-AEFB-4D9E-B3AB-87F24B7C9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27305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75" y="3957"/>
            <a:ext cx="9270269" cy="685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7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Today's Earth Science Picture of the Day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743" y="1023174"/>
            <a:ext cx="8874257" cy="583482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A2D5B4-2254-4A37-8614-5D75474A3256}"/>
              </a:ext>
            </a:extLst>
          </p:cNvPr>
          <p:cNvSpPr txBox="1"/>
          <p:nvPr/>
        </p:nvSpPr>
        <p:spPr>
          <a:xfrm>
            <a:off x="269743" y="228600"/>
            <a:ext cx="8645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Changes in the Aral Sea since 1977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F26E787EB5F47B698AA3A5B14D56E" ma:contentTypeVersion="0" ma:contentTypeDescription="Create a new document." ma:contentTypeScope="" ma:versionID="4b73899df3689c956e200762ff567b2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C0E4272-C35A-42F1-8F1F-EDA302D9EF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687D06F-F286-4600-9E39-1AA0FC8041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058DF-6294-44DF-A15B-EA88B114FEF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1132</TotalTime>
  <Words>1300</Words>
  <Application>Microsoft Office PowerPoint</Application>
  <PresentationFormat>On-screen Show (4:3)</PresentationFormat>
  <Paragraphs>210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Book Antiqua</vt:lpstr>
      <vt:lpstr>Lucida Sans</vt:lpstr>
      <vt:lpstr>Wingdings</vt:lpstr>
      <vt:lpstr>Wingdings 2</vt:lpstr>
      <vt:lpstr>Wingdings 3</vt:lpstr>
      <vt:lpstr>Apex</vt:lpstr>
      <vt:lpstr>World Geography  Russia Notes  </vt:lpstr>
      <vt:lpstr>Physical</vt:lpstr>
      <vt:lpstr>Russia &amp; the Republics  </vt:lpstr>
      <vt:lpstr>PowerPoint Presentation</vt:lpstr>
      <vt:lpstr>PowerPoint Presentation</vt:lpstr>
      <vt:lpstr>Lakes</vt:lpstr>
      <vt:lpstr>Lakes</vt:lpstr>
      <vt:lpstr>PowerPoint Presentation</vt:lpstr>
      <vt:lpstr>PowerPoint Presentation</vt:lpstr>
      <vt:lpstr>Lakes  </vt:lpstr>
      <vt:lpstr>Natural Resources  </vt:lpstr>
      <vt:lpstr>PowerPoint Presentation</vt:lpstr>
      <vt:lpstr>Russia’s Climate  </vt:lpstr>
      <vt:lpstr>Russia’s Climate  </vt:lpstr>
      <vt:lpstr>Russia’s Climate  </vt:lpstr>
      <vt:lpstr>Review Questions</vt:lpstr>
      <vt:lpstr>Review Questions </vt:lpstr>
      <vt:lpstr>Culture &amp; Economy  </vt:lpstr>
      <vt:lpstr>History of Expansion</vt:lpstr>
      <vt:lpstr>History of Expansion</vt:lpstr>
      <vt:lpstr>History of Expansion</vt:lpstr>
      <vt:lpstr>History of Expansion</vt:lpstr>
      <vt:lpstr>Lagging Behind Western Europe</vt:lpstr>
      <vt:lpstr>Lagging Behind Western Europe</vt:lpstr>
      <vt:lpstr>Bolshevik Revolution…a New Beginning</vt:lpstr>
      <vt:lpstr>Bolshevik Revolution…a new beginning</vt:lpstr>
      <vt:lpstr>Bolshevik Revolution…a new beginning</vt:lpstr>
      <vt:lpstr>Harsh Reality</vt:lpstr>
      <vt:lpstr>Marxism</vt:lpstr>
      <vt:lpstr>Cold War</vt:lpstr>
      <vt:lpstr>Traditional Russian Country Home </vt:lpstr>
      <vt:lpstr>Eastern Europe’s Economy   </vt:lpstr>
      <vt:lpstr>Eastern Europe’s Economy   </vt:lpstr>
      <vt:lpstr>Eastern Europe’s Economy   </vt:lpstr>
      <vt:lpstr>PowerPoint Presentation</vt:lpstr>
      <vt:lpstr>Eastern Europe’s Economy</vt:lpstr>
      <vt:lpstr>Eastern Europe’s Economy</vt:lpstr>
      <vt:lpstr>Review Questions</vt:lpstr>
      <vt:lpstr>Review Questions</vt:lpstr>
      <vt:lpstr>Review Questions</vt:lpstr>
      <vt:lpstr>Quizlet</vt:lpstr>
    </vt:vector>
  </TitlesOfParts>
  <Company>Cherokee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Geography Europe &amp; Russia Notes</dc:title>
  <dc:creator>CCSD</dc:creator>
  <cp:lastModifiedBy>Dawn M. Quarles</cp:lastModifiedBy>
  <cp:revision>71</cp:revision>
  <dcterms:created xsi:type="dcterms:W3CDTF">2007-10-03T13:21:12Z</dcterms:created>
  <dcterms:modified xsi:type="dcterms:W3CDTF">2018-02-27T19:20:08Z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0x0101008E1F26E787EB5F47B698AA3A5B14D56E</vt:lpwstr>
  </property>
</Properties>
</file>