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7" r:id="rId5"/>
    <p:sldId id="289" r:id="rId6"/>
    <p:sldId id="319" r:id="rId7"/>
    <p:sldId id="373" r:id="rId8"/>
    <p:sldId id="397" r:id="rId9"/>
    <p:sldId id="290" r:id="rId10"/>
    <p:sldId id="386" r:id="rId11"/>
    <p:sldId id="385" r:id="rId12"/>
    <p:sldId id="320" r:id="rId13"/>
    <p:sldId id="376" r:id="rId14"/>
    <p:sldId id="377" r:id="rId15"/>
    <p:sldId id="308" r:id="rId16"/>
    <p:sldId id="387" r:id="rId17"/>
    <p:sldId id="388" r:id="rId18"/>
    <p:sldId id="375" r:id="rId19"/>
    <p:sldId id="374" r:id="rId20"/>
    <p:sldId id="378" r:id="rId21"/>
    <p:sldId id="389" r:id="rId22"/>
    <p:sldId id="379" r:id="rId23"/>
    <p:sldId id="291" r:id="rId24"/>
    <p:sldId id="358" r:id="rId25"/>
    <p:sldId id="357" r:id="rId26"/>
    <p:sldId id="390" r:id="rId27"/>
    <p:sldId id="321" r:id="rId28"/>
    <p:sldId id="380" r:id="rId29"/>
    <p:sldId id="381" r:id="rId30"/>
    <p:sldId id="317" r:id="rId31"/>
    <p:sldId id="322" r:id="rId32"/>
    <p:sldId id="382" r:id="rId33"/>
    <p:sldId id="383" r:id="rId34"/>
    <p:sldId id="292" r:id="rId35"/>
    <p:sldId id="391" r:id="rId36"/>
    <p:sldId id="384" r:id="rId37"/>
    <p:sldId id="368" r:id="rId38"/>
    <p:sldId id="293" r:id="rId39"/>
    <p:sldId id="294" r:id="rId40"/>
    <p:sldId id="295" r:id="rId41"/>
    <p:sldId id="392" r:id="rId42"/>
    <p:sldId id="296" r:id="rId43"/>
    <p:sldId id="315" r:id="rId44"/>
    <p:sldId id="393" r:id="rId45"/>
    <p:sldId id="316" r:id="rId46"/>
    <p:sldId id="325" r:id="rId47"/>
    <p:sldId id="297" r:id="rId48"/>
    <p:sldId id="326" r:id="rId49"/>
    <p:sldId id="327" r:id="rId50"/>
    <p:sldId id="369" r:id="rId51"/>
    <p:sldId id="298" r:id="rId52"/>
    <p:sldId id="299" r:id="rId53"/>
    <p:sldId id="394" r:id="rId54"/>
    <p:sldId id="324" r:id="rId55"/>
    <p:sldId id="328" r:id="rId56"/>
    <p:sldId id="300" r:id="rId57"/>
    <p:sldId id="395" r:id="rId58"/>
    <p:sldId id="310" r:id="rId59"/>
    <p:sldId id="360" r:id="rId60"/>
    <p:sldId id="361" r:id="rId61"/>
    <p:sldId id="362" r:id="rId62"/>
    <p:sldId id="313" r:id="rId63"/>
    <p:sldId id="364" r:id="rId64"/>
    <p:sldId id="301" r:id="rId65"/>
    <p:sldId id="365" r:id="rId66"/>
    <p:sldId id="396" r:id="rId67"/>
    <p:sldId id="306" r:id="rId68"/>
    <p:sldId id="302" r:id="rId69"/>
    <p:sldId id="314" r:id="rId70"/>
    <p:sldId id="366" r:id="rId71"/>
    <p:sldId id="303" r:id="rId72"/>
    <p:sldId id="304" r:id="rId73"/>
    <p:sldId id="372" r:id="rId74"/>
    <p:sldId id="371" r:id="rId75"/>
    <p:sldId id="370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4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3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4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813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54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52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96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0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4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5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5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4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6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FF0D-B3F3-48A4-83E8-0383E13107AE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D032-A778-403E-96BC-95E922662A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424816177337771757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World Geography </a:t>
            </a: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r>
              <a:rPr lang="en-US" b="1" dirty="0"/>
              <a:t> </a:t>
            </a:r>
            <a:br>
              <a:rPr lang="en-US" dirty="0"/>
            </a:br>
            <a:r>
              <a:rPr lang="en-US" b="1" dirty="0"/>
              <a:t> </a:t>
            </a:r>
            <a:r>
              <a:rPr lang="en-US" b="1" u="sng" dirty="0"/>
              <a:t>Latin America</a:t>
            </a:r>
            <a:r>
              <a:rPr lang="en-US" u="sng" dirty="0"/>
              <a:t> Cultural </a:t>
            </a:r>
            <a:r>
              <a:rPr lang="en-US" b="1" u="sng" dirty="0"/>
              <a:t>Notes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0"/>
            <a:ext cx="2381250" cy="3419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640080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6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3962400" cy="3021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25129"/>
            <a:ext cx="3880821" cy="222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79412"/>
            <a:ext cx="5791200" cy="30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4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3600" dirty="0"/>
              <a:t>The Inca lived in South America in Peru and Chile.</a:t>
            </a:r>
          </a:p>
          <a:p>
            <a:endParaRPr lang="en-US" dirty="0"/>
          </a:p>
        </p:txBody>
      </p:sp>
      <p:pic>
        <p:nvPicPr>
          <p:cNvPr id="5" name="Picture 2" descr="Maccu Picc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029200" y="2194560"/>
            <a:ext cx="3908425" cy="2860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3600" dirty="0"/>
              <a:t>The Inca built a system of roads through the Andes Mountains to connect their empire.</a:t>
            </a:r>
          </a:p>
          <a:p>
            <a:endParaRPr lang="en-US" dirty="0"/>
          </a:p>
        </p:txBody>
      </p:sp>
      <p:pic>
        <p:nvPicPr>
          <p:cNvPr id="5" name="Picture 2" descr="Maccu Picc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029200" y="2194560"/>
            <a:ext cx="3908425" cy="2860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269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3600" dirty="0"/>
              <a:t>The Inca did not have a writing system but they kept records with a complicated system of ropes with knots.</a:t>
            </a:r>
          </a:p>
          <a:p>
            <a:endParaRPr lang="en-US" dirty="0"/>
          </a:p>
        </p:txBody>
      </p:sp>
      <p:pic>
        <p:nvPicPr>
          <p:cNvPr id="5" name="Picture 2" descr="Maccu Picc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029200" y="2194560"/>
            <a:ext cx="3908425" cy="2860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908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92"/>
            <a:ext cx="4495800" cy="319053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48200" y="-23092"/>
            <a:ext cx="4495800" cy="319053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301875" y="3276600"/>
            <a:ext cx="4594225" cy="34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0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8365" y="4250391"/>
            <a:ext cx="4276725" cy="28511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4618"/>
            <a:ext cx="9143999" cy="4245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670" y="4419600"/>
            <a:ext cx="3495584" cy="23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7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Aztec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55" y="914400"/>
            <a:ext cx="4710545" cy="54102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The Aztec lived in central Mexico. </a:t>
            </a:r>
          </a:p>
          <a:p>
            <a:r>
              <a:rPr lang="en-US" altLang="en-US" sz="3600" dirty="0"/>
              <a:t>Their capital was called Tenochtitlan and it was located on islands in a lake.</a:t>
            </a:r>
          </a:p>
          <a:p>
            <a:r>
              <a:rPr lang="en-US" altLang="en-US" sz="3600" dirty="0"/>
              <a:t>Mexico City now stands on the ruins of the Aztec capital.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400" y="2202477"/>
            <a:ext cx="4222976" cy="31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3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Aztec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18" y="1410886"/>
            <a:ext cx="4465782" cy="5218513"/>
          </a:xfrm>
        </p:spPr>
        <p:txBody>
          <a:bodyPr>
            <a:normAutofit lnSpcReduction="10000"/>
          </a:bodyPr>
          <a:lstStyle/>
          <a:p>
            <a:r>
              <a:rPr lang="en-US" altLang="en-US" sz="3600" dirty="0"/>
              <a:t>The Aztec also practiced sacrifice and built large pyramids like the Maya. </a:t>
            </a:r>
          </a:p>
          <a:p>
            <a:r>
              <a:rPr lang="en-US" altLang="en-US" sz="3600" dirty="0"/>
              <a:t>The Aztec empire flourished from 1400 to about 1520, when it was overthrown by the Spanish.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400" y="2202477"/>
            <a:ext cx="4222976" cy="3184962"/>
          </a:xfrm>
          <a:prstGeom prst="rect">
            <a:avLst/>
          </a:prstGeom>
        </p:spPr>
      </p:pic>
      <p:pic>
        <p:nvPicPr>
          <p:cNvPr id="6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96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76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History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Europeans Arrive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76400"/>
            <a:ext cx="4180840" cy="4953000"/>
          </a:xfrm>
        </p:spPr>
        <p:txBody>
          <a:bodyPr>
            <a:noAutofit/>
          </a:bodyPr>
          <a:lstStyle/>
          <a:p>
            <a:r>
              <a:rPr lang="en-US" sz="3000" dirty="0"/>
              <a:t>1492 – Columbus discovered America </a:t>
            </a:r>
          </a:p>
          <a:p>
            <a:pPr lvl="0"/>
            <a:r>
              <a:rPr lang="en-US" sz="3000" dirty="0"/>
              <a:t>1494 - </a:t>
            </a:r>
            <a:r>
              <a:rPr lang="en-US" sz="3000" b="1" dirty="0"/>
              <a:t>Treaty of Tordesillas</a:t>
            </a:r>
            <a:r>
              <a:rPr lang="en-US" sz="3000" dirty="0"/>
              <a:t> - agreement between Spain and Portugal</a:t>
            </a:r>
          </a:p>
          <a:p>
            <a:pPr lvl="0"/>
            <a:r>
              <a:rPr lang="en-US" sz="3000" dirty="0"/>
              <a:t>Gave Portugal control of what would become Brazil </a:t>
            </a:r>
          </a:p>
        </p:txBody>
      </p:sp>
      <p:pic>
        <p:nvPicPr>
          <p:cNvPr id="5" name="Picture 6" descr="0320MC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648200" y="1905000"/>
            <a:ext cx="4368800" cy="3276600"/>
          </a:xfrm>
          <a:prstGeom prst="rect">
            <a:avLst/>
          </a:prstGeom>
          <a:noFill/>
        </p:spPr>
      </p:pic>
      <p:pic>
        <p:nvPicPr>
          <p:cNvPr id="6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27" y="1154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320MC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Europeans Arrive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3300" dirty="0"/>
              <a:t>Early 1500s – Cortes and Spanish destroyed capital, &amp; built  Mexico City on ruins </a:t>
            </a:r>
          </a:p>
          <a:p>
            <a:pPr algn="just">
              <a:buNone/>
            </a:pPr>
            <a:r>
              <a:rPr lang="en-US" sz="3300" dirty="0"/>
              <a:t>	- Spanish brought  own language, religion; Indian heritage stays strong</a:t>
            </a:r>
          </a:p>
          <a:p>
            <a:pPr algn="just">
              <a:buNone/>
            </a:pPr>
            <a:r>
              <a:rPr lang="en-US" sz="3300" dirty="0"/>
              <a:t>	- large </a:t>
            </a:r>
            <a:r>
              <a:rPr lang="en-US" sz="3300" b="1" dirty="0"/>
              <a:t>mestizo</a:t>
            </a:r>
            <a:r>
              <a:rPr lang="en-US" sz="3300" dirty="0"/>
              <a:t> population—mixed Spanish,  Native American heritage</a:t>
            </a:r>
          </a:p>
          <a:p>
            <a:endParaRPr lang="en-US" dirty="0"/>
          </a:p>
        </p:txBody>
      </p:sp>
      <p:pic>
        <p:nvPicPr>
          <p:cNvPr id="4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" y="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Europeans Arrive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3300" dirty="0"/>
              <a:t>Pizarro conquered Incas for Spain</a:t>
            </a:r>
          </a:p>
          <a:p>
            <a:pPr lvl="0" algn="just"/>
            <a:r>
              <a:rPr lang="en-US" sz="3300" dirty="0"/>
              <a:t>Since Spanish conquest in 1500s, Native Americans ruled by others </a:t>
            </a:r>
          </a:p>
          <a:p>
            <a:pPr lvl="0" algn="just"/>
            <a:r>
              <a:rPr lang="en-US" sz="3300" dirty="0"/>
              <a:t>under Spain: governors ruled the region, acting on behalf of monarchs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64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xploration and Empires, 1400-17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40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Colonization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altLang="en-US" sz="3300" dirty="0"/>
              <a:t>Latin America was colonized by European countries.</a:t>
            </a:r>
          </a:p>
          <a:p>
            <a:pPr algn="just"/>
            <a:r>
              <a:rPr lang="en-US" altLang="en-US" sz="3300" dirty="0"/>
              <a:t>Spain colonized Mexico and most of Central America and South America.</a:t>
            </a:r>
          </a:p>
          <a:p>
            <a:pPr algn="just"/>
            <a:r>
              <a:rPr lang="en-US" altLang="en-US" sz="3300" dirty="0"/>
              <a:t>Portugal colonized Brazil.</a:t>
            </a:r>
          </a:p>
          <a:p>
            <a:pPr algn="just"/>
            <a:r>
              <a:rPr lang="en-US" altLang="en-US" sz="3300" dirty="0"/>
              <a:t>The English colonized Jamaica and Belize.</a:t>
            </a:r>
          </a:p>
          <a:p>
            <a:pPr algn="just"/>
            <a:r>
              <a:rPr lang="en-US" altLang="en-US" sz="3300" dirty="0"/>
              <a:t>The French colonized Haiti.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93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colonization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194560"/>
            <a:ext cx="7955280" cy="4282440"/>
          </a:xfrm>
        </p:spPr>
        <p:txBody>
          <a:bodyPr/>
          <a:lstStyle/>
          <a:p>
            <a:pPr algn="just"/>
            <a:r>
              <a:rPr lang="en-US" altLang="en-US" sz="3300" dirty="0"/>
              <a:t>The Europeans converted the natives to Roman Catholicism and made them learn their languages.</a:t>
            </a:r>
          </a:p>
          <a:p>
            <a:pPr algn="just"/>
            <a:r>
              <a:rPr lang="en-US" altLang="en-US" sz="3300" dirty="0"/>
              <a:t>The most wide spoken languages are Spanish and Portuguese.</a:t>
            </a:r>
          </a:p>
          <a:p>
            <a:pPr algn="just"/>
            <a:r>
              <a:rPr lang="en-US" altLang="en-US" sz="3300" dirty="0"/>
              <a:t>The Europeans also brought Africans to work on sugar plantations as slaves.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11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he Atlantic Slave Trade Routes, 1500-16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frican Slave Trade, 1441-18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09"/>
            <a:ext cx="9144000" cy="684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African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en-US" sz="3600" dirty="0"/>
              <a:t>Latin America is heavily influenced by </a:t>
            </a:r>
            <a:r>
              <a:rPr lang="en-US" altLang="en-US" sz="3600" u="sng" dirty="0"/>
              <a:t>African culture</a:t>
            </a:r>
            <a:r>
              <a:rPr lang="en-US" altLang="en-US" sz="3600" dirty="0"/>
              <a:t>.</a:t>
            </a:r>
          </a:p>
          <a:p>
            <a:pPr algn="just"/>
            <a:r>
              <a:rPr lang="en-US" altLang="en-US" sz="3600" dirty="0"/>
              <a:t>Music - Calypso, steel drum bands, and reggae.</a:t>
            </a:r>
          </a:p>
          <a:p>
            <a:pPr algn="just"/>
            <a:r>
              <a:rPr lang="en-US" altLang="en-US" sz="3600" dirty="0"/>
              <a:t>Religion </a:t>
            </a:r>
          </a:p>
          <a:p>
            <a:pPr lvl="1" algn="just"/>
            <a:r>
              <a:rPr lang="en-US" altLang="en-US" sz="3600" dirty="0"/>
              <a:t>Voodoo in Haiti </a:t>
            </a:r>
          </a:p>
          <a:p>
            <a:pPr lvl="1" algn="just"/>
            <a:r>
              <a:rPr lang="en-US" sz="3600" dirty="0">
                <a:latin typeface="+mj-lt"/>
              </a:rPr>
              <a:t>Candomblé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/>
              <a:t>in Brazil.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09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eginnings of Civilization, 8000-900 B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255520"/>
            <a:ext cx="7955280" cy="406908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en-US" sz="3600" dirty="0"/>
              <a:t>Most of Latin America has a mixed population called mestizo.</a:t>
            </a:r>
          </a:p>
          <a:p>
            <a:pPr algn="just"/>
            <a:r>
              <a:rPr lang="en-US" altLang="en-US" sz="3600" dirty="0"/>
              <a:t>Mestizos are people of mixed Spanish (</a:t>
            </a:r>
            <a:r>
              <a:rPr lang="en-US" altLang="en-US" sz="3600" u="sng" dirty="0"/>
              <a:t>EUROPEAN</a:t>
            </a:r>
            <a:r>
              <a:rPr lang="en-US" altLang="en-US" sz="3600" dirty="0"/>
              <a:t>) and Native ancestry (</a:t>
            </a:r>
            <a:r>
              <a:rPr lang="en-US" altLang="en-US" sz="3600" u="sng" dirty="0"/>
              <a:t>INDIGENOUS</a:t>
            </a:r>
            <a:r>
              <a:rPr lang="en-US" altLang="en-US" sz="3600" dirty="0"/>
              <a:t>).</a:t>
            </a:r>
          </a:p>
          <a:p>
            <a:pPr algn="just"/>
            <a:r>
              <a:rPr lang="en-US" altLang="en-US" sz="3600" dirty="0"/>
              <a:t>People in the Caribbean have mixed European, Native, and African ancestry.</a:t>
            </a:r>
          </a:p>
          <a:p>
            <a:endParaRPr lang="en-US" dirty="0"/>
          </a:p>
        </p:txBody>
      </p:sp>
      <p:pic>
        <p:nvPicPr>
          <p:cNvPr id="4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" y="-92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10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Following Independence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000" dirty="0"/>
              <a:t>Minority of Spanish colonists still ruled after 1800s independence </a:t>
            </a:r>
          </a:p>
          <a:p>
            <a:pPr lvl="0" algn="just"/>
            <a:r>
              <a:rPr lang="en-US" sz="3000" b="1" dirty="0"/>
              <a:t>Oligarchy</a:t>
            </a:r>
            <a:r>
              <a:rPr lang="en-US" sz="3000" dirty="0"/>
              <a:t>—non-democratic government of the few</a:t>
            </a:r>
          </a:p>
          <a:p>
            <a:pPr lvl="0" algn="just">
              <a:buNone/>
            </a:pPr>
            <a:r>
              <a:rPr lang="en-US" sz="3000" dirty="0"/>
              <a:t>	- press censored, free speech limited, &amp; dissent punished</a:t>
            </a:r>
          </a:p>
          <a:p>
            <a:pPr lvl="0" algn="just">
              <a:buNone/>
            </a:pPr>
            <a:r>
              <a:rPr lang="en-US" sz="3000" dirty="0"/>
              <a:t>	- discrimination against those not in Spanish ruling class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Following Independence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3000" dirty="0"/>
              <a:t>If government couldn’t control people, military would seize power</a:t>
            </a:r>
          </a:p>
          <a:p>
            <a:pPr lvl="0" algn="just">
              <a:buNone/>
            </a:pPr>
            <a:r>
              <a:rPr lang="en-US" sz="3000" dirty="0"/>
              <a:t>	- form a </a:t>
            </a:r>
            <a:r>
              <a:rPr lang="en-US" sz="3000" b="1" dirty="0"/>
              <a:t>junta</a:t>
            </a:r>
            <a:r>
              <a:rPr lang="en-US" sz="3000" dirty="0"/>
              <a:t>—harsh government run by general</a:t>
            </a:r>
          </a:p>
          <a:p>
            <a:pPr lvl="0" algn="just"/>
            <a:r>
              <a:rPr lang="en-US" sz="3000" dirty="0"/>
              <a:t>Many 20</a:t>
            </a:r>
            <a:r>
              <a:rPr lang="en-US" sz="3000" baseline="30000" dirty="0"/>
              <a:t>th</a:t>
            </a:r>
            <a:r>
              <a:rPr lang="en-US" sz="3000" dirty="0"/>
              <a:t>-century Latin-American countries ruled by a </a:t>
            </a:r>
            <a:r>
              <a:rPr lang="en-US" sz="3000" b="1" dirty="0"/>
              <a:t>caudillo</a:t>
            </a:r>
            <a:r>
              <a:rPr lang="en-US" sz="3000" dirty="0"/>
              <a:t>-military dictator or political boss</a:t>
            </a:r>
          </a:p>
          <a:p>
            <a:pPr lvl="0" algn="just">
              <a:buNone/>
            </a:pPr>
            <a:r>
              <a:rPr lang="en-US" sz="3000" dirty="0"/>
              <a:t>	- supported by military and wealthy; sometimes even elected</a:t>
            </a:r>
          </a:p>
        </p:txBody>
      </p:sp>
    </p:spTree>
    <p:extLst>
      <p:ext uri="{BB962C8B-B14F-4D97-AF65-F5344CB8AC3E}">
        <p14:creationId xmlns:p14="http://schemas.microsoft.com/office/powerpoint/2010/main" val="2733549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social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587240"/>
          </a:xfrm>
        </p:spPr>
        <p:txBody>
          <a:bodyPr>
            <a:normAutofit/>
          </a:bodyPr>
          <a:lstStyle/>
          <a:p>
            <a:endParaRPr lang="en-US" altLang="en-US" sz="3200" dirty="0"/>
          </a:p>
          <a:p>
            <a:pPr algn="just"/>
            <a:r>
              <a:rPr lang="en-US" altLang="en-US" sz="3200" dirty="0"/>
              <a:t>Latin America has a very rigid social structure.  </a:t>
            </a:r>
          </a:p>
          <a:p>
            <a:pPr algn="just"/>
            <a:r>
              <a:rPr lang="en-US" altLang="en-US" sz="3200" dirty="0"/>
              <a:t>There are many poor people and a few rich people.  </a:t>
            </a:r>
          </a:p>
          <a:p>
            <a:pPr algn="just"/>
            <a:r>
              <a:rPr lang="en-US" altLang="en-US" sz="3200" dirty="0"/>
              <a:t>The middle class is very small.  </a:t>
            </a:r>
          </a:p>
          <a:p>
            <a:pPr algn="just"/>
            <a:r>
              <a:rPr lang="en-US" altLang="en-US" sz="3200" dirty="0"/>
              <a:t>During most of its history Latin America was divided among rich landlords who owned most of the land.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30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87680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en-US" sz="2500" dirty="0"/>
              <a:t>What was the Treaty of </a:t>
            </a:r>
            <a:r>
              <a:rPr lang="en-US" sz="2500" dirty="0" err="1"/>
              <a:t>Tordesillas</a:t>
            </a:r>
            <a:r>
              <a:rPr lang="en-US" sz="2500" dirty="0"/>
              <a:t>?</a:t>
            </a:r>
          </a:p>
          <a:p>
            <a:pPr algn="just">
              <a:buNone/>
            </a:pPr>
            <a:r>
              <a:rPr lang="en-US" sz="2500" dirty="0"/>
              <a:t>What country colonized Brazil?</a:t>
            </a:r>
          </a:p>
          <a:p>
            <a:pPr algn="just">
              <a:buNone/>
            </a:pPr>
            <a:r>
              <a:rPr lang="en-US" sz="2500" dirty="0"/>
              <a:t>What is </a:t>
            </a:r>
            <a:r>
              <a:rPr lang="en-US" sz="2500" dirty="0" err="1"/>
              <a:t>mestizo</a:t>
            </a:r>
            <a:r>
              <a:rPr lang="en-US" sz="2500" dirty="0"/>
              <a:t>? </a:t>
            </a:r>
          </a:p>
          <a:p>
            <a:pPr algn="just">
              <a:buNone/>
            </a:pPr>
            <a:r>
              <a:rPr lang="en-US" sz="2500" dirty="0"/>
              <a:t>What is an oligarchy?</a:t>
            </a:r>
          </a:p>
          <a:p>
            <a:pPr algn="just">
              <a:buNone/>
            </a:pPr>
            <a:r>
              <a:rPr lang="en-US" sz="2500" dirty="0"/>
              <a:t>What group of Native Americans lived in the Andes Mountains in Peru?</a:t>
            </a:r>
          </a:p>
          <a:p>
            <a:pPr algn="just">
              <a:buNone/>
            </a:pPr>
            <a:r>
              <a:rPr lang="en-US" sz="2500" dirty="0"/>
              <a:t>What two cultures blended to shape the development of Mexico?</a:t>
            </a:r>
          </a:p>
          <a:p>
            <a:pPr algn="just">
              <a:buNone/>
            </a:pPr>
            <a:endParaRPr lang="en-US" sz="2500" dirty="0"/>
          </a:p>
          <a:p>
            <a:pPr algn="just">
              <a:buNone/>
            </a:pPr>
            <a:r>
              <a:rPr lang="en-US" sz="2500" dirty="0"/>
              <a:t>*Review questions are really important and should be able to be answered without looking it up!  HINT!!! HINT!!!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Culture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Languages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3600" dirty="0"/>
              <a:t>Most Latin American countries speak </a:t>
            </a:r>
            <a:r>
              <a:rPr lang="en-US" sz="3600" b="1" dirty="0"/>
              <a:t>Spanish</a:t>
            </a:r>
            <a:endParaRPr lang="en-US" sz="3600" dirty="0"/>
          </a:p>
          <a:p>
            <a:pPr lvl="0" algn="just"/>
            <a:r>
              <a:rPr lang="en-US" sz="3600" dirty="0"/>
              <a:t>Suriname is Dutch-speaking &amp; French Guiana is part of France</a:t>
            </a:r>
          </a:p>
          <a:p>
            <a:pPr lvl="0" algn="just"/>
            <a:r>
              <a:rPr lang="en-US" sz="3600" b="1" dirty="0"/>
              <a:t>Portuguese is the official language of Brazil   </a:t>
            </a:r>
            <a:endParaRPr lang="en-US" sz="3600" dirty="0"/>
          </a:p>
        </p:txBody>
      </p:sp>
      <p:pic>
        <p:nvPicPr>
          <p:cNvPr id="4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64" y="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Emigration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676400"/>
            <a:ext cx="7955280" cy="4724400"/>
          </a:xfrm>
        </p:spPr>
        <p:txBody>
          <a:bodyPr>
            <a:normAutofit/>
          </a:bodyPr>
          <a:lstStyle/>
          <a:p>
            <a:pPr lvl="0" algn="just"/>
            <a:r>
              <a:rPr lang="en-US" sz="3500" b="1" dirty="0"/>
              <a:t>Emigration</a:t>
            </a:r>
            <a:r>
              <a:rPr lang="en-US" sz="3500" dirty="0"/>
              <a:t> - many workers travel to U.S.  (2,000-mile border with U.S)</a:t>
            </a:r>
          </a:p>
          <a:p>
            <a:pPr lvl="0" algn="just"/>
            <a:r>
              <a:rPr lang="en-US" sz="3500" dirty="0"/>
              <a:t>separates families; workers in U.S. send money, return with savings  </a:t>
            </a:r>
          </a:p>
          <a:p>
            <a:pPr lvl="0" algn="just"/>
            <a:r>
              <a:rPr lang="en-US" sz="3500" dirty="0"/>
              <a:t>Growing population, &amp; government policies create a shortage of jobs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Emigration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676400"/>
            <a:ext cx="7955280" cy="4724400"/>
          </a:xfrm>
        </p:spPr>
        <p:txBody>
          <a:bodyPr>
            <a:normAutofit/>
          </a:bodyPr>
          <a:lstStyle/>
          <a:p>
            <a:pPr lvl="0" algn="just"/>
            <a:r>
              <a:rPr lang="en-US" sz="3500" dirty="0"/>
              <a:t>Many Mexicans migrate to U.S. for work, but can’t get good jobs </a:t>
            </a:r>
          </a:p>
          <a:p>
            <a:pPr lvl="0" algn="just"/>
            <a:r>
              <a:rPr lang="en-US" sz="3500" dirty="0"/>
              <a:t>School attendance is improving; 85% of school-age kids in class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80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Urbanization: The Move to the Cities 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018" y="1828800"/>
            <a:ext cx="7955280" cy="4495800"/>
          </a:xfrm>
        </p:spPr>
        <p:txBody>
          <a:bodyPr>
            <a:normAutofit/>
          </a:bodyPr>
          <a:lstStyle/>
          <a:p>
            <a:pPr algn="just"/>
            <a:r>
              <a:rPr lang="en-US" sz="3200" b="1" dirty="0"/>
              <a:t>Subsistence farming</a:t>
            </a:r>
            <a:r>
              <a:rPr lang="en-US" sz="3200" dirty="0"/>
              <a:t> barely supports people and their families</a:t>
            </a:r>
          </a:p>
          <a:p>
            <a:pPr lvl="0" algn="just"/>
            <a:r>
              <a:rPr lang="en-US" sz="3200" dirty="0"/>
              <a:t>People  move to cities to improve their lives </a:t>
            </a:r>
          </a:p>
          <a:p>
            <a:pPr lvl="0" algn="just"/>
            <a:r>
              <a:rPr lang="en-US" sz="3200" b="1" dirty="0"/>
              <a:t>Push factors</a:t>
            </a:r>
            <a:r>
              <a:rPr lang="en-US" sz="3200" dirty="0"/>
              <a:t>—factors that “push” people to leave rural areas </a:t>
            </a:r>
          </a:p>
          <a:p>
            <a:pPr lvl="0" algn="just"/>
            <a:r>
              <a:rPr lang="en-US" sz="3200" b="1" dirty="0"/>
              <a:t>Pull factors</a:t>
            </a:r>
            <a:r>
              <a:rPr lang="en-US" sz="3200" dirty="0"/>
              <a:t>—factors that “pull” people to cities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Indian Civilizations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en-US" altLang="en-US" sz="3600" dirty="0"/>
              <a:t>Three important native civilizations that began in Latin America were:</a:t>
            </a:r>
          </a:p>
          <a:p>
            <a:pPr marL="609600" indent="-609600">
              <a:buFont typeface="Arial" panose="020B0604020202020204" pitchFamily="34" charset="0"/>
              <a:buAutoNum type="alphaUcPeriod"/>
            </a:pPr>
            <a:r>
              <a:rPr lang="en-US" altLang="en-US" sz="3600" dirty="0"/>
              <a:t>Maya</a:t>
            </a:r>
          </a:p>
          <a:p>
            <a:pPr marL="609600" indent="-609600">
              <a:buFont typeface="Arial" panose="020B0604020202020204" pitchFamily="34" charset="0"/>
              <a:buAutoNum type="alphaUcPeriod"/>
            </a:pPr>
            <a:r>
              <a:rPr lang="en-US" altLang="en-US" sz="3600" dirty="0"/>
              <a:t>Aztec</a:t>
            </a:r>
          </a:p>
          <a:p>
            <a:pPr marL="609600" indent="-609600">
              <a:buFont typeface="Arial" panose="020B0604020202020204" pitchFamily="34" charset="0"/>
              <a:buAutoNum type="alphaUcPeriod"/>
            </a:pPr>
            <a:r>
              <a:rPr lang="en-US" altLang="en-US" sz="3600" dirty="0"/>
              <a:t>Inca</a:t>
            </a:r>
          </a:p>
          <a:p>
            <a:endParaRPr lang="en-US" dirty="0"/>
          </a:p>
        </p:txBody>
      </p:sp>
      <p:pic>
        <p:nvPicPr>
          <p:cNvPr id="4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81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Urbanization: The Move to the 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000" dirty="0"/>
              <a:t>Rapidly Growing Cities have similar problems  </a:t>
            </a:r>
          </a:p>
          <a:p>
            <a:pPr>
              <a:buNone/>
            </a:pPr>
            <a:r>
              <a:rPr lang="en-US" sz="3000" dirty="0"/>
              <a:t>	- growing slums</a:t>
            </a:r>
          </a:p>
          <a:p>
            <a:pPr>
              <a:buNone/>
            </a:pPr>
            <a:r>
              <a:rPr lang="en-US" sz="3000" dirty="0"/>
              <a:t>	- increasing unemployment and crime</a:t>
            </a:r>
          </a:p>
          <a:p>
            <a:pPr>
              <a:buNone/>
            </a:pPr>
            <a:r>
              <a:rPr lang="en-US" sz="3000" dirty="0"/>
              <a:t>	</a:t>
            </a:r>
          </a:p>
        </p:txBody>
      </p:sp>
      <p:pic>
        <p:nvPicPr>
          <p:cNvPr id="5" name="Picture 2" descr="Rainforest Medicin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40856" y="2362200"/>
            <a:ext cx="4103144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Urbanization: The Move to the 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	</a:t>
            </a:r>
            <a:r>
              <a:rPr lang="en-US" sz="3000" dirty="0"/>
              <a:t>- environmental problems include air pollution, drinking water shortages</a:t>
            </a:r>
          </a:p>
          <a:p>
            <a:pPr lvl="0"/>
            <a:r>
              <a:rPr lang="en-US" sz="3000" dirty="0"/>
              <a:t>failing infrastructure—sewers, transportation, electricity, housing </a:t>
            </a:r>
          </a:p>
          <a:p>
            <a:endParaRPr lang="en-US" dirty="0"/>
          </a:p>
        </p:txBody>
      </p:sp>
      <p:pic>
        <p:nvPicPr>
          <p:cNvPr id="5" name="Picture 2" descr="Rainforest Medicin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40856" y="2362200"/>
            <a:ext cx="4103144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329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Urbanization: The Move to the Cities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600" dirty="0"/>
              <a:t>Six of Latin America’s most populous cities are in South America </a:t>
            </a:r>
          </a:p>
          <a:p>
            <a:pPr lvl="1" algn="just"/>
            <a:r>
              <a:rPr lang="en-US" sz="3400" dirty="0"/>
              <a:t>Most populous city in Latin America is Mexico City</a:t>
            </a:r>
          </a:p>
          <a:p>
            <a:pPr lvl="1" algn="just"/>
            <a:r>
              <a:rPr lang="en-US" sz="3400" dirty="0"/>
              <a:t>18 to 20 million in city, 30 million in greater metropolitan area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atural Population Increase R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Literacy in South America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953000"/>
          </a:xfrm>
        </p:spPr>
        <p:txBody>
          <a:bodyPr>
            <a:noAutofit/>
          </a:bodyPr>
          <a:lstStyle/>
          <a:p>
            <a:pPr lvl="0" algn="just"/>
            <a:r>
              <a:rPr lang="en-US" sz="3000" dirty="0"/>
              <a:t>Spanish-speaking South American countries have high literacy rates </a:t>
            </a:r>
          </a:p>
          <a:p>
            <a:pPr lvl="0" algn="just"/>
            <a:r>
              <a:rPr lang="en-US" sz="3000" dirty="0"/>
              <a:t>better than Central America, Caribbean, Mexico, Brazil </a:t>
            </a:r>
          </a:p>
          <a:p>
            <a:pPr lvl="0" algn="just"/>
            <a:r>
              <a:rPr lang="en-US" sz="3000" dirty="0"/>
              <a:t>90% in Argentina, Chile, Uruguay with rates for women as high as men </a:t>
            </a:r>
          </a:p>
          <a:p>
            <a:pPr lvl="0" algn="just"/>
            <a:r>
              <a:rPr lang="en-US" sz="3000" dirty="0"/>
              <a:t>Chile has a  95% adult literacy rate &amp; 98% for young people </a:t>
            </a:r>
          </a:p>
          <a:p>
            <a:pPr algn="just"/>
            <a:r>
              <a:rPr lang="en-US" sz="3000" dirty="0"/>
              <a:t>All children ages 6–13 attend school; free public education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iteracy Rates Worldw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ife Expectancy at Bi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763000" cy="435864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n-US" sz="3200" dirty="0"/>
              <a:t>What language do the majority of Latin American countries speak? </a:t>
            </a:r>
          </a:p>
          <a:p>
            <a:pPr algn="just">
              <a:buNone/>
            </a:pPr>
            <a:r>
              <a:rPr lang="en-US" sz="3200" dirty="0"/>
              <a:t>What Latin American country speaks Portuguese?  </a:t>
            </a:r>
          </a:p>
          <a:p>
            <a:pPr algn="just">
              <a:buNone/>
            </a:pPr>
            <a:r>
              <a:rPr lang="en-US" sz="3200" dirty="0"/>
              <a:t>How are push- and- pull factors causing urbanization? </a:t>
            </a:r>
          </a:p>
          <a:p>
            <a:pPr algn="just">
              <a:buNone/>
            </a:pPr>
            <a:endParaRPr lang="en-US" sz="3200" dirty="0"/>
          </a:p>
          <a:p>
            <a:pPr algn="just">
              <a:buNone/>
            </a:pPr>
            <a:r>
              <a:rPr lang="en-US" sz="3200" dirty="0"/>
              <a:t>*Review questions are really important and should be able to be answered without looking it up!  HINT!!! HINT!!!</a:t>
            </a:r>
          </a:p>
          <a:p>
            <a:pPr algn="just">
              <a:buNone/>
            </a:pPr>
            <a:r>
              <a:rPr lang="en-US" sz="3200" dirty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Economy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471" y="304800"/>
            <a:ext cx="6377940" cy="129302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Bridging the Gap Between Rich and Poor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31" y="1905000"/>
            <a:ext cx="7955280" cy="464820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3500" b="1" dirty="0"/>
              <a:t>Income gap</a:t>
            </a:r>
            <a:r>
              <a:rPr lang="en-US" sz="3500" dirty="0"/>
              <a:t>—difference between quality of life of the rich and poor 	</a:t>
            </a:r>
          </a:p>
          <a:p>
            <a:pPr lvl="0" algn="just">
              <a:buNone/>
            </a:pPr>
            <a:r>
              <a:rPr lang="en-US" sz="3500" dirty="0"/>
              <a:t>	- Gap is widening in most Latin American countries </a:t>
            </a:r>
          </a:p>
          <a:p>
            <a:pPr lvl="0" algn="just"/>
            <a:r>
              <a:rPr lang="en-US" sz="3500" dirty="0"/>
              <a:t>Most countries have free-market economies &amp; minimal government rules</a:t>
            </a:r>
          </a:p>
          <a:p>
            <a:pPr lvl="0" algn="just"/>
            <a:r>
              <a:rPr lang="en-US" sz="3500" dirty="0"/>
              <a:t>People have freedom, &amp; rewards they need to create wealth 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52D5-8571-4E0A-A762-3F337511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7D576A-DE5E-4449-95B9-0B4B4D70C8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" y="0"/>
            <a:ext cx="9139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32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471" y="304800"/>
            <a:ext cx="6377940" cy="129302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Bridging the Gap Between Rich and Poor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31" y="1905000"/>
            <a:ext cx="7955280" cy="4648200"/>
          </a:xfrm>
        </p:spPr>
        <p:txBody>
          <a:bodyPr>
            <a:normAutofit/>
          </a:bodyPr>
          <a:lstStyle/>
          <a:p>
            <a:pPr lvl="0" algn="just"/>
            <a:r>
              <a:rPr lang="en-US" sz="3500" dirty="0"/>
              <a:t>Poor lack skills to fully, equally participate in such an economy</a:t>
            </a:r>
          </a:p>
          <a:p>
            <a:pPr lvl="1" algn="just"/>
            <a:r>
              <a:rPr lang="en-US" sz="3500" dirty="0"/>
              <a:t>Most have little education; can’t read, can’t find jobs</a:t>
            </a:r>
          </a:p>
          <a:p>
            <a:pPr lvl="1" algn="just"/>
            <a:r>
              <a:rPr lang="en-US" sz="3500" dirty="0"/>
              <a:t>End up doing menial labor</a:t>
            </a:r>
          </a:p>
          <a:p>
            <a:pPr lvl="1" algn="just"/>
            <a:r>
              <a:rPr lang="en-US" sz="3500" dirty="0"/>
              <a:t>Conditions in slums bring disease, crime, short life spans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92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elevisions and Personal Compu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76200"/>
            <a:ext cx="9296400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NP Per Capi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Economics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76339" cy="4892040"/>
          </a:xfrm>
        </p:spPr>
        <p:txBody>
          <a:bodyPr>
            <a:normAutofit/>
          </a:bodyPr>
          <a:lstStyle/>
          <a:p>
            <a:pPr lvl="0"/>
            <a:r>
              <a:rPr lang="en-US" sz="3500" dirty="0"/>
              <a:t>Gulf oil reserves help Mexico develop industrial economy&amp; manufacturing</a:t>
            </a:r>
          </a:p>
          <a:p>
            <a:pPr lvl="0"/>
            <a:r>
              <a:rPr lang="en-US" sz="3500" dirty="0"/>
              <a:t> Many new factories along U.S. border 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5" name="Picture 2" descr="Maquilador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91533" y="1371600"/>
            <a:ext cx="4352467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Economics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28739" cy="5044440"/>
          </a:xfrm>
        </p:spPr>
        <p:txBody>
          <a:bodyPr>
            <a:normAutofit/>
          </a:bodyPr>
          <a:lstStyle/>
          <a:p>
            <a:pPr lvl="1"/>
            <a:r>
              <a:rPr lang="en-US" sz="3500" b="1" dirty="0"/>
              <a:t>Maquiladoras</a:t>
            </a:r>
            <a:r>
              <a:rPr lang="en-US" sz="3500" dirty="0"/>
              <a:t>—factories that assemble imported materials </a:t>
            </a:r>
          </a:p>
          <a:p>
            <a:pPr>
              <a:buNone/>
            </a:pPr>
            <a:r>
              <a:rPr lang="en-US" sz="3500" dirty="0"/>
              <a:t>		- export 	products 	(electronics, 	clothes) to U.S. </a:t>
            </a:r>
          </a:p>
          <a:p>
            <a:pPr lvl="0"/>
            <a:endParaRPr lang="en-US" sz="3500" dirty="0"/>
          </a:p>
          <a:p>
            <a:endParaRPr lang="en-US" dirty="0"/>
          </a:p>
        </p:txBody>
      </p:sp>
      <p:pic>
        <p:nvPicPr>
          <p:cNvPr id="5" name="Picture 2" descr="Maquilador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91533" y="1371600"/>
            <a:ext cx="4352467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7321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Economics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2194560"/>
            <a:ext cx="4114800" cy="4069080"/>
          </a:xfrm>
        </p:spPr>
        <p:txBody>
          <a:bodyPr>
            <a:normAutofit/>
          </a:bodyPr>
          <a:lstStyle/>
          <a:p>
            <a:pPr lvl="0"/>
            <a:r>
              <a:rPr lang="en-US" sz="3000" dirty="0"/>
              <a:t>Mexico is part of </a:t>
            </a:r>
            <a:r>
              <a:rPr lang="en-US" sz="3000" b="1" dirty="0"/>
              <a:t>NAFTA (North American Free Trade Agreement)</a:t>
            </a:r>
            <a:r>
              <a:rPr lang="en-US" sz="3000" dirty="0"/>
              <a:t> with U.S. &amp; Canada</a:t>
            </a:r>
          </a:p>
          <a:p>
            <a:pPr>
              <a:buNone/>
            </a:pPr>
            <a:r>
              <a:rPr lang="en-US" sz="3000" dirty="0"/>
              <a:t>	- prosperity through trade expected </a:t>
            </a:r>
            <a:r>
              <a:rPr lang="en-US" sz="3000" b="1" dirty="0"/>
              <a:t> </a:t>
            </a:r>
            <a:endParaRPr lang="en-US" sz="3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http://www.greece-map.net/north-america/north-america-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307484"/>
            <a:ext cx="4724400" cy="3550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Economics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910579" cy="4069080"/>
          </a:xfrm>
        </p:spPr>
        <p:txBody>
          <a:bodyPr/>
          <a:lstStyle/>
          <a:p>
            <a:pPr lvl="0"/>
            <a:r>
              <a:rPr lang="en-US" sz="3000" dirty="0"/>
              <a:t>Sugar cane is Caribbean’s largest export crop</a:t>
            </a:r>
          </a:p>
          <a:p>
            <a:pPr>
              <a:buNone/>
            </a:pPr>
            <a:r>
              <a:rPr lang="en-US" sz="3000" dirty="0"/>
              <a:t>	-also bananas, citrus, coffee, spices </a:t>
            </a:r>
          </a:p>
          <a:p>
            <a:endParaRPr lang="en-US" dirty="0"/>
          </a:p>
        </p:txBody>
      </p:sp>
      <p:pic>
        <p:nvPicPr>
          <p:cNvPr id="5" name="Picture 2" descr="Banana Plant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956369"/>
            <a:ext cx="4343400" cy="2901632"/>
          </a:xfrm>
          <a:prstGeom prst="rect">
            <a:avLst/>
          </a:prstGeom>
          <a:noFill/>
        </p:spPr>
      </p:pic>
      <p:pic>
        <p:nvPicPr>
          <p:cNvPr id="6" name="Picture 2" descr="http://www.faqs.org/nutrition/images/nwaz_01_img00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4732" y="1633281"/>
            <a:ext cx="3439268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faqs.org/nutrition/images/nwaz_01_img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ana Plant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49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Economics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953000" cy="5638800"/>
          </a:xfrm>
        </p:spPr>
        <p:txBody>
          <a:bodyPr>
            <a:normAutofit/>
          </a:bodyPr>
          <a:lstStyle/>
          <a:p>
            <a:pPr lvl="0" algn="just"/>
            <a:r>
              <a:rPr lang="en-US" sz="3000" dirty="0"/>
              <a:t>Poor crop-labor pay leaves Caribbean’s per-capita income very low </a:t>
            </a:r>
          </a:p>
          <a:p>
            <a:pPr lvl="0" algn="just"/>
            <a:r>
              <a:rPr lang="en-US" sz="3000" dirty="0"/>
              <a:t>Central America plantations produce 10% of world’s coffee, bananas </a:t>
            </a:r>
          </a:p>
          <a:p>
            <a:pPr algn="just">
              <a:buNone/>
            </a:pPr>
            <a:r>
              <a:rPr lang="en-US" sz="3000" dirty="0"/>
              <a:t>	- mining and forest resources are also exported</a:t>
            </a:r>
          </a:p>
          <a:p>
            <a:pPr lvl="0" algn="just"/>
            <a:r>
              <a:rPr lang="en-US" sz="3000" dirty="0"/>
              <a:t>Chile’s largest export is copper</a:t>
            </a:r>
          </a:p>
          <a:p>
            <a:endParaRPr lang="en-US" dirty="0"/>
          </a:p>
        </p:txBody>
      </p:sp>
      <p:pic>
        <p:nvPicPr>
          <p:cNvPr id="5" name="Picture 2" descr="Mining Oper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105400" y="1676400"/>
            <a:ext cx="4038600" cy="2709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Mayans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594" y="1828800"/>
            <a:ext cx="4437806" cy="47244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The Maya lived in southern Mexico, Belize, and Guatemala.  </a:t>
            </a:r>
          </a:p>
          <a:p>
            <a:r>
              <a:rPr lang="en-US" altLang="en-US" sz="3600" dirty="0"/>
              <a:t>Their civilization was at its peak around 250 - 900 AD.</a:t>
            </a:r>
          </a:p>
          <a:p>
            <a:endParaRPr lang="en-US" dirty="0"/>
          </a:p>
        </p:txBody>
      </p:sp>
      <p:pic>
        <p:nvPicPr>
          <p:cNvPr id="5" name="Picture 2" descr="Tik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791533" y="1828800"/>
            <a:ext cx="4352467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ning Operation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97672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Tourism: Positive and Negative Impacts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5105400"/>
          </a:xfrm>
        </p:spPr>
        <p:txBody>
          <a:bodyPr>
            <a:noAutofit/>
          </a:bodyPr>
          <a:lstStyle/>
          <a:p>
            <a:pPr lvl="0" algn="just"/>
            <a:r>
              <a:rPr lang="en-US" sz="3200" dirty="0"/>
              <a:t>Advantages of Tourism </a:t>
            </a:r>
          </a:p>
          <a:p>
            <a:pPr lvl="1" algn="just"/>
            <a:r>
              <a:rPr lang="en-US" sz="3200" dirty="0"/>
              <a:t>Tourists spend money on souvenirs, trips, restaurants</a:t>
            </a:r>
          </a:p>
          <a:p>
            <a:pPr lvl="1" algn="just"/>
            <a:r>
              <a:rPr lang="en-US" sz="3200" dirty="0"/>
              <a:t>new hotels, businesses have been built in Mexico and the Caribbean</a:t>
            </a:r>
          </a:p>
          <a:p>
            <a:pPr lvl="1" algn="just"/>
            <a:r>
              <a:rPr lang="en-US" sz="3200" dirty="0"/>
              <a:t>regional ports serve cruise ships</a:t>
            </a:r>
          </a:p>
          <a:p>
            <a:pPr lvl="1" algn="just"/>
            <a:r>
              <a:rPr lang="en-US" sz="3200" dirty="0"/>
              <a:t>residents work in restaurants and resorts, guide tours and activities</a:t>
            </a:r>
          </a:p>
          <a:p>
            <a:pPr lvl="1" algn="just"/>
            <a:r>
              <a:rPr lang="en-US" sz="3200" dirty="0"/>
              <a:t>Helps reduce income gap between rich and poor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Tourism: Positive and Negative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51482"/>
            <a:ext cx="7955280" cy="4501717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Disadvantages of Tourism </a:t>
            </a:r>
          </a:p>
          <a:p>
            <a:pPr lvl="1" algn="just"/>
            <a:r>
              <a:rPr lang="en-US" sz="3200" dirty="0"/>
              <a:t>Resorts built in unspoiled settings create congestion, pollution </a:t>
            </a:r>
          </a:p>
          <a:p>
            <a:pPr lvl="1" algn="just"/>
            <a:r>
              <a:rPr lang="en-US" sz="3200" dirty="0"/>
              <a:t>Gap between rich tourists and poor residents creates resentment </a:t>
            </a:r>
          </a:p>
          <a:p>
            <a:pPr lvl="1" algn="just"/>
            <a:r>
              <a:rPr lang="en-US" sz="3200" dirty="0"/>
              <a:t>Local governments run up debt to build tourist facilities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Tourism: Positive and Negative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51482"/>
            <a:ext cx="7955280" cy="4501717"/>
          </a:xfrm>
        </p:spPr>
        <p:txBody>
          <a:bodyPr>
            <a:normAutofit/>
          </a:bodyPr>
          <a:lstStyle/>
          <a:p>
            <a:pPr lvl="1" algn="just"/>
            <a:r>
              <a:rPr lang="en-US" sz="3200" dirty="0"/>
              <a:t>airports, harbors, hotels, resorts, sewage systems, shopping malls </a:t>
            </a:r>
          </a:p>
          <a:p>
            <a:pPr lvl="1" algn="just"/>
            <a:r>
              <a:rPr lang="en-US" sz="3200" dirty="0"/>
              <a:t>Facility owners often live out of country, so profits leave the area</a:t>
            </a:r>
          </a:p>
          <a:p>
            <a:pPr algn="just">
              <a:buNone/>
            </a:pPr>
            <a:r>
              <a:rPr lang="en-US" sz="3200" dirty="0"/>
              <a:t>		- such owners make decisions that 	may not be in area’s best interest</a:t>
            </a:r>
          </a:p>
        </p:txBody>
      </p:sp>
    </p:spTree>
    <p:extLst>
      <p:ext uri="{BB962C8B-B14F-4D97-AF65-F5344CB8AC3E}">
        <p14:creationId xmlns:p14="http://schemas.microsoft.com/office/powerpoint/2010/main" val="3834269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ruise shi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3409"/>
            <a:ext cx="6377940" cy="1293028"/>
          </a:xfrm>
        </p:spPr>
        <p:txBody>
          <a:bodyPr>
            <a:normAutofit/>
          </a:bodyPr>
          <a:lstStyle/>
          <a:p>
            <a:r>
              <a:rPr lang="en-US" b="1" dirty="0"/>
              <a:t>Rain Forest Land Uses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95400"/>
            <a:ext cx="4114800" cy="5257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000" dirty="0"/>
              <a:t>Rain forest has </a:t>
            </a:r>
            <a:r>
              <a:rPr lang="en-US" sz="3000" b="1" dirty="0"/>
              <a:t>biodiversity</a:t>
            </a:r>
            <a:r>
              <a:rPr lang="en-US" sz="3000" dirty="0"/>
              <a:t> —wide range of plant, animal species </a:t>
            </a:r>
          </a:p>
          <a:p>
            <a:pPr lvl="1"/>
            <a:r>
              <a:rPr lang="en-US" sz="3000" dirty="0"/>
              <a:t>50 million acres of rain forest worldwide destroyed annually </a:t>
            </a:r>
          </a:p>
          <a:p>
            <a:pPr lvl="1"/>
            <a:r>
              <a:rPr lang="en-US" sz="3000" dirty="0"/>
              <a:t>Mahogany &amp; cedar harvested, exported from Amazon </a:t>
            </a:r>
          </a:p>
          <a:p>
            <a:endParaRPr lang="en-US" dirty="0"/>
          </a:p>
        </p:txBody>
      </p:sp>
      <p:pic>
        <p:nvPicPr>
          <p:cNvPr id="5" name="Picture 2" descr="Forest Fr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838200"/>
            <a:ext cx="4038600" cy="2675573"/>
          </a:xfrm>
          <a:prstGeom prst="rect">
            <a:avLst/>
          </a:prstGeom>
          <a:noFill/>
        </p:spPr>
      </p:pic>
      <p:pic>
        <p:nvPicPr>
          <p:cNvPr id="6" name="Picture 2" descr="Rainforest Medici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5567" y="3581400"/>
            <a:ext cx="4448433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189" y="475614"/>
            <a:ext cx="6377940" cy="1293028"/>
          </a:xfrm>
        </p:spPr>
        <p:txBody>
          <a:bodyPr>
            <a:normAutofit/>
          </a:bodyPr>
          <a:lstStyle/>
          <a:p>
            <a:r>
              <a:rPr lang="en-US" b="1" dirty="0"/>
              <a:t>Rain Forest Land Uses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291579" cy="54102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000" dirty="0"/>
              <a:t>Poor native farmers clear rain forest for crops </a:t>
            </a:r>
            <a:r>
              <a:rPr lang="en-US" sz="3000" b="1" dirty="0"/>
              <a:t>(slash &amp; burn)</a:t>
            </a:r>
            <a:r>
              <a:rPr lang="en-US" sz="3000" dirty="0"/>
              <a:t> </a:t>
            </a:r>
          </a:p>
          <a:p>
            <a:pPr lvl="0"/>
            <a:r>
              <a:rPr lang="en-US" sz="3000" dirty="0"/>
              <a:t>Poor soil fertility, increased erosion lead to more timber clearing </a:t>
            </a:r>
          </a:p>
          <a:p>
            <a:pPr lvl="0"/>
            <a:r>
              <a:rPr lang="en-US" sz="3000" dirty="0"/>
              <a:t>Brazil’s growing population: 173 million in 2000, 200 million projected in 2020 </a:t>
            </a:r>
          </a:p>
          <a:p>
            <a:pPr lvl="0"/>
            <a:r>
              <a:rPr lang="en-US" sz="3000" dirty="0"/>
              <a:t>Over half of Amazon rain forest is in Brazil </a:t>
            </a:r>
          </a:p>
          <a:p>
            <a:endParaRPr lang="en-US" dirty="0"/>
          </a:p>
        </p:txBody>
      </p:sp>
      <p:pic>
        <p:nvPicPr>
          <p:cNvPr id="5" name="Picture 2" descr="Rain Forest Destru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538898" y="1752600"/>
            <a:ext cx="4452702" cy="3810000"/>
          </a:xfrm>
          <a:prstGeom prst="rect">
            <a:avLst/>
          </a:prstGeom>
          <a:noFill/>
        </p:spPr>
      </p:pic>
      <p:pic>
        <p:nvPicPr>
          <p:cNvPr id="6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1" y="18414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ain Forest Destruction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399414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Price of Destruction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638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b="1" dirty="0"/>
              <a:t>Deforestation</a:t>
            </a:r>
            <a:r>
              <a:rPr lang="en-US" sz="2800" dirty="0"/>
              <a:t>—cutting down and clearing away trees </a:t>
            </a:r>
          </a:p>
          <a:p>
            <a:pPr lvl="0" algn="just"/>
            <a:r>
              <a:rPr lang="en-US" sz="2800" dirty="0"/>
              <a:t>Rain forests regulate climate: absorb carbon dioxide, produce oxygen </a:t>
            </a:r>
          </a:p>
          <a:p>
            <a:pPr lvl="0" algn="just"/>
            <a:r>
              <a:rPr lang="en-US" sz="2800" dirty="0"/>
              <a:t>Fewer forests means less carbon dioxide absorbed - it builds up in atmosphere, prevents heat from escaping into space</a:t>
            </a:r>
          </a:p>
          <a:p>
            <a:pPr lvl="0" algn="just"/>
            <a:r>
              <a:rPr lang="en-US" sz="2800" b="1" dirty="0"/>
              <a:t>Global warming</a:t>
            </a:r>
            <a:r>
              <a:rPr lang="en-US" sz="2800" dirty="0"/>
              <a:t>—atmospheric temperature rises, weather patterns change  </a:t>
            </a:r>
          </a:p>
          <a:p>
            <a:pPr lvl="0" algn="just"/>
            <a:r>
              <a:rPr lang="en-US" sz="2800" dirty="0"/>
              <a:t>Covers 6% of earth’s surface but has 50% of plant, animal species </a:t>
            </a:r>
          </a:p>
          <a:p>
            <a:pPr lvl="0" algn="just"/>
            <a:r>
              <a:rPr lang="en-US" sz="2800" dirty="0"/>
              <a:t>Researchers are trying to develop medicines from rain forest plants </a:t>
            </a:r>
          </a:p>
          <a:p>
            <a:endParaRPr lang="en-US" dirty="0"/>
          </a:p>
        </p:txBody>
      </p:sp>
      <p:pic>
        <p:nvPicPr>
          <p:cNvPr id="4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" y="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228600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Moving Toward Solutions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105400"/>
          </a:xfrm>
        </p:spPr>
        <p:txBody>
          <a:bodyPr>
            <a:normAutofit/>
          </a:bodyPr>
          <a:lstStyle/>
          <a:p>
            <a:pPr lvl="0" algn="just"/>
            <a:r>
              <a:rPr lang="en-US" sz="2800" dirty="0"/>
              <a:t>Balancing economic development with rain forest preservation </a:t>
            </a:r>
          </a:p>
          <a:p>
            <a:pPr lvl="0" algn="just"/>
            <a:r>
              <a:rPr lang="en-US" sz="2800" dirty="0"/>
              <a:t>Some countries restrict economic development </a:t>
            </a:r>
          </a:p>
          <a:p>
            <a:pPr lvl="0" algn="just"/>
            <a:r>
              <a:rPr lang="en-US" sz="2800" dirty="0"/>
              <a:t>Grassroots organizations try to educate people about rain forests </a:t>
            </a:r>
          </a:p>
          <a:p>
            <a:pPr algn="just">
              <a:buNone/>
            </a:pPr>
            <a:r>
              <a:rPr lang="en-US" sz="2800" dirty="0"/>
              <a:t>	- protest environmentally damaging plans </a:t>
            </a:r>
          </a:p>
          <a:p>
            <a:pPr lvl="0" algn="just"/>
            <a:r>
              <a:rPr lang="en-US" sz="2800" dirty="0"/>
              <a:t>One environmental plan is the </a:t>
            </a:r>
            <a:r>
              <a:rPr lang="en-US" sz="2800" b="1" dirty="0"/>
              <a:t>debt-for-nature swap</a:t>
            </a:r>
            <a:r>
              <a:rPr lang="en-US" sz="2800" dirty="0"/>
              <a:t> - group pays part of government’s large debt </a:t>
            </a:r>
          </a:p>
          <a:p>
            <a:pPr algn="just">
              <a:buNone/>
            </a:pPr>
            <a:r>
              <a:rPr lang="en-US" sz="2800" dirty="0"/>
              <a:t>	- government protects part of rain forest </a:t>
            </a:r>
          </a:p>
          <a:p>
            <a:pPr algn="just">
              <a:buNone/>
            </a:pPr>
            <a:r>
              <a:rPr lang="en-US" sz="2800" dirty="0"/>
              <a:t>	- approach works in Bolivia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Mayans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594" y="1828800"/>
            <a:ext cx="4437806" cy="47244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The Maya had city states ruled by kings and priests.  </a:t>
            </a:r>
          </a:p>
          <a:p>
            <a:r>
              <a:rPr lang="en-US" altLang="en-US" sz="3600" dirty="0"/>
              <a:t>They worshipped the gods by ritual sacrifice and blood-letting.</a:t>
            </a:r>
          </a:p>
          <a:p>
            <a:endParaRPr lang="en-US" dirty="0"/>
          </a:p>
        </p:txBody>
      </p:sp>
      <p:pic>
        <p:nvPicPr>
          <p:cNvPr id="5" name="Picture 2" descr="Tik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791533" y="1828800"/>
            <a:ext cx="4352467" cy="2895600"/>
          </a:xfrm>
          <a:prstGeom prst="rect">
            <a:avLst/>
          </a:prstGeom>
          <a:noFill/>
        </p:spPr>
      </p:pic>
      <p:pic>
        <p:nvPicPr>
          <p:cNvPr id="6" name="Graphic 5" descr="Shooting star">
            <a:extLst>
              <a:ext uri="{FF2B5EF4-FFF2-40B4-BE49-F238E27FC236}">
                <a16:creationId xmlns:a16="http://schemas.microsoft.com/office/drawing/2014/main" id="{8AD005B5-C839-4597-A0F7-91E6A3B2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160" y="207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3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Cartels</a:t>
            </a:r>
          </a:p>
        </p:txBody>
      </p:sp>
      <p:pic>
        <p:nvPicPr>
          <p:cNvPr id="4" name="Content Placeholder 3" descr="1094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22959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010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60"/>
            <a:ext cx="9144000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710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752600"/>
            <a:ext cx="7955280" cy="47244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sz="2800" dirty="0"/>
              <a:t>What is NAFTA? </a:t>
            </a:r>
          </a:p>
          <a:p>
            <a:pPr algn="just">
              <a:buNone/>
            </a:pPr>
            <a:r>
              <a:rPr lang="en-US" sz="2800" dirty="0"/>
              <a:t>What is debt – for nature swap?</a:t>
            </a:r>
          </a:p>
          <a:p>
            <a:pPr algn="just">
              <a:buNone/>
            </a:pPr>
            <a:r>
              <a:rPr lang="en-US" sz="2800" dirty="0"/>
              <a:t>What is global warming?</a:t>
            </a:r>
          </a:p>
          <a:p>
            <a:pPr algn="just">
              <a:buNone/>
            </a:pPr>
            <a:r>
              <a:rPr lang="en-US" sz="2800" dirty="0"/>
              <a:t>What is biodiversity?</a:t>
            </a:r>
          </a:p>
          <a:p>
            <a:pPr algn="just">
              <a:buNone/>
            </a:pPr>
            <a:r>
              <a:rPr lang="en-US" sz="2800" dirty="0"/>
              <a:t>What is deforestation?</a:t>
            </a:r>
          </a:p>
          <a:p>
            <a:pPr algn="just">
              <a:buNone/>
            </a:pPr>
            <a:r>
              <a:rPr lang="en-US" sz="2800" dirty="0"/>
              <a:t>What are maquiladoras?</a:t>
            </a:r>
          </a:p>
          <a:p>
            <a:pPr algn="just">
              <a:buNone/>
            </a:pPr>
            <a:r>
              <a:rPr lang="en-US" sz="2800" dirty="0"/>
              <a:t>What effect is slash-and-burn farming having on the Amazon Rain Forest?</a:t>
            </a:r>
          </a:p>
          <a:p>
            <a:pPr algn="just">
              <a:buNone/>
            </a:pPr>
            <a:r>
              <a:rPr lang="en-US" sz="2800" dirty="0"/>
              <a:t>Name three reasons that it is important to preserve the rain forest.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Mayans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594" y="1828800"/>
            <a:ext cx="4437806" cy="48006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The Maya lived in a tropical wet climate with rainforests.  </a:t>
            </a:r>
          </a:p>
          <a:p>
            <a:r>
              <a:rPr lang="en-US" altLang="en-US" sz="3600" dirty="0"/>
              <a:t>They practiced slash and burn farming and grew squash and corn.</a:t>
            </a:r>
          </a:p>
          <a:p>
            <a:endParaRPr lang="en-US" dirty="0"/>
          </a:p>
        </p:txBody>
      </p:sp>
      <p:pic>
        <p:nvPicPr>
          <p:cNvPr id="5" name="Picture 2" descr="Tik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791533" y="1828800"/>
            <a:ext cx="4352467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241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soamerican Societies, c. 1200 BCE-900 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1F26E787EB5F47B698AA3A5B14D56E" ma:contentTypeVersion="0" ma:contentTypeDescription="Create a new document." ma:contentTypeScope="" ma:versionID="4b73899df3689c956e200762ff567b2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0CC25BA1-B14B-4336-9C57-A379EC8BF7E4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1B3D716-D275-4640-AB2F-8E1A81A5F0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0AD9F5-0FEE-404D-9EE9-3B9454F935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788</TotalTime>
  <Words>1392</Words>
  <Application>Microsoft Office PowerPoint</Application>
  <PresentationFormat>On-screen Show (4:3)</PresentationFormat>
  <Paragraphs>208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Arial</vt:lpstr>
      <vt:lpstr>Century Gothic</vt:lpstr>
      <vt:lpstr>Vapor Trail</vt:lpstr>
      <vt:lpstr>World Geography              Latin America Cultural Notes  </vt:lpstr>
      <vt:lpstr>History </vt:lpstr>
      <vt:lpstr>PowerPoint Presentation</vt:lpstr>
      <vt:lpstr>Indian Civilizations</vt:lpstr>
      <vt:lpstr>PowerPoint Presentation</vt:lpstr>
      <vt:lpstr>Mayans  </vt:lpstr>
      <vt:lpstr>Mayans  </vt:lpstr>
      <vt:lpstr>Mayans  </vt:lpstr>
      <vt:lpstr>PowerPoint Presentation</vt:lpstr>
      <vt:lpstr>PowerPoint Presentation</vt:lpstr>
      <vt:lpstr>PowerPoint Presentation</vt:lpstr>
      <vt:lpstr>Inca</vt:lpstr>
      <vt:lpstr>Inca</vt:lpstr>
      <vt:lpstr>Inca</vt:lpstr>
      <vt:lpstr>PowerPoint Presentation</vt:lpstr>
      <vt:lpstr>PowerPoint Presentation</vt:lpstr>
      <vt:lpstr>Aztec</vt:lpstr>
      <vt:lpstr>Aztec</vt:lpstr>
      <vt:lpstr>PowerPoint Presentation</vt:lpstr>
      <vt:lpstr> Europeans Arrive</vt:lpstr>
      <vt:lpstr>PowerPoint Presentation</vt:lpstr>
      <vt:lpstr>Europeans Arrive</vt:lpstr>
      <vt:lpstr>Europeans Arrive</vt:lpstr>
      <vt:lpstr>PowerPoint Presentation</vt:lpstr>
      <vt:lpstr>European Colonization</vt:lpstr>
      <vt:lpstr>European colonization</vt:lpstr>
      <vt:lpstr>PowerPoint Presentation</vt:lpstr>
      <vt:lpstr>PowerPoint Presentation</vt:lpstr>
      <vt:lpstr>African influences</vt:lpstr>
      <vt:lpstr>population</vt:lpstr>
      <vt:lpstr> Following Independence </vt:lpstr>
      <vt:lpstr> Following Independence </vt:lpstr>
      <vt:lpstr>Rigid social structure</vt:lpstr>
      <vt:lpstr>Review Questions </vt:lpstr>
      <vt:lpstr>Culture</vt:lpstr>
      <vt:lpstr>Languages  </vt:lpstr>
      <vt:lpstr>Emigration </vt:lpstr>
      <vt:lpstr>Emigration </vt:lpstr>
      <vt:lpstr>Urbanization: The Move to the Cities   </vt:lpstr>
      <vt:lpstr>Urbanization: The Move to the Cities</vt:lpstr>
      <vt:lpstr>Urbanization: The Move to the Cities</vt:lpstr>
      <vt:lpstr>Urbanization: The Move to the Cities</vt:lpstr>
      <vt:lpstr>PowerPoint Presentation</vt:lpstr>
      <vt:lpstr>Literacy in South America  </vt:lpstr>
      <vt:lpstr>PowerPoint Presentation</vt:lpstr>
      <vt:lpstr>PowerPoint Presentation</vt:lpstr>
      <vt:lpstr>Review Questions</vt:lpstr>
      <vt:lpstr>Economy </vt:lpstr>
      <vt:lpstr> Bridging the Gap Between Rich and Poor </vt:lpstr>
      <vt:lpstr> Bridging the Gap Between Rich and Poor </vt:lpstr>
      <vt:lpstr>PowerPoint Presentation</vt:lpstr>
      <vt:lpstr>PowerPoint Presentation</vt:lpstr>
      <vt:lpstr>Economics  </vt:lpstr>
      <vt:lpstr>Economics  </vt:lpstr>
      <vt:lpstr>Economics  </vt:lpstr>
      <vt:lpstr>Economics  </vt:lpstr>
      <vt:lpstr>PowerPoint Presentation</vt:lpstr>
      <vt:lpstr>PowerPoint Presentation</vt:lpstr>
      <vt:lpstr>Economics  </vt:lpstr>
      <vt:lpstr>PowerPoint Presentation</vt:lpstr>
      <vt:lpstr>Tourism: Positive and Negative Impacts  </vt:lpstr>
      <vt:lpstr>Tourism: Positive and Negative Impacts</vt:lpstr>
      <vt:lpstr>Tourism: Positive and Negative Impacts</vt:lpstr>
      <vt:lpstr>PowerPoint Presentation</vt:lpstr>
      <vt:lpstr>Rain Forest Land Uses  </vt:lpstr>
      <vt:lpstr>Rain Forest Land Uses  </vt:lpstr>
      <vt:lpstr>PowerPoint Presentation</vt:lpstr>
      <vt:lpstr>The Price of Destruction  </vt:lpstr>
      <vt:lpstr>Moving Toward Solutions  </vt:lpstr>
      <vt:lpstr>Drug Cartels</vt:lpstr>
      <vt:lpstr>PowerPoint Presentation</vt:lpstr>
      <vt:lpstr>Review Questions</vt:lpstr>
    </vt:vector>
  </TitlesOfParts>
  <Company>Cherokee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CCSD</dc:creator>
  <cp:lastModifiedBy>Dawn Quarles</cp:lastModifiedBy>
  <cp:revision>52</cp:revision>
  <dcterms:created xsi:type="dcterms:W3CDTF">2007-10-05T16:06:42Z</dcterms:created>
  <dcterms:modified xsi:type="dcterms:W3CDTF">2018-08-26T21:19:45Z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0x0101008E1F26E787EB5F47B698AA3A5B14D56E</vt:lpwstr>
  </property>
</Properties>
</file>