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256" r:id="rId2"/>
    <p:sldId id="272" r:id="rId3"/>
    <p:sldId id="288" r:id="rId4"/>
    <p:sldId id="305" r:id="rId5"/>
    <p:sldId id="270" r:id="rId6"/>
    <p:sldId id="271" r:id="rId7"/>
    <p:sldId id="260" r:id="rId8"/>
    <p:sldId id="277" r:id="rId9"/>
    <p:sldId id="278" r:id="rId10"/>
    <p:sldId id="280" r:id="rId11"/>
    <p:sldId id="286" r:id="rId12"/>
    <p:sldId id="285" r:id="rId13"/>
    <p:sldId id="289" r:id="rId14"/>
    <p:sldId id="307" r:id="rId15"/>
    <p:sldId id="293" r:id="rId16"/>
    <p:sldId id="261" r:id="rId17"/>
    <p:sldId id="269" r:id="rId18"/>
    <p:sldId id="264" r:id="rId19"/>
    <p:sldId id="262" r:id="rId20"/>
    <p:sldId id="266" r:id="rId21"/>
    <p:sldId id="292" r:id="rId22"/>
    <p:sldId id="290" r:id="rId23"/>
    <p:sldId id="306" r:id="rId24"/>
    <p:sldId id="294" r:id="rId25"/>
    <p:sldId id="273" r:id="rId26"/>
    <p:sldId id="291" r:id="rId27"/>
    <p:sldId id="263" r:id="rId28"/>
    <p:sldId id="274" r:id="rId29"/>
    <p:sldId id="316" r:id="rId30"/>
    <p:sldId id="308" r:id="rId31"/>
    <p:sldId id="317" r:id="rId32"/>
    <p:sldId id="284" r:id="rId33"/>
    <p:sldId id="309" r:id="rId34"/>
    <p:sldId id="276" r:id="rId35"/>
    <p:sldId id="296" r:id="rId36"/>
    <p:sldId id="282" r:id="rId37"/>
    <p:sldId id="311" r:id="rId38"/>
    <p:sldId id="310" r:id="rId39"/>
    <p:sldId id="312" r:id="rId40"/>
    <p:sldId id="297" r:id="rId41"/>
    <p:sldId id="313" r:id="rId42"/>
    <p:sldId id="287" r:id="rId43"/>
    <p:sldId id="275" r:id="rId44"/>
    <p:sldId id="298" r:id="rId45"/>
    <p:sldId id="299" r:id="rId46"/>
    <p:sldId id="300" r:id="rId47"/>
    <p:sldId id="301" r:id="rId48"/>
    <p:sldId id="302" r:id="rId49"/>
    <p:sldId id="303" r:id="rId50"/>
    <p:sldId id="314" r:id="rId51"/>
    <p:sldId id="283" r:id="rId52"/>
    <p:sldId id="315" r:id="rId53"/>
    <p:sldId id="281" r:id="rId54"/>
    <p:sldId id="318" r:id="rId55"/>
    <p:sldId id="29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CAA41-608D-4C61-811B-61B19912EF8B}" v="206" dt="2018-10-03T18:02:54.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08" autoAdjust="0"/>
    <p:restoredTop sz="94660"/>
  </p:normalViewPr>
  <p:slideViewPr>
    <p:cSldViewPr snapToGrid="0">
      <p:cViewPr varScale="1">
        <p:scale>
          <a:sx n="109" d="100"/>
          <a:sy n="109" d="100"/>
        </p:scale>
        <p:origin x="12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wn M. Quarles" userId="78670b1c-594f-4faf-befc-5048588eac6f" providerId="ADAL" clId="{E0CCAA41-608D-4C61-811B-61B19912EF8B}"/>
    <pc:docChg chg="undo custSel addSld modSld sldOrd">
      <pc:chgData name="Dawn M. Quarles" userId="78670b1c-594f-4faf-befc-5048588eac6f" providerId="ADAL" clId="{E0CCAA41-608D-4C61-811B-61B19912EF8B}" dt="2018-10-03T18:02:54.113" v="204" actId="115"/>
      <pc:docMkLst>
        <pc:docMk/>
      </pc:docMkLst>
      <pc:sldChg chg="modSp">
        <pc:chgData name="Dawn M. Quarles" userId="78670b1c-594f-4faf-befc-5048588eac6f" providerId="ADAL" clId="{E0CCAA41-608D-4C61-811B-61B19912EF8B}" dt="2018-10-02T20:26:02.072" v="77" actId="14100"/>
        <pc:sldMkLst>
          <pc:docMk/>
          <pc:sldMk cId="869477356" sldId="275"/>
        </pc:sldMkLst>
        <pc:spChg chg="mod">
          <ac:chgData name="Dawn M. Quarles" userId="78670b1c-594f-4faf-befc-5048588eac6f" providerId="ADAL" clId="{E0CCAA41-608D-4C61-811B-61B19912EF8B}" dt="2018-10-02T20:25:36.900" v="73" actId="1076"/>
          <ac:spMkLst>
            <pc:docMk/>
            <pc:sldMk cId="869477356" sldId="275"/>
            <ac:spMk id="2" creationId="{00000000-0000-0000-0000-000000000000}"/>
          </ac:spMkLst>
        </pc:spChg>
        <pc:spChg chg="mod">
          <ac:chgData name="Dawn M. Quarles" userId="78670b1c-594f-4faf-befc-5048588eac6f" providerId="ADAL" clId="{E0CCAA41-608D-4C61-811B-61B19912EF8B}" dt="2018-10-02T20:25:53.122" v="75" actId="1076"/>
          <ac:spMkLst>
            <pc:docMk/>
            <pc:sldMk cId="869477356" sldId="275"/>
            <ac:spMk id="3" creationId="{00000000-0000-0000-0000-000000000000}"/>
          </ac:spMkLst>
        </pc:spChg>
        <pc:picChg chg="mod ord">
          <ac:chgData name="Dawn M. Quarles" userId="78670b1c-594f-4faf-befc-5048588eac6f" providerId="ADAL" clId="{E0CCAA41-608D-4C61-811B-61B19912EF8B}" dt="2018-10-02T20:26:02.072" v="77" actId="14100"/>
          <ac:picMkLst>
            <pc:docMk/>
            <pc:sldMk cId="869477356" sldId="275"/>
            <ac:picMk id="2050" creationId="{00000000-0000-0000-0000-000000000000}"/>
          </ac:picMkLst>
        </pc:picChg>
      </pc:sldChg>
      <pc:sldChg chg="modSp">
        <pc:chgData name="Dawn M. Quarles" userId="78670b1c-594f-4faf-befc-5048588eac6f" providerId="ADAL" clId="{E0CCAA41-608D-4C61-811B-61B19912EF8B}" dt="2018-10-02T20:27:59.494" v="92" actId="27636"/>
        <pc:sldMkLst>
          <pc:docMk/>
          <pc:sldMk cId="1731994078" sldId="281"/>
        </pc:sldMkLst>
        <pc:spChg chg="mod">
          <ac:chgData name="Dawn M. Quarles" userId="78670b1c-594f-4faf-befc-5048588eac6f" providerId="ADAL" clId="{E0CCAA41-608D-4C61-811B-61B19912EF8B}" dt="2018-10-02T20:27:59.494" v="92" actId="27636"/>
          <ac:spMkLst>
            <pc:docMk/>
            <pc:sldMk cId="1731994078" sldId="281"/>
            <ac:spMk id="3" creationId="{00000000-0000-0000-0000-000000000000}"/>
          </ac:spMkLst>
        </pc:spChg>
      </pc:sldChg>
      <pc:sldChg chg="modSp">
        <pc:chgData name="Dawn M. Quarles" userId="78670b1c-594f-4faf-befc-5048588eac6f" providerId="ADAL" clId="{E0CCAA41-608D-4C61-811B-61B19912EF8B}" dt="2018-10-02T20:31:22.977" v="203" actId="20577"/>
        <pc:sldMkLst>
          <pc:docMk/>
          <pc:sldMk cId="3905985905" sldId="287"/>
        </pc:sldMkLst>
        <pc:spChg chg="mod">
          <ac:chgData name="Dawn M. Quarles" userId="78670b1c-594f-4faf-befc-5048588eac6f" providerId="ADAL" clId="{E0CCAA41-608D-4C61-811B-61B19912EF8B}" dt="2018-10-02T20:31:18.213" v="201" actId="20577"/>
          <ac:spMkLst>
            <pc:docMk/>
            <pc:sldMk cId="3905985905" sldId="287"/>
            <ac:spMk id="392" creationId="{00000000-0000-0000-0000-000000000000}"/>
          </ac:spMkLst>
        </pc:spChg>
        <pc:spChg chg="mod">
          <ac:chgData name="Dawn M. Quarles" userId="78670b1c-594f-4faf-befc-5048588eac6f" providerId="ADAL" clId="{E0CCAA41-608D-4C61-811B-61B19912EF8B}" dt="2018-10-02T20:31:22.977" v="203" actId="20577"/>
          <ac:spMkLst>
            <pc:docMk/>
            <pc:sldMk cId="3905985905" sldId="287"/>
            <ac:spMk id="393" creationId="{00000000-0000-0000-0000-000000000000}"/>
          </ac:spMkLst>
        </pc:spChg>
      </pc:sldChg>
      <pc:sldChg chg="ord">
        <pc:chgData name="Dawn M. Quarles" userId="78670b1c-594f-4faf-befc-5048588eac6f" providerId="ADAL" clId="{E0CCAA41-608D-4C61-811B-61B19912EF8B}" dt="2018-10-02T20:27:50.914" v="89"/>
        <pc:sldMkLst>
          <pc:docMk/>
          <pc:sldMk cId="209772202" sldId="295"/>
        </pc:sldMkLst>
      </pc:sldChg>
      <pc:sldChg chg="addSp delSp modSp modAnim">
        <pc:chgData name="Dawn M. Quarles" userId="78670b1c-594f-4faf-befc-5048588eac6f" providerId="ADAL" clId="{E0CCAA41-608D-4C61-811B-61B19912EF8B}" dt="2018-10-02T20:24:22.706" v="70" actId="20577"/>
        <pc:sldMkLst>
          <pc:docMk/>
          <pc:sldMk cId="82662847" sldId="296"/>
        </pc:sldMkLst>
        <pc:spChg chg="add mod">
          <ac:chgData name="Dawn M. Quarles" userId="78670b1c-594f-4faf-befc-5048588eac6f" providerId="ADAL" clId="{E0CCAA41-608D-4C61-811B-61B19912EF8B}" dt="2018-10-02T20:24:22.706" v="70" actId="20577"/>
          <ac:spMkLst>
            <pc:docMk/>
            <pc:sldMk cId="82662847" sldId="296"/>
            <ac:spMk id="2" creationId="{8B0550CC-D6A5-460E-9AF9-047BA5C9A7F3}"/>
          </ac:spMkLst>
        </pc:spChg>
        <pc:picChg chg="del">
          <ac:chgData name="Dawn M. Quarles" userId="78670b1c-594f-4faf-befc-5048588eac6f" providerId="ADAL" clId="{E0CCAA41-608D-4C61-811B-61B19912EF8B}" dt="2018-10-02T20:22:11.498" v="0"/>
          <ac:picMkLst>
            <pc:docMk/>
            <pc:sldMk cId="82662847" sldId="296"/>
            <ac:picMk id="4" creationId="{00000000-0000-0000-0000-000000000000}"/>
          </ac:picMkLst>
        </pc:picChg>
      </pc:sldChg>
      <pc:sldChg chg="modSp">
        <pc:chgData name="Dawn M. Quarles" userId="78670b1c-594f-4faf-befc-5048588eac6f" providerId="ADAL" clId="{E0CCAA41-608D-4C61-811B-61B19912EF8B}" dt="2018-10-02T20:26:26.896" v="80" actId="14100"/>
        <pc:sldMkLst>
          <pc:docMk/>
          <pc:sldMk cId="635053654" sldId="299"/>
        </pc:sldMkLst>
        <pc:picChg chg="mod">
          <ac:chgData name="Dawn M. Quarles" userId="78670b1c-594f-4faf-befc-5048588eac6f" providerId="ADAL" clId="{E0CCAA41-608D-4C61-811B-61B19912EF8B}" dt="2018-10-02T20:26:26.896" v="80" actId="14100"/>
          <ac:picMkLst>
            <pc:docMk/>
            <pc:sldMk cId="635053654" sldId="299"/>
            <ac:picMk id="55300" creationId="{ACDF8501-9BB1-45A7-86F8-A6A8C8F93686}"/>
          </ac:picMkLst>
        </pc:picChg>
      </pc:sldChg>
      <pc:sldChg chg="modSp">
        <pc:chgData name="Dawn M. Quarles" userId="78670b1c-594f-4faf-befc-5048588eac6f" providerId="ADAL" clId="{E0CCAA41-608D-4C61-811B-61B19912EF8B}" dt="2018-10-02T20:29:53.833" v="199" actId="6549"/>
        <pc:sldMkLst>
          <pc:docMk/>
          <pc:sldMk cId="4050402853" sldId="311"/>
        </pc:sldMkLst>
        <pc:spChg chg="mod">
          <ac:chgData name="Dawn M. Quarles" userId="78670b1c-594f-4faf-befc-5048588eac6f" providerId="ADAL" clId="{E0CCAA41-608D-4C61-811B-61B19912EF8B}" dt="2018-10-02T20:29:53.833" v="199" actId="6549"/>
          <ac:spMkLst>
            <pc:docMk/>
            <pc:sldMk cId="4050402853" sldId="311"/>
            <ac:spMk id="3" creationId="{00000000-0000-0000-0000-000000000000}"/>
          </ac:spMkLst>
        </pc:spChg>
        <pc:spChg chg="mod">
          <ac:chgData name="Dawn M. Quarles" userId="78670b1c-594f-4faf-befc-5048588eac6f" providerId="ADAL" clId="{E0CCAA41-608D-4C61-811B-61B19912EF8B}" dt="2018-10-02T20:28:39.740" v="97" actId="1076"/>
          <ac:spMkLst>
            <pc:docMk/>
            <pc:sldMk cId="4050402853" sldId="311"/>
            <ac:spMk id="4" creationId="{96AF6D81-E33D-4D98-80A6-5CB40A74664C}"/>
          </ac:spMkLst>
        </pc:spChg>
      </pc:sldChg>
      <pc:sldChg chg="addSp modSp">
        <pc:chgData name="Dawn M. Quarles" userId="78670b1c-594f-4faf-befc-5048588eac6f" providerId="ADAL" clId="{E0CCAA41-608D-4C61-811B-61B19912EF8B}" dt="2018-10-03T18:02:54.113" v="204" actId="115"/>
        <pc:sldMkLst>
          <pc:docMk/>
          <pc:sldMk cId="1592198901" sldId="315"/>
        </pc:sldMkLst>
        <pc:spChg chg="add mod">
          <ac:chgData name="Dawn M. Quarles" userId="78670b1c-594f-4faf-befc-5048588eac6f" providerId="ADAL" clId="{E0CCAA41-608D-4C61-811B-61B19912EF8B}" dt="2018-10-02T20:27:05.586" v="82" actId="13822"/>
          <ac:spMkLst>
            <pc:docMk/>
            <pc:sldMk cId="1592198901" sldId="315"/>
            <ac:spMk id="4" creationId="{0682565F-C44A-48FA-832F-9D015E522DE9}"/>
          </ac:spMkLst>
        </pc:spChg>
        <pc:spChg chg="add mod">
          <ac:chgData name="Dawn M. Quarles" userId="78670b1c-594f-4faf-befc-5048588eac6f" providerId="ADAL" clId="{E0CCAA41-608D-4C61-811B-61B19912EF8B}" dt="2018-10-02T20:27:14.879" v="84" actId="13822"/>
          <ac:spMkLst>
            <pc:docMk/>
            <pc:sldMk cId="1592198901" sldId="315"/>
            <ac:spMk id="6" creationId="{1144E793-1929-4B62-8CC1-10E47D8365B3}"/>
          </ac:spMkLst>
        </pc:spChg>
        <pc:spChg chg="add mod">
          <ac:chgData name="Dawn M. Quarles" userId="78670b1c-594f-4faf-befc-5048588eac6f" providerId="ADAL" clId="{E0CCAA41-608D-4C61-811B-61B19912EF8B}" dt="2018-10-02T20:27:23.118" v="86" actId="13822"/>
          <ac:spMkLst>
            <pc:docMk/>
            <pc:sldMk cId="1592198901" sldId="315"/>
            <ac:spMk id="8" creationId="{1E5381A0-2343-4FFC-9B42-0DF67A9F1A24}"/>
          </ac:spMkLst>
        </pc:spChg>
        <pc:spChg chg="add mod">
          <ac:chgData name="Dawn M. Quarles" userId="78670b1c-594f-4faf-befc-5048588eac6f" providerId="ADAL" clId="{E0CCAA41-608D-4C61-811B-61B19912EF8B}" dt="2018-10-02T20:27:30.689" v="88" actId="13822"/>
          <ac:spMkLst>
            <pc:docMk/>
            <pc:sldMk cId="1592198901" sldId="315"/>
            <ac:spMk id="10" creationId="{C6D438C0-D279-424C-BA84-FCF74A69B14B}"/>
          </ac:spMkLst>
        </pc:spChg>
        <pc:spChg chg="mod">
          <ac:chgData name="Dawn M. Quarles" userId="78670b1c-594f-4faf-befc-5048588eac6f" providerId="ADAL" clId="{E0CCAA41-608D-4C61-811B-61B19912EF8B}" dt="2018-10-03T18:02:54.113" v="204" actId="115"/>
          <ac:spMkLst>
            <pc:docMk/>
            <pc:sldMk cId="1592198901" sldId="315"/>
            <ac:spMk id="86" creationId="{3234EB94-F4BA-493F-ACAE-E188585CD65D}"/>
          </ac:spMkLst>
        </pc:spChg>
      </pc:sldChg>
      <pc:sldChg chg="modSp add">
        <pc:chgData name="Dawn M. Quarles" userId="78670b1c-594f-4faf-befc-5048588eac6f" providerId="ADAL" clId="{E0CCAA41-608D-4C61-811B-61B19912EF8B}" dt="2018-10-02T20:28:09.353" v="94" actId="27636"/>
        <pc:sldMkLst>
          <pc:docMk/>
          <pc:sldMk cId="1822740283" sldId="318"/>
        </pc:sldMkLst>
        <pc:spChg chg="mod">
          <ac:chgData name="Dawn M. Quarles" userId="78670b1c-594f-4faf-befc-5048588eac6f" providerId="ADAL" clId="{E0CCAA41-608D-4C61-811B-61B19912EF8B}" dt="2018-10-02T20:28:09.353" v="94" actId="27636"/>
          <ac:spMkLst>
            <pc:docMk/>
            <pc:sldMk cId="1822740283" sldId="31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A8A7F-E73E-4457-BE9B-F9EC0769BA5C}" type="datetimeFigureOut">
              <a:rPr lang="en-US" smtClean="0"/>
              <a:t>10/3/2018</a:t>
            </a:fld>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40" tIns="45720" rIns="91440" bIns="45720" rtlCol="0" anchor="b"/>
          <a:lstStyle>
            <a:lvl1pPr algn="r">
              <a:defRPr sz="1200"/>
            </a:lvl1pPr>
          </a:lstStyle>
          <a:p>
            <a:fld id="{673AF566-0D2A-4DA5-9766-B807F9C2E305}" type="slidenum">
              <a:rPr lang="en-US" smtClean="0"/>
              <a:t>‹#›</a:t>
            </a:fld>
            <a:endParaRPr lang="en-US"/>
          </a:p>
        </p:txBody>
      </p:sp>
    </p:spTree>
    <p:extLst>
      <p:ext uri="{BB962C8B-B14F-4D97-AF65-F5344CB8AC3E}">
        <p14:creationId xmlns:p14="http://schemas.microsoft.com/office/powerpoint/2010/main" val="1867505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1EAB26-9FF6-4FF1-A600-3A60FE5F4933}"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419690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EAB26-9FF6-4FF1-A600-3A60FE5F4933}"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104706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EAB26-9FF6-4FF1-A600-3A60FE5F4933}"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367005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EAB26-9FF6-4FF1-A600-3A60FE5F4933}"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237802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EAB26-9FF6-4FF1-A600-3A60FE5F4933}"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184094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1EAB26-9FF6-4FF1-A600-3A60FE5F4933}"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298701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1EAB26-9FF6-4FF1-A600-3A60FE5F4933}"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51827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1EAB26-9FF6-4FF1-A600-3A60FE5F4933}"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406064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EAB26-9FF6-4FF1-A600-3A60FE5F4933}"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314856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1EAB26-9FF6-4FF1-A600-3A60FE5F4933}"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161411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1EAB26-9FF6-4FF1-A600-3A60FE5F4933}"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513EC-8705-4780-9CD6-C9B3BF02B0E4}" type="slidenum">
              <a:rPr lang="en-US" smtClean="0"/>
              <a:t>‹#›</a:t>
            </a:fld>
            <a:endParaRPr lang="en-US"/>
          </a:p>
        </p:txBody>
      </p:sp>
    </p:spTree>
    <p:extLst>
      <p:ext uri="{BB962C8B-B14F-4D97-AF65-F5344CB8AC3E}">
        <p14:creationId xmlns:p14="http://schemas.microsoft.com/office/powerpoint/2010/main" val="228311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EAB26-9FF6-4FF1-A600-3A60FE5F4933}" type="datetimeFigureOut">
              <a:rPr lang="en-US" smtClean="0"/>
              <a:t>10/3/2018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513EC-8705-4780-9CD6-C9B3BF02B0E4}" type="slidenum">
              <a:rPr lang="en-US" smtClean="0"/>
              <a:t>‹#›</a:t>
            </a:fld>
            <a:endParaRPr lang="en-US"/>
          </a:p>
        </p:txBody>
      </p:sp>
    </p:spTree>
    <p:extLst>
      <p:ext uri="{BB962C8B-B14F-4D97-AF65-F5344CB8AC3E}">
        <p14:creationId xmlns:p14="http://schemas.microsoft.com/office/powerpoint/2010/main" val="3963504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l4NexZ0iII"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9MpVjxxpExM"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geoe-6NBy10"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nbc.com/saturday-night-live/video/adventures-of-the-dollar/2860897"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I9TLDIPVcs"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news.wbfo.org/post/introducing-crash-course-economics"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FpTBjRf8lG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1839" y="365125"/>
            <a:ext cx="10515600" cy="1325563"/>
          </a:xfrm>
        </p:spPr>
        <p:txBody>
          <a:bodyPr/>
          <a:lstStyle/>
          <a:p>
            <a:pPr algn="ctr"/>
            <a:r>
              <a:rPr lang="en-US" dirty="0">
                <a:latin typeface="Showcard Gothic" panose="04020904020102020604" pitchFamily="82" charset="0"/>
              </a:rPr>
              <a:t>International Trade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674" y="2382592"/>
            <a:ext cx="5885319" cy="34483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8110" y="365125"/>
            <a:ext cx="1558883" cy="155888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27" y="2290289"/>
            <a:ext cx="5542745" cy="369516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40200"/>
            <a:ext cx="3256512" cy="1050488"/>
          </a:xfrm>
          <a:prstGeom prst="rect">
            <a:avLst/>
          </a:prstGeom>
        </p:spPr>
      </p:pic>
    </p:spTree>
    <p:extLst>
      <p:ext uri="{BB962C8B-B14F-4D97-AF65-F5344CB8AC3E}">
        <p14:creationId xmlns:p14="http://schemas.microsoft.com/office/powerpoint/2010/main" val="19282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38" y="148186"/>
            <a:ext cx="10515600" cy="1325563"/>
          </a:xfrm>
        </p:spPr>
        <p:txBody>
          <a:bodyPr>
            <a:normAutofit/>
          </a:bodyPr>
          <a:lstStyle/>
          <a:p>
            <a:r>
              <a:rPr lang="en-US" sz="6000" dirty="0">
                <a:latin typeface="Cooper Black" panose="0208090404030B020404" pitchFamily="18" charset="0"/>
              </a:rPr>
              <a:t>Coconuts or Fish?</a:t>
            </a:r>
          </a:p>
        </p:txBody>
      </p:sp>
      <p:sp>
        <p:nvSpPr>
          <p:cNvPr id="3" name="Content Placeholder 2"/>
          <p:cNvSpPr>
            <a:spLocks noGrp="1"/>
          </p:cNvSpPr>
          <p:nvPr>
            <p:ph idx="1"/>
          </p:nvPr>
        </p:nvSpPr>
        <p:spPr>
          <a:xfrm>
            <a:off x="3056239" y="3141833"/>
            <a:ext cx="8396416" cy="3530816"/>
          </a:xfrm>
        </p:spPr>
        <p:txBody>
          <a:bodyPr>
            <a:normAutofit/>
          </a:bodyPr>
          <a:lstStyle/>
          <a:p>
            <a:pPr algn="just">
              <a:buFont typeface="Wingdings" panose="05000000000000000000" pitchFamily="2" charset="2"/>
              <a:buChar char="q"/>
            </a:pPr>
            <a:r>
              <a:rPr lang="en-US" sz="2400" dirty="0"/>
              <a:t> Young man has </a:t>
            </a:r>
            <a:r>
              <a:rPr lang="en-US" sz="2400" dirty="0">
                <a:solidFill>
                  <a:srgbClr val="FF0000"/>
                </a:solidFill>
                <a:latin typeface="Cooper Black" panose="0208090404030B020404" pitchFamily="18" charset="0"/>
              </a:rPr>
              <a:t>Comparative Advantage </a:t>
            </a:r>
            <a:r>
              <a:rPr lang="en-US" sz="2400" dirty="0"/>
              <a:t>in collecting coconuts because he gives up less fish relative to his production of coconuts than the old man</a:t>
            </a:r>
          </a:p>
          <a:p>
            <a:pPr algn="just">
              <a:buFont typeface="Wingdings" panose="05000000000000000000" pitchFamily="2" charset="2"/>
              <a:buChar char="q"/>
            </a:pPr>
            <a:r>
              <a:rPr lang="en-US" sz="2400" dirty="0"/>
              <a:t> His </a:t>
            </a:r>
            <a:r>
              <a:rPr lang="en-US" sz="2400" dirty="0">
                <a:solidFill>
                  <a:srgbClr val="FF0000"/>
                </a:solidFill>
                <a:latin typeface="Cooper Black" panose="0208090404030B020404" pitchFamily="18" charset="0"/>
              </a:rPr>
              <a:t>opportunity cost </a:t>
            </a:r>
            <a:r>
              <a:rPr lang="en-US" sz="2400" dirty="0"/>
              <a:t>for collecting coconuts is lower relative to the old man</a:t>
            </a:r>
          </a:p>
          <a:p>
            <a:pPr algn="just">
              <a:buFont typeface="Wingdings" panose="05000000000000000000" pitchFamily="2" charset="2"/>
              <a:buChar char="q"/>
            </a:pPr>
            <a:r>
              <a:rPr lang="en-US" sz="2400" dirty="0"/>
              <a:t> The old man has the </a:t>
            </a:r>
            <a:r>
              <a:rPr lang="en-US" sz="2400" dirty="0">
                <a:solidFill>
                  <a:srgbClr val="FF0000"/>
                </a:solidFill>
                <a:latin typeface="Cooper Black" panose="0208090404030B020404" pitchFamily="18" charset="0"/>
                <a:cs typeface="Aharoni" panose="02010803020104030203" pitchFamily="2" charset="-79"/>
              </a:rPr>
              <a:t>Comparative Advantage </a:t>
            </a:r>
            <a:r>
              <a:rPr lang="en-US" sz="2400" dirty="0"/>
              <a:t>in catching fish because he gives up less coconuts relative to his production of fish</a:t>
            </a:r>
          </a:p>
          <a:p>
            <a:pPr algn="just">
              <a:buFont typeface="Wingdings" panose="05000000000000000000" pitchFamily="2" charset="2"/>
              <a:buChar char="q"/>
            </a:pPr>
            <a:r>
              <a:rPr lang="en-US" sz="2400" dirty="0"/>
              <a:t> His </a:t>
            </a:r>
            <a:r>
              <a:rPr lang="en-US" sz="2400" dirty="0">
                <a:solidFill>
                  <a:srgbClr val="FF0000"/>
                </a:solidFill>
                <a:latin typeface="Cooper Black" panose="0208090404030B020404" pitchFamily="18" charset="0"/>
              </a:rPr>
              <a:t>opportunity cost </a:t>
            </a:r>
            <a:r>
              <a:rPr lang="en-US" sz="2400" dirty="0"/>
              <a:t>for catching fish is lower</a:t>
            </a:r>
          </a:p>
        </p:txBody>
      </p:sp>
      <p:pic>
        <p:nvPicPr>
          <p:cNvPr id="4" name="Picture 2" descr="http://previews.123rf.com/images/sararoom/sararoom1312/sararoom131200016/24549442-Vector-illustration-of-Cartoon-Boy-fishing-Stock-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995" y="1591834"/>
            <a:ext cx="1972464" cy="2255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orldartsme.com/images/free-fishing-elderly-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33" y="4080433"/>
            <a:ext cx="1698189" cy="2096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603162023"/>
              </p:ext>
            </p:extLst>
          </p:nvPr>
        </p:nvGraphicFramePr>
        <p:xfrm>
          <a:off x="3056239" y="1473749"/>
          <a:ext cx="8127999" cy="1508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2000" dirty="0"/>
                        <a:t>Comparative Advantage</a:t>
                      </a:r>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dirty="0"/>
                        <a:t>Coconuts</a:t>
                      </a:r>
                    </a:p>
                  </a:txBody>
                  <a:tcPr/>
                </a:tc>
                <a:tc>
                  <a:txBody>
                    <a:bodyPr/>
                    <a:lstStyle/>
                    <a:p>
                      <a:r>
                        <a:rPr lang="en-US" dirty="0"/>
                        <a:t>Fish</a:t>
                      </a:r>
                    </a:p>
                  </a:txBody>
                  <a:tcPr/>
                </a:tc>
                <a:extLst>
                  <a:ext uri="{0D108BD9-81ED-4DB2-BD59-A6C34878D82A}">
                    <a16:rowId xmlns:a16="http://schemas.microsoft.com/office/drawing/2014/main" val="10001"/>
                  </a:ext>
                </a:extLst>
              </a:tr>
              <a:tr h="370840">
                <a:tc>
                  <a:txBody>
                    <a:bodyPr/>
                    <a:lstStyle/>
                    <a:p>
                      <a:r>
                        <a:rPr lang="en-US" dirty="0"/>
                        <a:t>Young</a:t>
                      </a:r>
                      <a:r>
                        <a:rPr lang="en-US" baseline="0" dirty="0"/>
                        <a:t> Man</a:t>
                      </a:r>
                      <a:endParaRPr lang="en-US" dirty="0"/>
                    </a:p>
                  </a:txBody>
                  <a:tcPr/>
                </a:tc>
                <a:tc>
                  <a:txBody>
                    <a:bodyPr/>
                    <a:lstStyle/>
                    <a:p>
                      <a:r>
                        <a:rPr lang="en-US" dirty="0"/>
                        <a:t>20   </a:t>
                      </a:r>
                      <a:r>
                        <a:rPr lang="en-US" dirty="0">
                          <a:solidFill>
                            <a:srgbClr val="FF0000"/>
                          </a:solidFill>
                        </a:rPr>
                        <a:t>60/20 = 3</a:t>
                      </a:r>
                      <a:endParaRPr lang="en-US" dirty="0"/>
                    </a:p>
                  </a:txBody>
                  <a:tcPr/>
                </a:tc>
                <a:tc>
                  <a:txBody>
                    <a:bodyPr/>
                    <a:lstStyle/>
                    <a:p>
                      <a:r>
                        <a:rPr lang="en-US" dirty="0"/>
                        <a:t>60    </a:t>
                      </a:r>
                      <a:r>
                        <a:rPr lang="en-US" dirty="0">
                          <a:solidFill>
                            <a:srgbClr val="FF0000"/>
                          </a:solidFill>
                        </a:rPr>
                        <a:t>20/60 =</a:t>
                      </a:r>
                      <a:r>
                        <a:rPr lang="en-US" baseline="0" dirty="0">
                          <a:solidFill>
                            <a:srgbClr val="FF0000"/>
                          </a:solidFill>
                        </a:rPr>
                        <a:t> 1/3</a:t>
                      </a:r>
                      <a:endParaRPr lang="en-US" dirty="0"/>
                    </a:p>
                  </a:txBody>
                  <a:tcPr/>
                </a:tc>
                <a:extLst>
                  <a:ext uri="{0D108BD9-81ED-4DB2-BD59-A6C34878D82A}">
                    <a16:rowId xmlns:a16="http://schemas.microsoft.com/office/drawing/2014/main" val="10002"/>
                  </a:ext>
                </a:extLst>
              </a:tr>
              <a:tr h="370840">
                <a:tc>
                  <a:txBody>
                    <a:bodyPr/>
                    <a:lstStyle/>
                    <a:p>
                      <a:r>
                        <a:rPr lang="en-US" dirty="0"/>
                        <a:t>Old Man</a:t>
                      </a:r>
                    </a:p>
                  </a:txBody>
                  <a:tcPr/>
                </a:tc>
                <a:tc>
                  <a:txBody>
                    <a:bodyPr/>
                    <a:lstStyle/>
                    <a:p>
                      <a:r>
                        <a:rPr lang="en-US" dirty="0"/>
                        <a:t>5     </a:t>
                      </a:r>
                      <a:r>
                        <a:rPr lang="en-US" dirty="0">
                          <a:solidFill>
                            <a:srgbClr val="FF0000"/>
                          </a:solidFill>
                        </a:rPr>
                        <a:t>25/5 = 5</a:t>
                      </a:r>
                    </a:p>
                  </a:txBody>
                  <a:tcPr/>
                </a:tc>
                <a:tc>
                  <a:txBody>
                    <a:bodyPr/>
                    <a:lstStyle/>
                    <a:p>
                      <a:r>
                        <a:rPr lang="en-US" dirty="0"/>
                        <a:t>25       </a:t>
                      </a:r>
                      <a:r>
                        <a:rPr lang="en-US" dirty="0">
                          <a:solidFill>
                            <a:srgbClr val="FF0000"/>
                          </a:solidFill>
                        </a:rPr>
                        <a:t>5/25</a:t>
                      </a:r>
                      <a:r>
                        <a:rPr lang="en-US" baseline="0" dirty="0">
                          <a:solidFill>
                            <a:srgbClr val="FF0000"/>
                          </a:solidFill>
                        </a:rPr>
                        <a:t> = 1/5</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79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946" y="0"/>
            <a:ext cx="10515600" cy="1325563"/>
          </a:xfrm>
        </p:spPr>
        <p:txBody>
          <a:bodyPr/>
          <a:lstStyle/>
          <a:p>
            <a:pPr algn="ctr"/>
            <a:r>
              <a:rPr lang="en-US" b="1" dirty="0"/>
              <a:t>Comparative Advantage </a:t>
            </a:r>
            <a:r>
              <a:rPr lang="en-US" dirty="0">
                <a:solidFill>
                  <a:srgbClr val="00B0F0"/>
                </a:solidFill>
                <a:latin typeface="Cooper Black" panose="0208090404030B020404" pitchFamily="18" charset="0"/>
              </a:rPr>
              <a:t>HINT</a:t>
            </a:r>
          </a:p>
        </p:txBody>
      </p:sp>
      <p:sp>
        <p:nvSpPr>
          <p:cNvPr id="3" name="Content Placeholder 2"/>
          <p:cNvSpPr>
            <a:spLocks noGrp="1"/>
          </p:cNvSpPr>
          <p:nvPr>
            <p:ph idx="1"/>
          </p:nvPr>
        </p:nvSpPr>
        <p:spPr>
          <a:xfrm>
            <a:off x="331303" y="1431235"/>
            <a:ext cx="11502887" cy="4745728"/>
          </a:xfrm>
        </p:spPr>
        <p:txBody>
          <a:bodyPr>
            <a:normAutofit fontScale="92500" lnSpcReduction="10000"/>
          </a:bodyPr>
          <a:lstStyle/>
          <a:p>
            <a:pPr algn="just"/>
            <a:r>
              <a:rPr lang="en-US" sz="4400" dirty="0">
                <a:latin typeface="Cooper Black" panose="0208090404030B020404" pitchFamily="18" charset="0"/>
              </a:rPr>
              <a:t>If it’s an </a:t>
            </a:r>
            <a:r>
              <a:rPr lang="en-US" sz="4400" dirty="0">
                <a:solidFill>
                  <a:schemeClr val="accent2">
                    <a:lumMod val="50000"/>
                  </a:schemeClr>
                </a:solidFill>
                <a:latin typeface="Cooper Black" panose="0208090404030B020404" pitchFamily="18" charset="0"/>
              </a:rPr>
              <a:t>OUTPUT</a:t>
            </a:r>
            <a:r>
              <a:rPr lang="en-US" sz="4400" dirty="0">
                <a:latin typeface="Cooper Black" panose="0208090404030B020404" pitchFamily="18" charset="0"/>
              </a:rPr>
              <a:t> problem, then remember </a:t>
            </a:r>
            <a:r>
              <a:rPr lang="en-US" sz="4400" dirty="0">
                <a:solidFill>
                  <a:schemeClr val="accent2">
                    <a:lumMod val="50000"/>
                  </a:schemeClr>
                </a:solidFill>
                <a:latin typeface="Cooper Black" panose="0208090404030B020404" pitchFamily="18" charset="0"/>
              </a:rPr>
              <a:t>OTHER OVER </a:t>
            </a:r>
            <a:r>
              <a:rPr lang="en-US" sz="4400" dirty="0">
                <a:solidFill>
                  <a:srgbClr val="FF0000"/>
                </a:solidFill>
                <a:latin typeface="Britannic Bold" panose="020B0903060703020204" pitchFamily="34" charset="0"/>
              </a:rPr>
              <a:t>(Triple O’s!!!)</a:t>
            </a:r>
            <a:endParaRPr lang="en-US" sz="4400" dirty="0">
              <a:solidFill>
                <a:schemeClr val="accent2">
                  <a:lumMod val="50000"/>
                </a:schemeClr>
              </a:solidFill>
              <a:latin typeface="Cooper Black" panose="0208090404030B020404" pitchFamily="18" charset="0"/>
            </a:endParaRPr>
          </a:p>
          <a:p>
            <a:pPr lvl="1" algn="just"/>
            <a:r>
              <a:rPr lang="en-US" dirty="0">
                <a:solidFill>
                  <a:schemeClr val="accent2">
                    <a:lumMod val="50000"/>
                  </a:schemeClr>
                </a:solidFill>
                <a:latin typeface="Cooper Black" panose="0208090404030B020404" pitchFamily="18" charset="0"/>
              </a:rPr>
              <a:t>In other words, how much is being produced using the same amount of resources (inputs)</a:t>
            </a:r>
          </a:p>
          <a:p>
            <a:pPr lvl="1" algn="just"/>
            <a:r>
              <a:rPr lang="en-US" dirty="0">
                <a:solidFill>
                  <a:schemeClr val="accent2">
                    <a:lumMod val="50000"/>
                  </a:schemeClr>
                </a:solidFill>
                <a:latin typeface="Cooper Black" panose="0208090404030B020404" pitchFamily="18" charset="0"/>
              </a:rPr>
              <a:t>Also, whoever produces the most has the Absolute Advantage</a:t>
            </a:r>
          </a:p>
          <a:p>
            <a:pPr algn="just"/>
            <a:r>
              <a:rPr lang="en-US" sz="4400" dirty="0">
                <a:latin typeface="Cooper Black" panose="0208090404030B020404" pitchFamily="18" charset="0"/>
              </a:rPr>
              <a:t>It it’s an </a:t>
            </a:r>
            <a:r>
              <a:rPr lang="en-US" sz="4400" dirty="0">
                <a:solidFill>
                  <a:schemeClr val="accent4">
                    <a:lumMod val="75000"/>
                  </a:schemeClr>
                </a:solidFill>
                <a:latin typeface="Cooper Black" panose="0208090404030B020404" pitchFamily="18" charset="0"/>
              </a:rPr>
              <a:t>INPUT</a:t>
            </a:r>
            <a:r>
              <a:rPr lang="en-US" sz="4400" dirty="0">
                <a:latin typeface="Cooper Black" panose="0208090404030B020404" pitchFamily="18" charset="0"/>
              </a:rPr>
              <a:t> problem, then remember </a:t>
            </a:r>
            <a:r>
              <a:rPr lang="en-US" sz="4400" dirty="0">
                <a:solidFill>
                  <a:schemeClr val="accent4">
                    <a:lumMod val="75000"/>
                  </a:schemeClr>
                </a:solidFill>
                <a:latin typeface="Cooper Black" panose="0208090404030B020404" pitchFamily="18" charset="0"/>
              </a:rPr>
              <a:t>OTHER UNDER</a:t>
            </a:r>
          </a:p>
          <a:p>
            <a:pPr lvl="1" algn="just"/>
            <a:r>
              <a:rPr lang="en-US" dirty="0">
                <a:solidFill>
                  <a:schemeClr val="accent4">
                    <a:lumMod val="75000"/>
                  </a:schemeClr>
                </a:solidFill>
                <a:latin typeface="Cooper Black" panose="0208090404030B020404" pitchFamily="18" charset="0"/>
              </a:rPr>
              <a:t>In other words, how many resources or amount of time is needed to produce a certain product (output)</a:t>
            </a:r>
          </a:p>
          <a:p>
            <a:pPr lvl="1" algn="just"/>
            <a:r>
              <a:rPr lang="en-US" dirty="0">
                <a:solidFill>
                  <a:schemeClr val="accent4">
                    <a:lumMod val="75000"/>
                  </a:schemeClr>
                </a:solidFill>
                <a:latin typeface="Cooper Black" panose="0208090404030B020404" pitchFamily="18" charset="0"/>
              </a:rPr>
              <a:t>Also, whoever uses the fewest inputs to produce has the Absolute Advantage  </a:t>
            </a:r>
            <a:r>
              <a:rPr lang="en-US" sz="4000" dirty="0">
                <a:solidFill>
                  <a:srgbClr val="FF0000"/>
                </a:solidFill>
                <a:latin typeface="Cooper Black" panose="0208090404030B020404" pitchFamily="18" charset="0"/>
              </a:rPr>
              <a:t>(IOU!!!)</a:t>
            </a:r>
            <a:endParaRPr lang="en-US" dirty="0">
              <a:solidFill>
                <a:srgbClr val="FF0000"/>
              </a:solidFill>
              <a:latin typeface="Cooper Black" panose="0208090404030B020404" pitchFamily="18" charset="0"/>
            </a:endParaRPr>
          </a:p>
        </p:txBody>
      </p:sp>
    </p:spTree>
    <p:extLst>
      <p:ext uri="{BB962C8B-B14F-4D97-AF65-F5344CB8AC3E}">
        <p14:creationId xmlns:p14="http://schemas.microsoft.com/office/powerpoint/2010/main" val="162775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8" y="-148745"/>
            <a:ext cx="10515600" cy="1325563"/>
          </a:xfrm>
        </p:spPr>
        <p:txBody>
          <a:bodyPr/>
          <a:lstStyle/>
          <a:p>
            <a:pPr algn="ctr"/>
            <a:r>
              <a:rPr lang="en-US" u="sng" dirty="0">
                <a:solidFill>
                  <a:schemeClr val="accent5">
                    <a:lumMod val="50000"/>
                  </a:schemeClr>
                </a:solidFill>
                <a:latin typeface="Franklin Gothic Medium Cond" panose="020B0606030402020204" pitchFamily="34" charset="0"/>
              </a:rPr>
              <a:t>Comparative Advantage Practice Problems</a:t>
            </a:r>
          </a:p>
        </p:txBody>
      </p:sp>
      <p:sp>
        <p:nvSpPr>
          <p:cNvPr id="4" name="Content Placeholder 3"/>
          <p:cNvSpPr>
            <a:spLocks noGrp="1"/>
          </p:cNvSpPr>
          <p:nvPr>
            <p:ph idx="1"/>
          </p:nvPr>
        </p:nvSpPr>
        <p:spPr>
          <a:xfrm>
            <a:off x="483702" y="1004725"/>
            <a:ext cx="11224592" cy="1195871"/>
          </a:xfrm>
        </p:spPr>
        <p:txBody>
          <a:bodyPr>
            <a:noAutofit/>
          </a:bodyPr>
          <a:lstStyle/>
          <a:p>
            <a:pPr marL="514350" indent="-514350">
              <a:buFont typeface="+mj-lt"/>
              <a:buAutoNum type="arabicParenR"/>
            </a:pPr>
            <a:r>
              <a:rPr lang="en-US" sz="2400" dirty="0">
                <a:solidFill>
                  <a:schemeClr val="accent2">
                    <a:lumMod val="75000"/>
                  </a:schemeClr>
                </a:solidFill>
                <a:latin typeface="Narkisim" panose="020E0502050101010101" pitchFamily="34" charset="-79"/>
                <a:cs typeface="Narkisim" panose="020E0502050101010101" pitchFamily="34" charset="-79"/>
              </a:rPr>
              <a:t>Decide if it’s an Output or Input Problem</a:t>
            </a:r>
          </a:p>
          <a:p>
            <a:pPr marL="514350" indent="-514350">
              <a:buFont typeface="+mj-lt"/>
              <a:buAutoNum type="arabicParenR"/>
            </a:pPr>
            <a:r>
              <a:rPr lang="en-US" sz="2400" dirty="0">
                <a:solidFill>
                  <a:schemeClr val="accent2">
                    <a:lumMod val="75000"/>
                  </a:schemeClr>
                </a:solidFill>
                <a:latin typeface="Narkisim" panose="020E0502050101010101" pitchFamily="34" charset="-79"/>
                <a:cs typeface="Narkisim" panose="020E0502050101010101" pitchFamily="34" charset="-79"/>
              </a:rPr>
              <a:t>Determine who has the Absolute Advantage in each</a:t>
            </a:r>
          </a:p>
          <a:p>
            <a:pPr marL="514350" indent="-514350">
              <a:buFont typeface="+mj-lt"/>
              <a:buAutoNum type="arabicParenR"/>
            </a:pPr>
            <a:r>
              <a:rPr lang="en-US" sz="2400" dirty="0">
                <a:solidFill>
                  <a:schemeClr val="accent2">
                    <a:lumMod val="75000"/>
                  </a:schemeClr>
                </a:solidFill>
                <a:latin typeface="Narkisim" panose="020E0502050101010101" pitchFamily="34" charset="-79"/>
                <a:cs typeface="Narkisim" panose="020E0502050101010101" pitchFamily="34" charset="-79"/>
              </a:rPr>
              <a:t>Determine who has the Comparative Advantage in each (must show your work!)</a:t>
            </a:r>
          </a:p>
          <a:p>
            <a:pPr marL="514350" indent="-514350">
              <a:buFont typeface="+mj-lt"/>
              <a:buAutoNum type="arabicParenR"/>
            </a:pPr>
            <a:r>
              <a:rPr lang="en-US" sz="2400" dirty="0">
                <a:solidFill>
                  <a:schemeClr val="accent2">
                    <a:lumMod val="75000"/>
                  </a:schemeClr>
                </a:solidFill>
                <a:latin typeface="Narkisim" panose="020E0502050101010101" pitchFamily="34" charset="-79"/>
                <a:cs typeface="Narkisim" panose="020E0502050101010101" pitchFamily="34" charset="-79"/>
              </a:rPr>
              <a:t>Explain the Opportunity Costs and Terms of Trade</a:t>
            </a:r>
          </a:p>
        </p:txBody>
      </p:sp>
      <p:graphicFrame>
        <p:nvGraphicFramePr>
          <p:cNvPr id="5" name="Table 4"/>
          <p:cNvGraphicFramePr>
            <a:graphicFrameLocks noGrp="1"/>
          </p:cNvGraphicFramePr>
          <p:nvPr>
            <p:extLst>
              <p:ext uri="{D42A27DB-BD31-4B8C-83A1-F6EECF244321}">
                <p14:modId xmlns:p14="http://schemas.microsoft.com/office/powerpoint/2010/main" val="148937596"/>
              </p:ext>
            </p:extLst>
          </p:nvPr>
        </p:nvGraphicFramePr>
        <p:xfrm>
          <a:off x="351182" y="3250831"/>
          <a:ext cx="5095461" cy="1253583"/>
        </p:xfrm>
        <a:graphic>
          <a:graphicData uri="http://schemas.openxmlformats.org/drawingml/2006/table">
            <a:tbl>
              <a:tblPr firstRow="1" bandRow="1">
                <a:tableStyleId>{073A0DAA-6AF3-43AB-8588-CEC1D06C72B9}</a:tableStyleId>
              </a:tblPr>
              <a:tblGrid>
                <a:gridCol w="1698487">
                  <a:extLst>
                    <a:ext uri="{9D8B030D-6E8A-4147-A177-3AD203B41FA5}">
                      <a16:colId xmlns:a16="http://schemas.microsoft.com/office/drawing/2014/main" val="3750897483"/>
                    </a:ext>
                  </a:extLst>
                </a:gridCol>
                <a:gridCol w="1698487">
                  <a:extLst>
                    <a:ext uri="{9D8B030D-6E8A-4147-A177-3AD203B41FA5}">
                      <a16:colId xmlns:a16="http://schemas.microsoft.com/office/drawing/2014/main" val="1363637561"/>
                    </a:ext>
                  </a:extLst>
                </a:gridCol>
                <a:gridCol w="1698487">
                  <a:extLst>
                    <a:ext uri="{9D8B030D-6E8A-4147-A177-3AD203B41FA5}">
                      <a16:colId xmlns:a16="http://schemas.microsoft.com/office/drawing/2014/main" val="2788729083"/>
                    </a:ext>
                  </a:extLst>
                </a:gridCol>
              </a:tblGrid>
              <a:tr h="370840">
                <a:tc>
                  <a:txBody>
                    <a:bodyPr/>
                    <a:lstStyle/>
                    <a:p>
                      <a:endParaRPr lang="en-US" dirty="0"/>
                    </a:p>
                  </a:txBody>
                  <a:tcPr/>
                </a:tc>
                <a:tc>
                  <a:txBody>
                    <a:bodyPr/>
                    <a:lstStyle/>
                    <a:p>
                      <a:pPr algn="ctr"/>
                      <a:r>
                        <a:rPr lang="en-US" dirty="0"/>
                        <a:t>Paint</a:t>
                      </a:r>
                      <a:r>
                        <a:rPr lang="en-US" baseline="0" dirty="0"/>
                        <a:t> the Room</a:t>
                      </a:r>
                      <a:endParaRPr lang="en-US" dirty="0"/>
                    </a:p>
                  </a:txBody>
                  <a:tcPr/>
                </a:tc>
                <a:tc>
                  <a:txBody>
                    <a:bodyPr/>
                    <a:lstStyle/>
                    <a:p>
                      <a:pPr algn="ctr"/>
                      <a:r>
                        <a:rPr lang="en-US" dirty="0"/>
                        <a:t>Stain</a:t>
                      </a:r>
                      <a:r>
                        <a:rPr lang="en-US" baseline="0" dirty="0"/>
                        <a:t> the Deck</a:t>
                      </a:r>
                      <a:endParaRPr lang="en-US" dirty="0"/>
                    </a:p>
                  </a:txBody>
                  <a:tcPr/>
                </a:tc>
                <a:extLst>
                  <a:ext uri="{0D108BD9-81ED-4DB2-BD59-A6C34878D82A}">
                    <a16:rowId xmlns:a16="http://schemas.microsoft.com/office/drawing/2014/main" val="2040137192"/>
                  </a:ext>
                </a:extLst>
              </a:tr>
              <a:tr h="486503">
                <a:tc>
                  <a:txBody>
                    <a:bodyPr/>
                    <a:lstStyle/>
                    <a:p>
                      <a:pPr algn="ctr"/>
                      <a:r>
                        <a:rPr lang="en-US" sz="2000" dirty="0"/>
                        <a:t>Dawn</a:t>
                      </a:r>
                    </a:p>
                  </a:txBody>
                  <a:tcPr/>
                </a:tc>
                <a:tc>
                  <a:txBody>
                    <a:bodyPr/>
                    <a:lstStyle/>
                    <a:p>
                      <a:pPr algn="ctr"/>
                      <a:r>
                        <a:rPr lang="en-US" dirty="0"/>
                        <a:t>4</a:t>
                      </a:r>
                    </a:p>
                  </a:txBody>
                  <a:tcPr/>
                </a:tc>
                <a:tc>
                  <a:txBody>
                    <a:bodyPr/>
                    <a:lstStyle/>
                    <a:p>
                      <a:pPr algn="ctr"/>
                      <a:r>
                        <a:rPr lang="en-US" dirty="0"/>
                        <a:t>3</a:t>
                      </a:r>
                    </a:p>
                  </a:txBody>
                  <a:tcPr/>
                </a:tc>
                <a:extLst>
                  <a:ext uri="{0D108BD9-81ED-4DB2-BD59-A6C34878D82A}">
                    <a16:rowId xmlns:a16="http://schemas.microsoft.com/office/drawing/2014/main" val="2861884835"/>
                  </a:ext>
                </a:extLst>
              </a:tr>
              <a:tr h="370840">
                <a:tc>
                  <a:txBody>
                    <a:bodyPr/>
                    <a:lstStyle/>
                    <a:p>
                      <a:pPr algn="ctr"/>
                      <a:r>
                        <a:rPr lang="en-US" sz="2000" dirty="0"/>
                        <a:t>Court</a:t>
                      </a:r>
                    </a:p>
                  </a:txBody>
                  <a:tcPr/>
                </a:tc>
                <a:tc>
                  <a:txBody>
                    <a:bodyPr/>
                    <a:lstStyle/>
                    <a:p>
                      <a:pPr algn="ctr"/>
                      <a:r>
                        <a:rPr lang="en-US" dirty="0"/>
                        <a:t>6</a:t>
                      </a:r>
                    </a:p>
                  </a:txBody>
                  <a:tcPr/>
                </a:tc>
                <a:tc>
                  <a:txBody>
                    <a:bodyPr/>
                    <a:lstStyle/>
                    <a:p>
                      <a:pPr algn="ctr"/>
                      <a:r>
                        <a:rPr lang="en-US" dirty="0"/>
                        <a:t>8</a:t>
                      </a:r>
                    </a:p>
                  </a:txBody>
                  <a:tcPr/>
                </a:tc>
                <a:extLst>
                  <a:ext uri="{0D108BD9-81ED-4DB2-BD59-A6C34878D82A}">
                    <a16:rowId xmlns:a16="http://schemas.microsoft.com/office/drawing/2014/main" val="934494590"/>
                  </a:ext>
                </a:extLst>
              </a:tr>
            </a:tbl>
          </a:graphicData>
        </a:graphic>
      </p:graphicFrame>
      <p:sp>
        <p:nvSpPr>
          <p:cNvPr id="6" name="TextBox 5"/>
          <p:cNvSpPr txBox="1"/>
          <p:nvPr/>
        </p:nvSpPr>
        <p:spPr>
          <a:xfrm>
            <a:off x="351182" y="2844847"/>
            <a:ext cx="5095461" cy="400110"/>
          </a:xfrm>
          <a:prstGeom prst="rect">
            <a:avLst/>
          </a:prstGeom>
          <a:noFill/>
        </p:spPr>
        <p:txBody>
          <a:bodyPr wrap="square" rtlCol="0">
            <a:spAutoFit/>
          </a:bodyPr>
          <a:lstStyle/>
          <a:p>
            <a:pPr marL="342900" indent="-342900">
              <a:buFont typeface="+mj-lt"/>
              <a:buAutoNum type="arabicPeriod"/>
            </a:pPr>
            <a:r>
              <a:rPr lang="en-US" sz="2000" dirty="0"/>
              <a:t>Hours needed to</a:t>
            </a:r>
          </a:p>
        </p:txBody>
      </p:sp>
      <p:graphicFrame>
        <p:nvGraphicFramePr>
          <p:cNvPr id="7" name="Table 6"/>
          <p:cNvGraphicFramePr>
            <a:graphicFrameLocks noGrp="1"/>
          </p:cNvGraphicFramePr>
          <p:nvPr>
            <p:extLst>
              <p:ext uri="{D42A27DB-BD31-4B8C-83A1-F6EECF244321}">
                <p14:modId xmlns:p14="http://schemas.microsoft.com/office/powerpoint/2010/main" val="670410166"/>
              </p:ext>
            </p:extLst>
          </p:nvPr>
        </p:nvGraphicFramePr>
        <p:xfrm>
          <a:off x="351181" y="5126013"/>
          <a:ext cx="5095461" cy="1253583"/>
        </p:xfrm>
        <a:graphic>
          <a:graphicData uri="http://schemas.openxmlformats.org/drawingml/2006/table">
            <a:tbl>
              <a:tblPr firstRow="1" bandRow="1">
                <a:tableStyleId>{073A0DAA-6AF3-43AB-8588-CEC1D06C72B9}</a:tableStyleId>
              </a:tblPr>
              <a:tblGrid>
                <a:gridCol w="1698487">
                  <a:extLst>
                    <a:ext uri="{9D8B030D-6E8A-4147-A177-3AD203B41FA5}">
                      <a16:colId xmlns:a16="http://schemas.microsoft.com/office/drawing/2014/main" val="3750897483"/>
                    </a:ext>
                  </a:extLst>
                </a:gridCol>
                <a:gridCol w="1698487">
                  <a:extLst>
                    <a:ext uri="{9D8B030D-6E8A-4147-A177-3AD203B41FA5}">
                      <a16:colId xmlns:a16="http://schemas.microsoft.com/office/drawing/2014/main" val="1363637561"/>
                    </a:ext>
                  </a:extLst>
                </a:gridCol>
                <a:gridCol w="1698487">
                  <a:extLst>
                    <a:ext uri="{9D8B030D-6E8A-4147-A177-3AD203B41FA5}">
                      <a16:colId xmlns:a16="http://schemas.microsoft.com/office/drawing/2014/main" val="2788729083"/>
                    </a:ext>
                  </a:extLst>
                </a:gridCol>
              </a:tblGrid>
              <a:tr h="370840">
                <a:tc>
                  <a:txBody>
                    <a:bodyPr/>
                    <a:lstStyle/>
                    <a:p>
                      <a:endParaRPr lang="en-US" dirty="0"/>
                    </a:p>
                  </a:txBody>
                  <a:tcPr/>
                </a:tc>
                <a:tc>
                  <a:txBody>
                    <a:bodyPr/>
                    <a:lstStyle/>
                    <a:p>
                      <a:pPr algn="ctr"/>
                      <a:r>
                        <a:rPr lang="en-US" dirty="0"/>
                        <a:t>Corn</a:t>
                      </a:r>
                    </a:p>
                  </a:txBody>
                  <a:tcPr/>
                </a:tc>
                <a:tc>
                  <a:txBody>
                    <a:bodyPr/>
                    <a:lstStyle/>
                    <a:p>
                      <a:pPr algn="ctr"/>
                      <a:r>
                        <a:rPr lang="en-US" dirty="0"/>
                        <a:t>Rice</a:t>
                      </a:r>
                    </a:p>
                  </a:txBody>
                  <a:tcPr/>
                </a:tc>
                <a:extLst>
                  <a:ext uri="{0D108BD9-81ED-4DB2-BD59-A6C34878D82A}">
                    <a16:rowId xmlns:a16="http://schemas.microsoft.com/office/drawing/2014/main" val="2040137192"/>
                  </a:ext>
                </a:extLst>
              </a:tr>
              <a:tr h="486503">
                <a:tc>
                  <a:txBody>
                    <a:bodyPr/>
                    <a:lstStyle/>
                    <a:p>
                      <a:pPr algn="ctr"/>
                      <a:r>
                        <a:rPr lang="en-US" sz="2000" dirty="0"/>
                        <a:t>USA</a:t>
                      </a:r>
                    </a:p>
                  </a:txBody>
                  <a:tcPr/>
                </a:tc>
                <a:tc>
                  <a:txBody>
                    <a:bodyPr/>
                    <a:lstStyle/>
                    <a:p>
                      <a:pPr algn="ctr"/>
                      <a:r>
                        <a:rPr lang="en-US" dirty="0"/>
                        <a:t>20</a:t>
                      </a:r>
                    </a:p>
                  </a:txBody>
                  <a:tcPr/>
                </a:tc>
                <a:tc>
                  <a:txBody>
                    <a:bodyPr/>
                    <a:lstStyle/>
                    <a:p>
                      <a:pPr algn="ctr"/>
                      <a:r>
                        <a:rPr lang="en-US" dirty="0"/>
                        <a:t>5</a:t>
                      </a:r>
                    </a:p>
                  </a:txBody>
                  <a:tcPr/>
                </a:tc>
                <a:extLst>
                  <a:ext uri="{0D108BD9-81ED-4DB2-BD59-A6C34878D82A}">
                    <a16:rowId xmlns:a16="http://schemas.microsoft.com/office/drawing/2014/main" val="2861884835"/>
                  </a:ext>
                </a:extLst>
              </a:tr>
              <a:tr h="370840">
                <a:tc>
                  <a:txBody>
                    <a:bodyPr/>
                    <a:lstStyle/>
                    <a:p>
                      <a:pPr algn="ctr"/>
                      <a:r>
                        <a:rPr lang="en-US" sz="2000" dirty="0"/>
                        <a:t>Japan</a:t>
                      </a:r>
                    </a:p>
                  </a:txBody>
                  <a:tcPr/>
                </a:tc>
                <a:tc>
                  <a:txBody>
                    <a:bodyPr/>
                    <a:lstStyle/>
                    <a:p>
                      <a:pPr algn="ctr"/>
                      <a:r>
                        <a:rPr lang="en-US" dirty="0"/>
                        <a:t>2</a:t>
                      </a:r>
                    </a:p>
                  </a:txBody>
                  <a:tcPr/>
                </a:tc>
                <a:tc>
                  <a:txBody>
                    <a:bodyPr/>
                    <a:lstStyle/>
                    <a:p>
                      <a:pPr algn="ctr"/>
                      <a:r>
                        <a:rPr lang="en-US" dirty="0"/>
                        <a:t>20</a:t>
                      </a:r>
                    </a:p>
                  </a:txBody>
                  <a:tcPr/>
                </a:tc>
                <a:extLst>
                  <a:ext uri="{0D108BD9-81ED-4DB2-BD59-A6C34878D82A}">
                    <a16:rowId xmlns:a16="http://schemas.microsoft.com/office/drawing/2014/main" val="934494590"/>
                  </a:ext>
                </a:extLst>
              </a:tr>
            </a:tbl>
          </a:graphicData>
        </a:graphic>
      </p:graphicFrame>
      <p:sp>
        <p:nvSpPr>
          <p:cNvPr id="8" name="TextBox 7"/>
          <p:cNvSpPr txBox="1"/>
          <p:nvPr/>
        </p:nvSpPr>
        <p:spPr>
          <a:xfrm>
            <a:off x="351182" y="4757530"/>
            <a:ext cx="4962940" cy="400110"/>
          </a:xfrm>
          <a:prstGeom prst="rect">
            <a:avLst/>
          </a:prstGeom>
          <a:noFill/>
        </p:spPr>
        <p:txBody>
          <a:bodyPr wrap="square" rtlCol="0">
            <a:spAutoFit/>
          </a:bodyPr>
          <a:lstStyle/>
          <a:p>
            <a:pPr marL="457200" indent="-457200">
              <a:buFont typeface="+mj-lt"/>
              <a:buAutoNum type="arabicPeriod" startAt="2"/>
            </a:pPr>
            <a:r>
              <a:rPr lang="en-US" sz="2000" dirty="0"/>
              <a:t>Number produced</a:t>
            </a:r>
          </a:p>
        </p:txBody>
      </p:sp>
      <p:graphicFrame>
        <p:nvGraphicFramePr>
          <p:cNvPr id="9" name="Table 8"/>
          <p:cNvGraphicFramePr>
            <a:graphicFrameLocks noGrp="1"/>
          </p:cNvGraphicFramePr>
          <p:nvPr>
            <p:extLst>
              <p:ext uri="{D42A27DB-BD31-4B8C-83A1-F6EECF244321}">
                <p14:modId xmlns:p14="http://schemas.microsoft.com/office/powerpoint/2010/main" val="1882507558"/>
              </p:ext>
            </p:extLst>
          </p:nvPr>
        </p:nvGraphicFramePr>
        <p:xfrm>
          <a:off x="6095998" y="3328571"/>
          <a:ext cx="5095461" cy="1253583"/>
        </p:xfrm>
        <a:graphic>
          <a:graphicData uri="http://schemas.openxmlformats.org/drawingml/2006/table">
            <a:tbl>
              <a:tblPr firstRow="1" bandRow="1">
                <a:tableStyleId>{073A0DAA-6AF3-43AB-8588-CEC1D06C72B9}</a:tableStyleId>
              </a:tblPr>
              <a:tblGrid>
                <a:gridCol w="1698487">
                  <a:extLst>
                    <a:ext uri="{9D8B030D-6E8A-4147-A177-3AD203B41FA5}">
                      <a16:colId xmlns:a16="http://schemas.microsoft.com/office/drawing/2014/main" val="3750897483"/>
                    </a:ext>
                  </a:extLst>
                </a:gridCol>
                <a:gridCol w="1698487">
                  <a:extLst>
                    <a:ext uri="{9D8B030D-6E8A-4147-A177-3AD203B41FA5}">
                      <a16:colId xmlns:a16="http://schemas.microsoft.com/office/drawing/2014/main" val="1363637561"/>
                    </a:ext>
                  </a:extLst>
                </a:gridCol>
                <a:gridCol w="1698487">
                  <a:extLst>
                    <a:ext uri="{9D8B030D-6E8A-4147-A177-3AD203B41FA5}">
                      <a16:colId xmlns:a16="http://schemas.microsoft.com/office/drawing/2014/main" val="2788729083"/>
                    </a:ext>
                  </a:extLst>
                </a:gridCol>
              </a:tblGrid>
              <a:tr h="370840">
                <a:tc>
                  <a:txBody>
                    <a:bodyPr/>
                    <a:lstStyle/>
                    <a:p>
                      <a:endParaRPr lang="en-US" dirty="0"/>
                    </a:p>
                  </a:txBody>
                  <a:tcPr/>
                </a:tc>
                <a:tc>
                  <a:txBody>
                    <a:bodyPr/>
                    <a:lstStyle/>
                    <a:p>
                      <a:pPr algn="ctr"/>
                      <a:r>
                        <a:rPr lang="en-US" dirty="0"/>
                        <a:t>Ketchup</a:t>
                      </a:r>
                    </a:p>
                  </a:txBody>
                  <a:tcPr/>
                </a:tc>
                <a:tc>
                  <a:txBody>
                    <a:bodyPr/>
                    <a:lstStyle/>
                    <a:p>
                      <a:pPr algn="ctr"/>
                      <a:r>
                        <a:rPr lang="en-US" dirty="0"/>
                        <a:t>Spaghetti Sauce</a:t>
                      </a:r>
                    </a:p>
                  </a:txBody>
                  <a:tcPr/>
                </a:tc>
                <a:extLst>
                  <a:ext uri="{0D108BD9-81ED-4DB2-BD59-A6C34878D82A}">
                    <a16:rowId xmlns:a16="http://schemas.microsoft.com/office/drawing/2014/main" val="2040137192"/>
                  </a:ext>
                </a:extLst>
              </a:tr>
              <a:tr h="486503">
                <a:tc>
                  <a:txBody>
                    <a:bodyPr/>
                    <a:lstStyle/>
                    <a:p>
                      <a:pPr algn="ctr"/>
                      <a:r>
                        <a:rPr lang="en-US" sz="2000" dirty="0"/>
                        <a:t>Mitchell</a:t>
                      </a:r>
                    </a:p>
                  </a:txBody>
                  <a:tcPr/>
                </a:tc>
                <a:tc>
                  <a:txBody>
                    <a:bodyPr/>
                    <a:lstStyle/>
                    <a:p>
                      <a:pPr algn="ctr"/>
                      <a:r>
                        <a:rPr lang="en-US" dirty="0"/>
                        <a:t>50</a:t>
                      </a:r>
                    </a:p>
                  </a:txBody>
                  <a:tcPr/>
                </a:tc>
                <a:tc>
                  <a:txBody>
                    <a:bodyPr/>
                    <a:lstStyle/>
                    <a:p>
                      <a:pPr algn="ctr"/>
                      <a:r>
                        <a:rPr lang="en-US" dirty="0"/>
                        <a:t>20</a:t>
                      </a:r>
                    </a:p>
                  </a:txBody>
                  <a:tcPr/>
                </a:tc>
                <a:extLst>
                  <a:ext uri="{0D108BD9-81ED-4DB2-BD59-A6C34878D82A}">
                    <a16:rowId xmlns:a16="http://schemas.microsoft.com/office/drawing/2014/main" val="2861884835"/>
                  </a:ext>
                </a:extLst>
              </a:tr>
              <a:tr h="370840">
                <a:tc>
                  <a:txBody>
                    <a:bodyPr/>
                    <a:lstStyle/>
                    <a:p>
                      <a:pPr algn="ctr"/>
                      <a:r>
                        <a:rPr lang="en-US" sz="2000"/>
                        <a:t>Chase</a:t>
                      </a:r>
                      <a:endParaRPr lang="en-US" sz="2000" dirty="0"/>
                    </a:p>
                  </a:txBody>
                  <a:tcPr/>
                </a:tc>
                <a:tc>
                  <a:txBody>
                    <a:bodyPr/>
                    <a:lstStyle/>
                    <a:p>
                      <a:pPr algn="ctr"/>
                      <a:r>
                        <a:rPr lang="en-US" dirty="0"/>
                        <a:t>60</a:t>
                      </a:r>
                    </a:p>
                  </a:txBody>
                  <a:tcPr/>
                </a:tc>
                <a:tc>
                  <a:txBody>
                    <a:bodyPr/>
                    <a:lstStyle/>
                    <a:p>
                      <a:pPr algn="ctr"/>
                      <a:r>
                        <a:rPr lang="en-US" dirty="0"/>
                        <a:t>70</a:t>
                      </a:r>
                    </a:p>
                  </a:txBody>
                  <a:tcPr/>
                </a:tc>
                <a:extLst>
                  <a:ext uri="{0D108BD9-81ED-4DB2-BD59-A6C34878D82A}">
                    <a16:rowId xmlns:a16="http://schemas.microsoft.com/office/drawing/2014/main" val="934494590"/>
                  </a:ext>
                </a:extLst>
              </a:tr>
            </a:tbl>
          </a:graphicData>
        </a:graphic>
      </p:graphicFrame>
      <p:sp>
        <p:nvSpPr>
          <p:cNvPr id="10" name="TextBox 9"/>
          <p:cNvSpPr txBox="1"/>
          <p:nvPr/>
        </p:nvSpPr>
        <p:spPr>
          <a:xfrm>
            <a:off x="6129131" y="4782209"/>
            <a:ext cx="5062330" cy="400110"/>
          </a:xfrm>
          <a:prstGeom prst="rect">
            <a:avLst/>
          </a:prstGeom>
          <a:noFill/>
        </p:spPr>
        <p:txBody>
          <a:bodyPr wrap="square" rtlCol="0">
            <a:spAutoFit/>
          </a:bodyPr>
          <a:lstStyle/>
          <a:p>
            <a:pPr marL="342900" indent="-342900">
              <a:buFont typeface="+mj-lt"/>
              <a:buAutoNum type="arabicPeriod" startAt="4"/>
            </a:pPr>
            <a:r>
              <a:rPr lang="en-US" sz="2000" dirty="0"/>
              <a:t>Acres to produce</a:t>
            </a:r>
          </a:p>
        </p:txBody>
      </p:sp>
      <p:graphicFrame>
        <p:nvGraphicFramePr>
          <p:cNvPr id="11" name="Table 10"/>
          <p:cNvGraphicFramePr>
            <a:graphicFrameLocks noGrp="1"/>
          </p:cNvGraphicFramePr>
          <p:nvPr>
            <p:extLst>
              <p:ext uri="{D42A27DB-BD31-4B8C-83A1-F6EECF244321}">
                <p14:modId xmlns:p14="http://schemas.microsoft.com/office/powerpoint/2010/main" val="4288461644"/>
              </p:ext>
            </p:extLst>
          </p:nvPr>
        </p:nvGraphicFramePr>
        <p:xfrm>
          <a:off x="6095999" y="5182319"/>
          <a:ext cx="5095461" cy="1253583"/>
        </p:xfrm>
        <a:graphic>
          <a:graphicData uri="http://schemas.openxmlformats.org/drawingml/2006/table">
            <a:tbl>
              <a:tblPr firstRow="1" bandRow="1">
                <a:tableStyleId>{073A0DAA-6AF3-43AB-8588-CEC1D06C72B9}</a:tableStyleId>
              </a:tblPr>
              <a:tblGrid>
                <a:gridCol w="1698487">
                  <a:extLst>
                    <a:ext uri="{9D8B030D-6E8A-4147-A177-3AD203B41FA5}">
                      <a16:colId xmlns:a16="http://schemas.microsoft.com/office/drawing/2014/main" val="3750897483"/>
                    </a:ext>
                  </a:extLst>
                </a:gridCol>
                <a:gridCol w="1698487">
                  <a:extLst>
                    <a:ext uri="{9D8B030D-6E8A-4147-A177-3AD203B41FA5}">
                      <a16:colId xmlns:a16="http://schemas.microsoft.com/office/drawing/2014/main" val="1363637561"/>
                    </a:ext>
                  </a:extLst>
                </a:gridCol>
                <a:gridCol w="1698487">
                  <a:extLst>
                    <a:ext uri="{9D8B030D-6E8A-4147-A177-3AD203B41FA5}">
                      <a16:colId xmlns:a16="http://schemas.microsoft.com/office/drawing/2014/main" val="2788729083"/>
                    </a:ext>
                  </a:extLst>
                </a:gridCol>
              </a:tblGrid>
              <a:tr h="370840">
                <a:tc>
                  <a:txBody>
                    <a:bodyPr/>
                    <a:lstStyle/>
                    <a:p>
                      <a:endParaRPr lang="en-US" dirty="0"/>
                    </a:p>
                  </a:txBody>
                  <a:tcPr/>
                </a:tc>
                <a:tc>
                  <a:txBody>
                    <a:bodyPr/>
                    <a:lstStyle/>
                    <a:p>
                      <a:pPr algn="ctr"/>
                      <a:r>
                        <a:rPr lang="en-US" dirty="0"/>
                        <a:t>Grapes</a:t>
                      </a:r>
                    </a:p>
                  </a:txBody>
                  <a:tcPr/>
                </a:tc>
                <a:tc>
                  <a:txBody>
                    <a:bodyPr/>
                    <a:lstStyle/>
                    <a:p>
                      <a:pPr algn="ctr"/>
                      <a:r>
                        <a:rPr lang="en-US" dirty="0"/>
                        <a:t>Olives</a:t>
                      </a:r>
                    </a:p>
                  </a:txBody>
                  <a:tcPr/>
                </a:tc>
                <a:extLst>
                  <a:ext uri="{0D108BD9-81ED-4DB2-BD59-A6C34878D82A}">
                    <a16:rowId xmlns:a16="http://schemas.microsoft.com/office/drawing/2014/main" val="2040137192"/>
                  </a:ext>
                </a:extLst>
              </a:tr>
              <a:tr h="486503">
                <a:tc>
                  <a:txBody>
                    <a:bodyPr/>
                    <a:lstStyle/>
                    <a:p>
                      <a:pPr algn="ctr"/>
                      <a:r>
                        <a:rPr lang="en-US" sz="2000" dirty="0"/>
                        <a:t>France </a:t>
                      </a:r>
                    </a:p>
                  </a:txBody>
                  <a:tcPr/>
                </a:tc>
                <a:tc>
                  <a:txBody>
                    <a:bodyPr/>
                    <a:lstStyle/>
                    <a:p>
                      <a:pPr algn="ctr"/>
                      <a:r>
                        <a:rPr lang="en-US" dirty="0"/>
                        <a:t>12</a:t>
                      </a:r>
                    </a:p>
                  </a:txBody>
                  <a:tcPr/>
                </a:tc>
                <a:tc>
                  <a:txBody>
                    <a:bodyPr/>
                    <a:lstStyle/>
                    <a:p>
                      <a:pPr algn="ctr"/>
                      <a:r>
                        <a:rPr lang="en-US" dirty="0"/>
                        <a:t>20</a:t>
                      </a:r>
                    </a:p>
                  </a:txBody>
                  <a:tcPr/>
                </a:tc>
                <a:extLst>
                  <a:ext uri="{0D108BD9-81ED-4DB2-BD59-A6C34878D82A}">
                    <a16:rowId xmlns:a16="http://schemas.microsoft.com/office/drawing/2014/main" val="2861884835"/>
                  </a:ext>
                </a:extLst>
              </a:tr>
              <a:tr h="370840">
                <a:tc>
                  <a:txBody>
                    <a:bodyPr/>
                    <a:lstStyle/>
                    <a:p>
                      <a:pPr algn="ctr"/>
                      <a:r>
                        <a:rPr lang="en-US" sz="2000" dirty="0"/>
                        <a:t>Greece</a:t>
                      </a:r>
                    </a:p>
                  </a:txBody>
                  <a:tcPr/>
                </a:tc>
                <a:tc>
                  <a:txBody>
                    <a:bodyPr/>
                    <a:lstStyle/>
                    <a:p>
                      <a:pPr algn="ctr"/>
                      <a:r>
                        <a:rPr lang="en-US" dirty="0"/>
                        <a:t>12</a:t>
                      </a:r>
                    </a:p>
                  </a:txBody>
                  <a:tcPr/>
                </a:tc>
                <a:tc>
                  <a:txBody>
                    <a:bodyPr/>
                    <a:lstStyle/>
                    <a:p>
                      <a:pPr algn="ctr"/>
                      <a:r>
                        <a:rPr lang="en-US" dirty="0"/>
                        <a:t>10</a:t>
                      </a:r>
                    </a:p>
                  </a:txBody>
                  <a:tcPr/>
                </a:tc>
                <a:extLst>
                  <a:ext uri="{0D108BD9-81ED-4DB2-BD59-A6C34878D82A}">
                    <a16:rowId xmlns:a16="http://schemas.microsoft.com/office/drawing/2014/main" val="934494590"/>
                  </a:ext>
                </a:extLst>
              </a:tr>
            </a:tbl>
          </a:graphicData>
        </a:graphic>
      </p:graphicFrame>
      <p:sp>
        <p:nvSpPr>
          <p:cNvPr id="12" name="TextBox 11"/>
          <p:cNvSpPr txBox="1"/>
          <p:nvPr/>
        </p:nvSpPr>
        <p:spPr>
          <a:xfrm>
            <a:off x="6095998" y="2975211"/>
            <a:ext cx="4929810" cy="400110"/>
          </a:xfrm>
          <a:prstGeom prst="rect">
            <a:avLst/>
          </a:prstGeom>
          <a:noFill/>
        </p:spPr>
        <p:txBody>
          <a:bodyPr wrap="square" rtlCol="0">
            <a:spAutoFit/>
          </a:bodyPr>
          <a:lstStyle/>
          <a:p>
            <a:pPr marL="342900" indent="-342900">
              <a:buFont typeface="+mj-lt"/>
              <a:buAutoNum type="arabicPeriod" startAt="3"/>
            </a:pPr>
            <a:r>
              <a:rPr lang="en-US" sz="2000" dirty="0"/>
              <a:t>From 1 ton of tomatoes </a:t>
            </a:r>
          </a:p>
        </p:txBody>
      </p:sp>
    </p:spTree>
    <p:extLst>
      <p:ext uri="{BB962C8B-B14F-4D97-AF65-F5344CB8AC3E}">
        <p14:creationId xmlns:p14="http://schemas.microsoft.com/office/powerpoint/2010/main" val="111044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solidFill>
                  <a:srgbClr val="FF0000"/>
                </a:solidFill>
                <a:latin typeface="Agency FB" panose="020B0503020202020204" pitchFamily="34" charset="0"/>
              </a:rPr>
              <a:t>Milestone Practice Exam Question</a:t>
            </a:r>
            <a:endParaRPr lang="en-US" dirty="0"/>
          </a:p>
        </p:txBody>
      </p:sp>
      <p:sp>
        <p:nvSpPr>
          <p:cNvPr id="3" name="Content Placeholder 2"/>
          <p:cNvSpPr>
            <a:spLocks noGrp="1"/>
          </p:cNvSpPr>
          <p:nvPr>
            <p:ph idx="1"/>
          </p:nvPr>
        </p:nvSpPr>
        <p:spPr>
          <a:xfrm>
            <a:off x="431321" y="1052423"/>
            <a:ext cx="10922479" cy="5124540"/>
          </a:xfrm>
        </p:spPr>
        <p:txBody>
          <a:bodyPr>
            <a:normAutofit fontScale="92500" lnSpcReduction="10000"/>
          </a:bodyPr>
          <a:lstStyle/>
          <a:p>
            <a:pPr marL="0" indent="0" algn="just">
              <a:buNone/>
            </a:pPr>
            <a:r>
              <a:rPr lang="en-US" dirty="0">
                <a:solidFill>
                  <a:srgbClr val="FF0000"/>
                </a:solidFill>
              </a:rPr>
              <a:t>SSEIN1b)</a:t>
            </a:r>
            <a:r>
              <a:rPr lang="en-US" dirty="0"/>
              <a:t> </a:t>
            </a:r>
          </a:p>
          <a:p>
            <a:pPr marL="0" indent="0" algn="just">
              <a:buNone/>
            </a:pPr>
            <a:r>
              <a:rPr lang="en-US" dirty="0"/>
              <a:t>Country X can produce 1,000 units of food and 2,000 units </a:t>
            </a:r>
            <a:br>
              <a:rPr lang="en-US" dirty="0"/>
            </a:br>
            <a:r>
              <a:rPr lang="en-US" dirty="0"/>
              <a:t>of clothes. </a:t>
            </a:r>
          </a:p>
          <a:p>
            <a:pPr marL="0" indent="0" algn="just">
              <a:buNone/>
            </a:pPr>
            <a:r>
              <a:rPr lang="en-US" dirty="0"/>
              <a:t>Country Y can produce 1,000 units of food and 1,000 units </a:t>
            </a:r>
            <a:br>
              <a:rPr lang="en-US" dirty="0"/>
            </a:br>
            <a:r>
              <a:rPr lang="en-US" dirty="0"/>
              <a:t>of clothes. </a:t>
            </a:r>
          </a:p>
          <a:p>
            <a:pPr marL="0" indent="0" algn="just">
              <a:buNone/>
            </a:pPr>
            <a:r>
              <a:rPr lang="en-US" dirty="0"/>
              <a:t>In order to </a:t>
            </a:r>
            <a:r>
              <a:rPr lang="en-US" b="1" dirty="0"/>
              <a:t>maximize</a:t>
            </a:r>
            <a:r>
              <a:rPr lang="en-US" dirty="0"/>
              <a:t> trade according to the principles of </a:t>
            </a:r>
            <a:br>
              <a:rPr lang="en-US" dirty="0"/>
            </a:br>
            <a:r>
              <a:rPr lang="en-US" u="sng" dirty="0"/>
              <a:t>comparative</a:t>
            </a:r>
            <a:r>
              <a:rPr lang="en-US" dirty="0"/>
              <a:t> </a:t>
            </a:r>
            <a:r>
              <a:rPr lang="en-US" u="sng" dirty="0"/>
              <a:t>advantage</a:t>
            </a:r>
            <a:r>
              <a:rPr lang="en-US" dirty="0"/>
              <a:t>,</a:t>
            </a:r>
          </a:p>
          <a:p>
            <a:pPr marL="514350" indent="-514350" algn="just">
              <a:buFont typeface="+mj-lt"/>
              <a:buAutoNum type="alphaLcParenR"/>
            </a:pPr>
            <a:r>
              <a:rPr lang="en-US" dirty="0"/>
              <a:t>country X should produce food and import clothes from country Y.</a:t>
            </a:r>
          </a:p>
          <a:p>
            <a:pPr marL="514350" indent="-514350" algn="just">
              <a:buFont typeface="+mj-lt"/>
              <a:buAutoNum type="alphaLcParenR"/>
            </a:pPr>
            <a:r>
              <a:rPr lang="en-US" dirty="0"/>
              <a:t>country Y should produce food and import clothes from country X.</a:t>
            </a:r>
          </a:p>
          <a:p>
            <a:pPr marL="514350" indent="-514350" algn="just">
              <a:buFont typeface="+mj-lt"/>
              <a:buAutoNum type="alphaLcParenR"/>
            </a:pPr>
            <a:r>
              <a:rPr lang="en-US" dirty="0"/>
              <a:t>country X and Y should produce both food and clothes to meet their own needs.</a:t>
            </a:r>
          </a:p>
          <a:p>
            <a:pPr marL="514350" indent="-514350" algn="just">
              <a:buFont typeface="+mj-lt"/>
              <a:buAutoNum type="alphaLcParenR"/>
            </a:pPr>
            <a:r>
              <a:rPr lang="en-US" dirty="0"/>
              <a:t>country Y should produce both food and clothes, and import additional clothes from country X.</a:t>
            </a:r>
          </a:p>
          <a:p>
            <a:endParaRPr lang="en-US" dirty="0"/>
          </a:p>
        </p:txBody>
      </p:sp>
    </p:spTree>
    <p:extLst>
      <p:ext uri="{BB962C8B-B14F-4D97-AF65-F5344CB8AC3E}">
        <p14:creationId xmlns:p14="http://schemas.microsoft.com/office/powerpoint/2010/main" val="90645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55"/>
            <a:ext cx="10515600" cy="1325563"/>
          </a:xfrm>
        </p:spPr>
        <p:txBody>
          <a:bodyPr/>
          <a:lstStyle/>
          <a:p>
            <a:pPr algn="ctr"/>
            <a:r>
              <a:rPr lang="en-US" dirty="0">
                <a:solidFill>
                  <a:srgbClr val="FF0000"/>
                </a:solidFill>
                <a:latin typeface="Agency FB" panose="020B0503020202020204" pitchFamily="34" charset="0"/>
              </a:rPr>
              <a:t>Milestone Practice Exam Question</a:t>
            </a:r>
            <a:endParaRPr lang="en-US" dirty="0"/>
          </a:p>
        </p:txBody>
      </p:sp>
      <p:sp>
        <p:nvSpPr>
          <p:cNvPr id="3" name="Content Placeholder 2"/>
          <p:cNvSpPr>
            <a:spLocks noGrp="1"/>
          </p:cNvSpPr>
          <p:nvPr>
            <p:ph idx="1"/>
          </p:nvPr>
        </p:nvSpPr>
        <p:spPr>
          <a:xfrm>
            <a:off x="431321" y="1052423"/>
            <a:ext cx="10922479" cy="5124540"/>
          </a:xfrm>
        </p:spPr>
        <p:txBody>
          <a:bodyPr>
            <a:normAutofit fontScale="92500" lnSpcReduction="10000"/>
          </a:bodyPr>
          <a:lstStyle/>
          <a:p>
            <a:pPr marL="0" indent="0" algn="just">
              <a:buNone/>
            </a:pPr>
            <a:r>
              <a:rPr lang="en-US" dirty="0">
                <a:solidFill>
                  <a:srgbClr val="FF0000"/>
                </a:solidFill>
              </a:rPr>
              <a:t>SSEIN1b)</a:t>
            </a:r>
            <a:r>
              <a:rPr lang="en-US" dirty="0"/>
              <a:t> </a:t>
            </a:r>
          </a:p>
          <a:p>
            <a:pPr marL="0" indent="0" algn="just">
              <a:buNone/>
            </a:pPr>
            <a:r>
              <a:rPr lang="en-US" dirty="0"/>
              <a:t>Country X can produce 1,000 units of food and 2,000 units </a:t>
            </a:r>
            <a:br>
              <a:rPr lang="en-US" dirty="0"/>
            </a:br>
            <a:r>
              <a:rPr lang="en-US" dirty="0"/>
              <a:t>of clothes. </a:t>
            </a:r>
          </a:p>
          <a:p>
            <a:pPr marL="0" indent="0" algn="just">
              <a:buNone/>
            </a:pPr>
            <a:r>
              <a:rPr lang="en-US" dirty="0"/>
              <a:t>Country Y can produce 1,000 units of food and 1,000 units </a:t>
            </a:r>
            <a:br>
              <a:rPr lang="en-US" dirty="0"/>
            </a:br>
            <a:r>
              <a:rPr lang="en-US" dirty="0"/>
              <a:t>of clothes. </a:t>
            </a:r>
          </a:p>
          <a:p>
            <a:pPr marL="0" indent="0" algn="just">
              <a:buNone/>
            </a:pPr>
            <a:r>
              <a:rPr lang="en-US" dirty="0"/>
              <a:t>In order to </a:t>
            </a:r>
            <a:r>
              <a:rPr lang="en-US" b="1" dirty="0"/>
              <a:t>maximize</a:t>
            </a:r>
            <a:r>
              <a:rPr lang="en-US" dirty="0"/>
              <a:t> trade according to the principles of </a:t>
            </a:r>
            <a:br>
              <a:rPr lang="en-US" dirty="0"/>
            </a:br>
            <a:r>
              <a:rPr lang="en-US" u="sng" dirty="0"/>
              <a:t>comparative</a:t>
            </a:r>
            <a:r>
              <a:rPr lang="en-US" dirty="0"/>
              <a:t> </a:t>
            </a:r>
            <a:r>
              <a:rPr lang="en-US" u="sng" dirty="0"/>
              <a:t>advantage</a:t>
            </a:r>
            <a:r>
              <a:rPr lang="en-US" dirty="0"/>
              <a:t>,</a:t>
            </a:r>
          </a:p>
          <a:p>
            <a:pPr marL="514350" indent="-514350" algn="just">
              <a:buFont typeface="+mj-lt"/>
              <a:buAutoNum type="alphaLcParenR"/>
            </a:pPr>
            <a:r>
              <a:rPr lang="en-US" strike="sngStrike" dirty="0"/>
              <a:t>country X should produce food and import clothes from country Y.</a:t>
            </a:r>
          </a:p>
          <a:p>
            <a:pPr marL="514350" indent="-514350" algn="just">
              <a:buFont typeface="+mj-lt"/>
              <a:buAutoNum type="alphaLcParenR"/>
            </a:pPr>
            <a:r>
              <a:rPr lang="en-US" b="1" dirty="0">
                <a:solidFill>
                  <a:srgbClr val="FF0000"/>
                </a:solidFill>
              </a:rPr>
              <a:t>country Y should produce food and import clothes from country X.</a:t>
            </a:r>
          </a:p>
          <a:p>
            <a:pPr marL="514350" indent="-514350" algn="just">
              <a:buFont typeface="+mj-lt"/>
              <a:buAutoNum type="alphaLcParenR"/>
            </a:pPr>
            <a:r>
              <a:rPr lang="en-US" strike="sngStrike" dirty="0"/>
              <a:t>country X and Y should produce both food and clothes to meet their own needs.</a:t>
            </a:r>
          </a:p>
          <a:p>
            <a:pPr marL="514350" indent="-514350" algn="just">
              <a:buFont typeface="+mj-lt"/>
              <a:buAutoNum type="alphaLcParenR"/>
            </a:pPr>
            <a:r>
              <a:rPr lang="en-US" strike="sngStrike" dirty="0"/>
              <a:t>country Y should produce both food and clothes, and import additional clothes from country X.</a:t>
            </a:r>
          </a:p>
          <a:p>
            <a:endParaRPr lang="en-US" dirty="0"/>
          </a:p>
        </p:txBody>
      </p:sp>
    </p:spTree>
    <p:extLst>
      <p:ext uri="{BB962C8B-B14F-4D97-AF65-F5344CB8AC3E}">
        <p14:creationId xmlns:p14="http://schemas.microsoft.com/office/powerpoint/2010/main" val="214190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352800" y="1543051"/>
            <a:ext cx="69723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a:cs typeface="Arial" panose="020B0604020202020204" pitchFamily="34" charset="0"/>
            </a:endParaRPr>
          </a:p>
        </p:txBody>
      </p:sp>
      <p:sp>
        <p:nvSpPr>
          <p:cNvPr id="15363" name="Rectangle 3"/>
          <p:cNvSpPr>
            <a:spLocks noChangeArrowheads="1"/>
          </p:cNvSpPr>
          <p:nvPr/>
        </p:nvSpPr>
        <p:spPr bwMode="auto">
          <a:xfrm>
            <a:off x="1676401" y="0"/>
            <a:ext cx="8702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600" b="1">
                <a:cs typeface="Times New Roman" panose="02020603050405020304" pitchFamily="18" charset="0"/>
              </a:rPr>
              <a:t>REVIEW</a:t>
            </a:r>
          </a:p>
        </p:txBody>
      </p:sp>
      <p:sp>
        <p:nvSpPr>
          <p:cNvPr id="16388" name="Rectangle 4"/>
          <p:cNvSpPr>
            <a:spLocks noGrp="1" noChangeArrowheads="1"/>
          </p:cNvSpPr>
          <p:nvPr>
            <p:ph type="title"/>
          </p:nvPr>
        </p:nvSpPr>
        <p:spPr/>
        <p:txBody>
          <a:bodyPr/>
          <a:lstStyle/>
          <a:p>
            <a:pPr eaLnBrk="1" hangingPunct="1"/>
            <a:r>
              <a:rPr lang="en-US" altLang="en-US" sz="6000" b="1" dirty="0"/>
              <a:t> </a:t>
            </a:r>
            <a:endParaRPr lang="en-US" altLang="en-US" sz="2800" dirty="0"/>
          </a:p>
        </p:txBody>
      </p:sp>
      <p:sp>
        <p:nvSpPr>
          <p:cNvPr id="15369" name="Rectangle 9"/>
          <p:cNvSpPr>
            <a:spLocks noChangeArrowheads="1"/>
          </p:cNvSpPr>
          <p:nvPr/>
        </p:nvSpPr>
        <p:spPr bwMode="auto">
          <a:xfrm>
            <a:off x="0" y="1138238"/>
            <a:ext cx="12364278" cy="785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14350" indent="-514350" algn="just">
              <a:buFont typeface="+mj-lt"/>
              <a:buAutoNum type="arabicPeriod"/>
            </a:pPr>
            <a:r>
              <a:rPr lang="en-US" sz="2400" b="1" dirty="0">
                <a:solidFill>
                  <a:srgbClr val="0070C0"/>
                </a:solidFill>
              </a:rPr>
              <a:t>What 3 things can shift the PPC to the right, showing long-run economic growth?</a:t>
            </a:r>
          </a:p>
          <a:p>
            <a:pPr marL="514350" indent="-514350" algn="just">
              <a:buFont typeface="+mj-lt"/>
              <a:buAutoNum type="arabicPeriod"/>
            </a:pPr>
            <a:r>
              <a:rPr lang="en-US" sz="2400" b="1" dirty="0">
                <a:solidFill>
                  <a:srgbClr val="0070C0"/>
                </a:solidFill>
              </a:rPr>
              <a:t>Which component of GDP is international trade? What percentage does this component account for in America’s GDP? Meaning US has a trade _________.</a:t>
            </a:r>
          </a:p>
          <a:p>
            <a:pPr marL="514350" indent="-514350" algn="just">
              <a:buFont typeface="+mj-lt"/>
              <a:buAutoNum type="arabicPeriod"/>
            </a:pPr>
            <a:r>
              <a:rPr lang="en-US" sz="2400" b="1" dirty="0">
                <a:solidFill>
                  <a:srgbClr val="0070C0"/>
                </a:solidFill>
              </a:rPr>
              <a:t>What are the 4 productive resources (factors of production)? Which one is the most important for economic growth? Why?</a:t>
            </a:r>
          </a:p>
          <a:p>
            <a:pPr marL="514350" indent="-514350" algn="just">
              <a:buFont typeface="+mj-lt"/>
              <a:buAutoNum type="arabicPeriod"/>
            </a:pPr>
            <a:r>
              <a:rPr lang="en-US" sz="2400" b="1" dirty="0">
                <a:solidFill>
                  <a:srgbClr val="0070C0"/>
                </a:solidFill>
              </a:rPr>
              <a:t>Define specialization and explain why it’s so important in economics.</a:t>
            </a:r>
          </a:p>
          <a:p>
            <a:pPr marL="514350" indent="-514350" algn="just">
              <a:buFont typeface="+mj-lt"/>
              <a:buAutoNum type="arabicPeriod"/>
            </a:pPr>
            <a:r>
              <a:rPr lang="en-US" sz="2400" b="1" dirty="0">
                <a:solidFill>
                  <a:srgbClr val="0070C0"/>
                </a:solidFill>
              </a:rPr>
              <a:t>What does it mean when a nation has an Absolute Advantage in production?</a:t>
            </a:r>
          </a:p>
          <a:p>
            <a:pPr marL="514350" indent="-514350" algn="just">
              <a:buFont typeface="+mj-lt"/>
              <a:buAutoNum type="arabicPeriod"/>
            </a:pPr>
            <a:r>
              <a:rPr lang="en-US" sz="2400" b="1" dirty="0">
                <a:solidFill>
                  <a:srgbClr val="0070C0"/>
                </a:solidFill>
              </a:rPr>
              <a:t>Explain the Law of Comparative Advantage.</a:t>
            </a:r>
          </a:p>
          <a:p>
            <a:pPr marL="514350" indent="-514350" algn="just">
              <a:buFont typeface="+mj-lt"/>
              <a:buAutoNum type="arabicPeriod"/>
            </a:pPr>
            <a:r>
              <a:rPr lang="en-US" sz="2400" b="1" dirty="0">
                <a:solidFill>
                  <a:srgbClr val="0070C0"/>
                </a:solidFill>
              </a:rPr>
              <a:t>What’s the #1 focus of comparative advantage?</a:t>
            </a:r>
          </a:p>
          <a:p>
            <a:pPr marL="514350" indent="-514350" algn="just">
              <a:buFont typeface="+mj-lt"/>
              <a:buAutoNum type="arabicPeriod"/>
            </a:pPr>
            <a:r>
              <a:rPr lang="en-US" sz="2400" b="1" dirty="0">
                <a:solidFill>
                  <a:srgbClr val="0070C0"/>
                </a:solidFill>
              </a:rPr>
              <a:t>Do nation’s trade today based on absolute or comparative advantage? Why?</a:t>
            </a:r>
          </a:p>
          <a:p>
            <a:pPr marL="514350" indent="-514350" algn="just">
              <a:buFont typeface="+mj-lt"/>
              <a:buAutoNum type="arabicPeriod"/>
            </a:pPr>
            <a:r>
              <a:rPr lang="en-US" sz="2400" b="1" dirty="0">
                <a:solidFill>
                  <a:srgbClr val="0070C0"/>
                </a:solidFill>
              </a:rPr>
              <a:t>What’s the #1 problem with economics, no matter if a nation is rich or poor?</a:t>
            </a:r>
          </a:p>
          <a:p>
            <a:pPr marL="514350" indent="-514350" algn="just">
              <a:buFont typeface="+mj-lt"/>
              <a:buAutoNum type="arabicPeriod"/>
            </a:pPr>
            <a:r>
              <a:rPr lang="en-US" sz="2400" b="1" dirty="0">
                <a:solidFill>
                  <a:srgbClr val="0070C0"/>
                </a:solidFill>
              </a:rPr>
              <a:t>What is your favorite Girl Scout cookie? How much utility does it give you? </a:t>
            </a:r>
          </a:p>
          <a:p>
            <a:pPr marL="514350" indent="-514350">
              <a:buFont typeface="+mj-lt"/>
              <a:buAutoNum type="arabicPeriod"/>
            </a:pPr>
            <a:endParaRPr lang="en-US" sz="2600" b="1" dirty="0">
              <a:solidFill>
                <a:srgbClr val="0070C0"/>
              </a:solidFill>
            </a:endParaRPr>
          </a:p>
          <a:p>
            <a:pPr marL="514350" indent="-514350">
              <a:buFont typeface="+mj-lt"/>
              <a:buAutoNum type="arabicPeriod"/>
            </a:pPr>
            <a:endParaRPr lang="en-US" sz="2600" b="1" dirty="0">
              <a:solidFill>
                <a:srgbClr val="0070C0"/>
              </a:solidFill>
            </a:endParaRPr>
          </a:p>
          <a:p>
            <a:pPr marL="514350" indent="-514350">
              <a:buFont typeface="+mj-lt"/>
              <a:buAutoNum type="arabicPeriod"/>
            </a:pPr>
            <a:endParaRPr lang="en-US" sz="2400" b="1" dirty="0">
              <a:solidFill>
                <a:srgbClr val="0070C0"/>
              </a:solidFill>
            </a:endParaRPr>
          </a:p>
          <a:p>
            <a:pPr marL="0" indent="0">
              <a:spcBef>
                <a:spcPct val="0"/>
              </a:spcBef>
              <a:buNone/>
            </a:pPr>
            <a:endParaRPr kumimoji="1" lang="en-US" altLang="en-US" sz="2600" b="1" dirty="0">
              <a:solidFill>
                <a:srgbClr val="000099"/>
              </a:solidFill>
            </a:endParaRPr>
          </a:p>
          <a:p>
            <a:pPr>
              <a:spcBef>
                <a:spcPct val="0"/>
              </a:spcBef>
              <a:buFontTx/>
              <a:buAutoNum type="arabicPeriod"/>
            </a:pPr>
            <a:endParaRPr kumimoji="1" lang="en-US" altLang="en-US" sz="2600" b="1" dirty="0">
              <a:solidFill>
                <a:srgbClr val="000099"/>
              </a:solidFill>
            </a:endParaRPr>
          </a:p>
          <a:p>
            <a:pPr>
              <a:spcBef>
                <a:spcPct val="0"/>
              </a:spcBef>
              <a:buFontTx/>
              <a:buAutoNum type="arabicPeriod"/>
            </a:pPr>
            <a:endParaRPr kumimoji="1" lang="en-US" altLang="en-US" sz="3000" b="1" dirty="0">
              <a:solidFill>
                <a:srgbClr val="000099"/>
              </a:solidFill>
            </a:endParaRPr>
          </a:p>
        </p:txBody>
      </p:sp>
      <p:pic>
        <p:nvPicPr>
          <p:cNvPr id="16390" name="Picture 10" descr="g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52400"/>
            <a:ext cx="1752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13</a:t>
            </a:r>
          </a:p>
        </p:txBody>
      </p:sp>
    </p:spTree>
    <p:extLst>
      <p:ext uri="{BB962C8B-B14F-4D97-AF65-F5344CB8AC3E}">
        <p14:creationId xmlns:p14="http://schemas.microsoft.com/office/powerpoint/2010/main" val="27324633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dissolve">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Trade Barriers &amp; Agreements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610" y="1432624"/>
            <a:ext cx="4513798" cy="39608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5" y="1736522"/>
            <a:ext cx="5249804" cy="3510507"/>
          </a:xfrm>
          <a:prstGeom prst="rect">
            <a:avLst/>
          </a:prstGeom>
        </p:spPr>
      </p:pic>
      <p:sp>
        <p:nvSpPr>
          <p:cNvPr id="3" name="TextBox 2"/>
          <p:cNvSpPr txBox="1"/>
          <p:nvPr/>
        </p:nvSpPr>
        <p:spPr>
          <a:xfrm>
            <a:off x="391810" y="5646350"/>
            <a:ext cx="11408380" cy="461665"/>
          </a:xfrm>
          <a:prstGeom prst="rect">
            <a:avLst/>
          </a:prstGeom>
          <a:noFill/>
        </p:spPr>
        <p:txBody>
          <a:bodyPr wrap="square" rtlCol="0">
            <a:spAutoFit/>
          </a:bodyPr>
          <a:lstStyle/>
          <a:p>
            <a:pPr algn="ctr"/>
            <a:r>
              <a:rPr lang="en-US" sz="2400" b="1" dirty="0"/>
              <a:t>EQ: </a:t>
            </a:r>
            <a:r>
              <a:rPr lang="en-US" sz="2400" dirty="0"/>
              <a:t>Why do countries advocate for free trade and sometimes erect trade barriers?</a:t>
            </a:r>
          </a:p>
        </p:txBody>
      </p:sp>
    </p:spTree>
    <p:extLst>
      <p:ext uri="{BB962C8B-B14F-4D97-AF65-F5344CB8AC3E}">
        <p14:creationId xmlns:p14="http://schemas.microsoft.com/office/powerpoint/2010/main" val="72624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01" y="0"/>
            <a:ext cx="10515600" cy="1325563"/>
          </a:xfrm>
        </p:spPr>
        <p:txBody>
          <a:bodyPr/>
          <a:lstStyle/>
          <a:p>
            <a:pPr algn="ctr"/>
            <a:r>
              <a:rPr lang="en-US" dirty="0"/>
              <a:t>Trade Barriers </a:t>
            </a:r>
          </a:p>
        </p:txBody>
      </p:sp>
      <p:sp>
        <p:nvSpPr>
          <p:cNvPr id="3" name="Content Placeholder 2"/>
          <p:cNvSpPr>
            <a:spLocks noGrp="1"/>
          </p:cNvSpPr>
          <p:nvPr>
            <p:ph idx="1"/>
          </p:nvPr>
        </p:nvSpPr>
        <p:spPr>
          <a:xfrm>
            <a:off x="267419" y="983412"/>
            <a:ext cx="11654287" cy="5581290"/>
          </a:xfrm>
        </p:spPr>
        <p:txBody>
          <a:bodyPr>
            <a:noAutofit/>
          </a:bodyPr>
          <a:lstStyle/>
          <a:p>
            <a:pPr algn="just"/>
            <a:r>
              <a:rPr lang="en-US" sz="2300" u="sng" dirty="0"/>
              <a:t>Trade Barrier</a:t>
            </a:r>
            <a:r>
              <a:rPr lang="en-US" sz="2300" dirty="0"/>
              <a:t> – a trade restriction, used to prevent a foreign product from freely entering a nation’s territory </a:t>
            </a:r>
          </a:p>
          <a:p>
            <a:pPr algn="just"/>
            <a:r>
              <a:rPr lang="en-US" sz="2300" u="sng" dirty="0"/>
              <a:t>Quotas </a:t>
            </a:r>
            <a:r>
              <a:rPr lang="en-US" sz="2300" dirty="0"/>
              <a:t>– a limit on the amount of a good that can be imported </a:t>
            </a:r>
          </a:p>
          <a:p>
            <a:pPr algn="just"/>
            <a:r>
              <a:rPr lang="en-US" sz="2300" u="sng" dirty="0"/>
              <a:t>Tariffs</a:t>
            </a:r>
            <a:r>
              <a:rPr lang="en-US" sz="2300" dirty="0"/>
              <a:t> – a tax on imported goods</a:t>
            </a:r>
          </a:p>
          <a:p>
            <a:pPr lvl="1" algn="just"/>
            <a:r>
              <a:rPr lang="en-US" sz="2300" u="sng" dirty="0"/>
              <a:t>Revenue tariff</a:t>
            </a:r>
            <a:r>
              <a:rPr lang="en-US" sz="2300" dirty="0"/>
              <a:t> – taxes on imports specifically to raise money (rarely used)</a:t>
            </a:r>
          </a:p>
          <a:p>
            <a:pPr lvl="1" algn="just"/>
            <a:r>
              <a:rPr lang="en-US" sz="2300" u="sng" dirty="0"/>
              <a:t>Protective tariff</a:t>
            </a:r>
            <a:r>
              <a:rPr lang="en-US" sz="2300" dirty="0"/>
              <a:t> – taxes on imports to protect domestic industries </a:t>
            </a:r>
          </a:p>
          <a:p>
            <a:pPr algn="just"/>
            <a:r>
              <a:rPr lang="en-US" sz="2300" u="sng" dirty="0"/>
              <a:t>Subsidies</a:t>
            </a:r>
            <a:r>
              <a:rPr lang="en-US" sz="2300" dirty="0"/>
              <a:t> – gov’t “picking a domestic winner” and providing tax dollar “transfer payments” to a certain industry (agriculture, energy, etc.) is </a:t>
            </a:r>
            <a:r>
              <a:rPr lang="en-US" sz="2300" b="1" dirty="0"/>
              <a:t>NOT</a:t>
            </a:r>
            <a:r>
              <a:rPr lang="en-US" sz="2300" dirty="0"/>
              <a:t> allowing for competitive free trade </a:t>
            </a:r>
            <a:endParaRPr lang="en-US" sz="2300" b="1" dirty="0"/>
          </a:p>
          <a:p>
            <a:pPr algn="just"/>
            <a:r>
              <a:rPr lang="en-US" sz="2300" b="1" dirty="0"/>
              <a:t>Protectionists- </a:t>
            </a:r>
            <a:r>
              <a:rPr lang="en-US" sz="2300" dirty="0"/>
              <a:t>support trade barriers  to (1) protect domestic industries &amp; jobs, (2) promote </a:t>
            </a:r>
            <a:r>
              <a:rPr lang="en-US" sz="2300" b="1" dirty="0"/>
              <a:t>infant industries</a:t>
            </a:r>
            <a:r>
              <a:rPr lang="en-US" sz="2300" dirty="0"/>
              <a:t>, &amp; (3) protect national security </a:t>
            </a:r>
            <a:r>
              <a:rPr lang="en-US" sz="2300" b="1" dirty="0"/>
              <a:t> </a:t>
            </a:r>
          </a:p>
          <a:p>
            <a:pPr algn="just"/>
            <a:r>
              <a:rPr lang="en-US" sz="2300" u="sng" dirty="0"/>
              <a:t>Voluntary Export Restraint </a:t>
            </a:r>
            <a:r>
              <a:rPr lang="en-US" sz="2300" dirty="0"/>
              <a:t>– a self-imposed limitation on the  number of products shipped to a particular country</a:t>
            </a:r>
            <a:endParaRPr lang="en-US" sz="2300" b="1" dirty="0"/>
          </a:p>
          <a:p>
            <a:pPr algn="just"/>
            <a:r>
              <a:rPr lang="en-US" sz="2300" u="sng" dirty="0"/>
              <a:t>Embargo</a:t>
            </a:r>
            <a:r>
              <a:rPr lang="en-US" sz="2300" dirty="0"/>
              <a:t> – a law that cuts off most or all trade with a specific country</a:t>
            </a:r>
          </a:p>
          <a:p>
            <a:pPr lvl="1" algn="just"/>
            <a:r>
              <a:rPr lang="en-US" sz="2300" b="1" dirty="0"/>
              <a:t>America</a:t>
            </a:r>
            <a:r>
              <a:rPr lang="en-US" sz="2300" dirty="0"/>
              <a:t> has/had an </a:t>
            </a:r>
            <a:r>
              <a:rPr lang="en-US" sz="2300" b="1" dirty="0"/>
              <a:t>embargo</a:t>
            </a:r>
            <a:r>
              <a:rPr lang="en-US" sz="2300" dirty="0"/>
              <a:t> on </a:t>
            </a:r>
            <a:r>
              <a:rPr lang="en-US" sz="2300" b="1" dirty="0"/>
              <a:t>Communist Cuba </a:t>
            </a:r>
            <a:r>
              <a:rPr lang="en-US" sz="2300" dirty="0"/>
              <a:t>&amp; that’s why those cigars are illegal!!!</a:t>
            </a:r>
            <a:endParaRPr lang="en-US" sz="2300" u="sng" dirty="0"/>
          </a:p>
        </p:txBody>
      </p:sp>
    </p:spTree>
    <p:extLst>
      <p:ext uri="{BB962C8B-B14F-4D97-AF65-F5344CB8AC3E}">
        <p14:creationId xmlns:p14="http://schemas.microsoft.com/office/powerpoint/2010/main" val="779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089" y="1802645"/>
            <a:ext cx="5671345" cy="4121177"/>
          </a:xfrm>
          <a:prstGeom prst="rect">
            <a:avLst/>
          </a:prstGeom>
        </p:spPr>
      </p:pic>
      <p:sp>
        <p:nvSpPr>
          <p:cNvPr id="7" name="Title 6"/>
          <p:cNvSpPr>
            <a:spLocks noGrp="1"/>
          </p:cNvSpPr>
          <p:nvPr>
            <p:ph type="title"/>
          </p:nvPr>
        </p:nvSpPr>
        <p:spPr/>
        <p:txBody>
          <a:bodyPr/>
          <a:lstStyle/>
          <a:p>
            <a:pPr algn="ctr"/>
            <a:r>
              <a:rPr lang="en-US" b="1" dirty="0"/>
              <a:t>Trade Agreements or Blocs</a:t>
            </a:r>
          </a:p>
        </p:txBody>
      </p:sp>
      <p:pic>
        <p:nvPicPr>
          <p:cNvPr id="8" name="Picture 2" descr="Image result for 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520" y="2112135"/>
            <a:ext cx="4541308" cy="291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6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65" y="365124"/>
            <a:ext cx="10515600" cy="1325563"/>
          </a:xfrm>
        </p:spPr>
        <p:txBody>
          <a:bodyPr/>
          <a:lstStyle/>
          <a:p>
            <a:r>
              <a:rPr lang="en-US" dirty="0"/>
              <a:t>International Cooperation &amp; Agreements</a:t>
            </a:r>
          </a:p>
        </p:txBody>
      </p:sp>
      <p:sp>
        <p:nvSpPr>
          <p:cNvPr id="3" name="Content Placeholder 2"/>
          <p:cNvSpPr>
            <a:spLocks noGrp="1"/>
          </p:cNvSpPr>
          <p:nvPr>
            <p:ph idx="1"/>
          </p:nvPr>
        </p:nvSpPr>
        <p:spPr>
          <a:xfrm>
            <a:off x="364365" y="1690687"/>
            <a:ext cx="9578125" cy="4351338"/>
          </a:xfrm>
        </p:spPr>
        <p:txBody>
          <a:bodyPr>
            <a:normAutofit lnSpcReduction="10000"/>
          </a:bodyPr>
          <a:lstStyle/>
          <a:p>
            <a:pPr algn="just"/>
            <a:r>
              <a:rPr lang="en-US" b="1" u="sng" dirty="0"/>
              <a:t>International Free Trade Agreement </a:t>
            </a:r>
            <a:r>
              <a:rPr lang="en-US" dirty="0"/>
              <a:t>– results from cooperation between countries to reduce trade barriers and tariffs to promote trade</a:t>
            </a:r>
          </a:p>
          <a:p>
            <a:pPr algn="just"/>
            <a:r>
              <a:rPr lang="en-US" u="sng" dirty="0"/>
              <a:t>Some </a:t>
            </a:r>
            <a:r>
              <a:rPr lang="en-US" b="1" u="sng" dirty="0"/>
              <a:t>Trading Blocs </a:t>
            </a:r>
            <a:r>
              <a:rPr lang="en-US" u="sng" dirty="0"/>
              <a:t>to know:</a:t>
            </a:r>
          </a:p>
          <a:p>
            <a:pPr marL="514350" indent="-514350" algn="just">
              <a:buFont typeface="+mj-lt"/>
              <a:buAutoNum type="arabicParenR"/>
            </a:pPr>
            <a:r>
              <a:rPr lang="en-US" u="sng" dirty="0">
                <a:solidFill>
                  <a:srgbClr val="0070C0"/>
                </a:solidFill>
              </a:rPr>
              <a:t>North American Free Trade Agreement </a:t>
            </a:r>
            <a:r>
              <a:rPr lang="en-US" b="1" u="sng" dirty="0">
                <a:solidFill>
                  <a:srgbClr val="0070C0"/>
                </a:solidFill>
              </a:rPr>
              <a:t>(NAFTA) </a:t>
            </a:r>
            <a:r>
              <a:rPr lang="en-US" dirty="0">
                <a:solidFill>
                  <a:srgbClr val="0070C0"/>
                </a:solidFill>
              </a:rPr>
              <a:t>– agreement between Canada, Mexico and the U.S. to eliminate tariffs and other trade barriers</a:t>
            </a:r>
          </a:p>
          <a:p>
            <a:pPr marL="514350" indent="-514350" algn="just">
              <a:buFont typeface="+mj-lt"/>
              <a:buAutoNum type="arabicParenR"/>
            </a:pPr>
            <a:r>
              <a:rPr lang="en-US" u="sng" dirty="0">
                <a:solidFill>
                  <a:schemeClr val="accent2">
                    <a:lumMod val="75000"/>
                  </a:schemeClr>
                </a:solidFill>
              </a:rPr>
              <a:t>European Union </a:t>
            </a:r>
            <a:r>
              <a:rPr lang="en-US" b="1" u="sng" dirty="0">
                <a:solidFill>
                  <a:schemeClr val="accent2">
                    <a:lumMod val="75000"/>
                  </a:schemeClr>
                </a:solidFill>
              </a:rPr>
              <a:t>(EU) </a:t>
            </a:r>
            <a:r>
              <a:rPr lang="en-US" dirty="0">
                <a:solidFill>
                  <a:schemeClr val="accent2">
                    <a:lumMod val="75000"/>
                  </a:schemeClr>
                </a:solidFill>
              </a:rPr>
              <a:t>– a regional trade organization of European nations</a:t>
            </a:r>
          </a:p>
          <a:p>
            <a:pPr marL="514350" indent="-514350" algn="just">
              <a:buFont typeface="+mj-lt"/>
              <a:buAutoNum type="arabicParenR"/>
            </a:pPr>
            <a:r>
              <a:rPr lang="en-US" u="sng" dirty="0">
                <a:solidFill>
                  <a:srgbClr val="7030A0"/>
                </a:solidFill>
              </a:rPr>
              <a:t>Association of Southeast Asian Nations </a:t>
            </a:r>
            <a:r>
              <a:rPr lang="en-US" b="1" u="sng" dirty="0">
                <a:solidFill>
                  <a:srgbClr val="7030A0"/>
                </a:solidFill>
              </a:rPr>
              <a:t>(ASEAN)</a:t>
            </a:r>
            <a:endParaRPr lang="en-US" u="sng" dirty="0">
              <a:solidFill>
                <a:srgbClr val="7030A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888" y="1027905"/>
            <a:ext cx="2096411" cy="2090369"/>
          </a:xfrm>
          <a:prstGeom prst="rect">
            <a:avLst/>
          </a:prstGeom>
        </p:spPr>
      </p:pic>
      <p:grpSp>
        <p:nvGrpSpPr>
          <p:cNvPr id="34" name="SMARTInkShape-Group288"/>
          <p:cNvGrpSpPr/>
          <p:nvPr/>
        </p:nvGrpSpPr>
        <p:grpSpPr>
          <a:xfrm>
            <a:off x="10596564" y="1723430"/>
            <a:ext cx="250031" cy="473274"/>
            <a:chOff x="10596564" y="1723430"/>
            <a:chExt cx="250031" cy="473274"/>
          </a:xfrm>
        </p:grpSpPr>
        <p:sp>
          <p:nvSpPr>
            <p:cNvPr id="32" name="SMARTInkShape-366"/>
            <p:cNvSpPr/>
            <p:nvPr/>
          </p:nvSpPr>
          <p:spPr>
            <a:xfrm>
              <a:off x="10801945" y="2196703"/>
              <a:ext cx="44650" cy="1"/>
            </a:xfrm>
            <a:custGeom>
              <a:avLst/>
              <a:gdLst/>
              <a:ahLst/>
              <a:cxnLst/>
              <a:rect l="0" t="0" r="0" b="0"/>
              <a:pathLst>
                <a:path w="44650" h="1">
                  <a:moveTo>
                    <a:pt x="0" y="0"/>
                  </a:moveTo>
                  <a:lnTo>
                    <a:pt x="4464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367"/>
            <p:cNvSpPr/>
            <p:nvPr/>
          </p:nvSpPr>
          <p:spPr>
            <a:xfrm>
              <a:off x="10596564" y="1723430"/>
              <a:ext cx="71437" cy="26790"/>
            </a:xfrm>
            <a:custGeom>
              <a:avLst/>
              <a:gdLst/>
              <a:ahLst/>
              <a:cxnLst/>
              <a:rect l="0" t="0" r="0" b="0"/>
              <a:pathLst>
                <a:path w="71437" h="26790">
                  <a:moveTo>
                    <a:pt x="0" y="26789"/>
                  </a:moveTo>
                  <a:lnTo>
                    <a:pt x="16779" y="19721"/>
                  </a:lnTo>
                  <a:lnTo>
                    <a:pt x="29115" y="15765"/>
                  </a:lnTo>
                  <a:lnTo>
                    <a:pt x="42691" y="10955"/>
                  </a:lnTo>
                  <a:lnTo>
                    <a:pt x="49730" y="8837"/>
                  </a:lnTo>
                  <a:lnTo>
                    <a:pt x="60627" y="1359"/>
                  </a:lnTo>
                  <a:lnTo>
                    <a:pt x="7143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9" name="Picture 2" descr="Image result for AS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889" y="4818857"/>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14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Lesson Essential Question</a:t>
            </a:r>
          </a:p>
        </p:txBody>
      </p:sp>
      <p:sp>
        <p:nvSpPr>
          <p:cNvPr id="3" name="Content Placeholder 2"/>
          <p:cNvSpPr>
            <a:spLocks noGrp="1"/>
          </p:cNvSpPr>
          <p:nvPr>
            <p:ph idx="1"/>
          </p:nvPr>
        </p:nvSpPr>
        <p:spPr>
          <a:xfrm>
            <a:off x="362466" y="1899765"/>
            <a:ext cx="5222790" cy="4351338"/>
          </a:xfrm>
        </p:spPr>
        <p:txBody>
          <a:bodyPr>
            <a:noAutofit/>
          </a:bodyPr>
          <a:lstStyle/>
          <a:p>
            <a:pPr marL="0" indent="0">
              <a:buNone/>
            </a:pPr>
            <a:r>
              <a:rPr lang="en-US" sz="5400" dirty="0">
                <a:solidFill>
                  <a:schemeClr val="accent6">
                    <a:lumMod val="75000"/>
                  </a:schemeClr>
                </a:solidFill>
                <a:latin typeface="LilyUPC" panose="020B0604020202020204" pitchFamily="34" charset="-34"/>
                <a:cs typeface="LilyUPC" panose="020B0604020202020204" pitchFamily="34" charset="-34"/>
              </a:rPr>
              <a:t>What is the distinction between absolute and comparative advantage?</a:t>
            </a:r>
          </a:p>
        </p:txBody>
      </p:sp>
      <p:pic>
        <p:nvPicPr>
          <p:cNvPr id="1026" name="Picture 2" descr="https://i.ytimg.com/vi/Vvfzaq72wd0/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762" y="1632422"/>
            <a:ext cx="5718889" cy="42891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7047" y="6029739"/>
            <a:ext cx="6209179" cy="646331"/>
          </a:xfrm>
          <a:prstGeom prst="rect">
            <a:avLst/>
          </a:prstGeom>
          <a:noFill/>
        </p:spPr>
        <p:txBody>
          <a:bodyPr wrap="square" rtlCol="0">
            <a:spAutoFit/>
          </a:bodyPr>
          <a:lstStyle/>
          <a:p>
            <a:r>
              <a:rPr lang="en-US" dirty="0">
                <a:hlinkClick r:id="rId3"/>
              </a:rPr>
              <a:t>https://www.youtube.com/watch?v=ol4NexZ0iII</a:t>
            </a:r>
            <a:endParaRPr lang="en-US" dirty="0"/>
          </a:p>
          <a:p>
            <a:r>
              <a:rPr lang="en-US" dirty="0"/>
              <a:t>AC/DC Economics: Comparative Advantage &amp; Terms of Trade</a:t>
            </a:r>
          </a:p>
        </p:txBody>
      </p:sp>
    </p:spTree>
    <p:extLst>
      <p:ext uri="{BB962C8B-B14F-4D97-AF65-F5344CB8AC3E}">
        <p14:creationId xmlns:p14="http://schemas.microsoft.com/office/powerpoint/2010/main" val="366074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41" y="11389"/>
            <a:ext cx="10515600" cy="1325563"/>
          </a:xfrm>
        </p:spPr>
        <p:txBody>
          <a:bodyPr>
            <a:normAutofit/>
          </a:bodyPr>
          <a:lstStyle/>
          <a:p>
            <a:pPr algn="ctr"/>
            <a:r>
              <a:rPr lang="en-US" sz="4000" dirty="0">
                <a:solidFill>
                  <a:srgbClr val="FF0000"/>
                </a:solidFill>
                <a:latin typeface="Goudy Stout" panose="0202090407030B020401" pitchFamily="18" charset="0"/>
              </a:rPr>
              <a:t>WTO: </a:t>
            </a:r>
            <a:r>
              <a:rPr lang="en-US" sz="4000" dirty="0">
                <a:latin typeface="Goudy Stout" panose="0202090407030B020401" pitchFamily="18" charset="0"/>
              </a:rPr>
              <a:t>The EMPIRE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19" y="105682"/>
            <a:ext cx="1356124" cy="1354429"/>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5738" y="-10871"/>
            <a:ext cx="1356124" cy="135442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406" y="941059"/>
            <a:ext cx="3795834" cy="241478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6110" y="1628109"/>
            <a:ext cx="4636394" cy="2411783"/>
          </a:xfrm>
          <a:prstGeom prst="rect">
            <a:avLst/>
          </a:prstGeom>
        </p:spPr>
      </p:pic>
      <p:sp>
        <p:nvSpPr>
          <p:cNvPr id="9" name="TextBox 8"/>
          <p:cNvSpPr txBox="1"/>
          <p:nvPr/>
        </p:nvSpPr>
        <p:spPr>
          <a:xfrm>
            <a:off x="7136614" y="4124461"/>
            <a:ext cx="5055386" cy="954107"/>
          </a:xfrm>
          <a:prstGeom prst="rect">
            <a:avLst/>
          </a:prstGeom>
          <a:noFill/>
        </p:spPr>
        <p:txBody>
          <a:bodyPr wrap="square" rtlCol="0">
            <a:spAutoFit/>
          </a:bodyPr>
          <a:lstStyle/>
          <a:p>
            <a:pPr algn="ctr"/>
            <a:r>
              <a:rPr lang="en-US" sz="2800" dirty="0">
                <a:solidFill>
                  <a:srgbClr val="FF0000"/>
                </a:solidFill>
                <a:latin typeface="Impact" panose="020B0806030902050204" pitchFamily="34" charset="0"/>
              </a:rPr>
              <a:t>“Don’t underestimate the power of worldwide free trade.”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814" y="1593212"/>
            <a:ext cx="2657342" cy="3321678"/>
          </a:xfrm>
          <a:prstGeom prst="rect">
            <a:avLst/>
          </a:prstGeom>
        </p:spPr>
      </p:pic>
      <p:sp>
        <p:nvSpPr>
          <p:cNvPr id="11" name="TextBox 10"/>
          <p:cNvSpPr txBox="1"/>
          <p:nvPr/>
        </p:nvSpPr>
        <p:spPr>
          <a:xfrm>
            <a:off x="0" y="4987740"/>
            <a:ext cx="3339548" cy="707886"/>
          </a:xfrm>
          <a:prstGeom prst="rect">
            <a:avLst/>
          </a:prstGeom>
          <a:noFill/>
        </p:spPr>
        <p:txBody>
          <a:bodyPr wrap="square" rtlCol="0">
            <a:spAutoFit/>
          </a:bodyPr>
          <a:lstStyle/>
          <a:p>
            <a:pPr algn="ctr"/>
            <a:r>
              <a:rPr lang="en-US" sz="2000" dirty="0">
                <a:solidFill>
                  <a:srgbClr val="FF0000"/>
                </a:solidFill>
                <a:latin typeface="Berlin Sans FB Demi" panose="020E0802020502020306" pitchFamily="34" charset="0"/>
              </a:rPr>
              <a:t>“Now you will pay the price for your lack of vision”</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2174" y="3429000"/>
            <a:ext cx="3797066" cy="2532724"/>
          </a:xfrm>
          <a:prstGeom prst="rect">
            <a:avLst/>
          </a:prstGeom>
        </p:spPr>
      </p:pic>
      <p:sp>
        <p:nvSpPr>
          <p:cNvPr id="4" name="TextBox 3"/>
          <p:cNvSpPr txBox="1"/>
          <p:nvPr/>
        </p:nvSpPr>
        <p:spPr>
          <a:xfrm>
            <a:off x="131019" y="5982877"/>
            <a:ext cx="11453856" cy="769441"/>
          </a:xfrm>
          <a:prstGeom prst="rect">
            <a:avLst/>
          </a:prstGeom>
          <a:noFill/>
        </p:spPr>
        <p:txBody>
          <a:bodyPr wrap="square" rtlCol="0">
            <a:spAutoFit/>
          </a:bodyPr>
          <a:lstStyle/>
          <a:p>
            <a:r>
              <a:rPr lang="en-US" sz="2200" u="sng" dirty="0">
                <a:solidFill>
                  <a:srgbClr val="FF0000"/>
                </a:solidFill>
                <a:latin typeface="Aharoni" panose="02010803020104030203" pitchFamily="2" charset="-79"/>
                <a:cs typeface="Aharoni" panose="02010803020104030203" pitchFamily="2" charset="-79"/>
              </a:rPr>
              <a:t>World Trade Organization </a:t>
            </a:r>
            <a:r>
              <a:rPr lang="en-US" sz="2200" b="1" u="sng" dirty="0">
                <a:solidFill>
                  <a:srgbClr val="FF0000"/>
                </a:solidFill>
                <a:latin typeface="Times New Roman" panose="02020603050405020304" pitchFamily="18" charset="0"/>
                <a:cs typeface="Times New Roman" panose="02020603050405020304" pitchFamily="18" charset="0"/>
              </a:rPr>
              <a:t>(WTO) </a:t>
            </a:r>
            <a:r>
              <a:rPr lang="en-US" sz="2200" dirty="0">
                <a:solidFill>
                  <a:srgbClr val="FF0000"/>
                </a:solidFill>
                <a:latin typeface="Aharoni" panose="02010803020104030203" pitchFamily="2" charset="-79"/>
                <a:cs typeface="Aharoni" panose="02010803020104030203" pitchFamily="2" charset="-79"/>
              </a:rPr>
              <a:t>– a worldwide organization whose goal is to promote free global trade and supervises international trade </a:t>
            </a:r>
            <a:r>
              <a:rPr lang="en-US" sz="2200" dirty="0">
                <a:solidFill>
                  <a:srgbClr val="7030A0"/>
                </a:solidFill>
                <a:latin typeface="Times New Roman" panose="02020603050405020304" pitchFamily="18" charset="0"/>
                <a:cs typeface="Times New Roman" panose="02020603050405020304" pitchFamily="18" charset="0"/>
              </a:rPr>
              <a:t>(Anti-Protectionism) </a:t>
            </a:r>
            <a:endParaRPr lang="en-US" sz="2200" dirty="0">
              <a:solidFill>
                <a:srgbClr val="7030A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1136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rash course econ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754" y="375432"/>
            <a:ext cx="9898966" cy="55681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42052" y="6096000"/>
            <a:ext cx="9252668" cy="430887"/>
          </a:xfrm>
          <a:prstGeom prst="rect">
            <a:avLst/>
          </a:prstGeom>
          <a:noFill/>
        </p:spPr>
        <p:txBody>
          <a:bodyPr wrap="square" rtlCol="0">
            <a:spAutoFit/>
          </a:bodyPr>
          <a:lstStyle/>
          <a:p>
            <a:pPr algn="ctr"/>
            <a:r>
              <a:rPr lang="en-US" sz="2200" dirty="0">
                <a:hlinkClick r:id="rId3"/>
              </a:rPr>
              <a:t>https://www.youtube.com/watch?v=9MpVjxxpExM</a:t>
            </a:r>
            <a:endParaRPr lang="en-US" sz="2200" dirty="0"/>
          </a:p>
        </p:txBody>
      </p:sp>
    </p:spTree>
    <p:extLst>
      <p:ext uri="{BB962C8B-B14F-4D97-AF65-F5344CB8AC3E}">
        <p14:creationId xmlns:p14="http://schemas.microsoft.com/office/powerpoint/2010/main" val="3762518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gency FB" panose="020B0503020202020204" pitchFamily="34" charset="0"/>
              </a:rPr>
              <a:t>Milestone Practice Exam Question</a:t>
            </a:r>
            <a:endParaRPr lang="en-US" dirty="0"/>
          </a:p>
        </p:txBody>
      </p:sp>
      <p:sp>
        <p:nvSpPr>
          <p:cNvPr id="3" name="Content Placeholder 2"/>
          <p:cNvSpPr>
            <a:spLocks noGrp="1"/>
          </p:cNvSpPr>
          <p:nvPr>
            <p:ph idx="1"/>
          </p:nvPr>
        </p:nvSpPr>
        <p:spPr/>
        <p:txBody>
          <a:bodyPr/>
          <a:lstStyle/>
          <a:p>
            <a:pPr marL="0" indent="0" algn="just">
              <a:buNone/>
            </a:pPr>
            <a:r>
              <a:rPr lang="en-US" dirty="0">
                <a:solidFill>
                  <a:srgbClr val="FF0000"/>
                </a:solidFill>
              </a:rPr>
              <a:t>SSEIN2a) </a:t>
            </a:r>
            <a:r>
              <a:rPr lang="en-US" dirty="0"/>
              <a:t>A protective tariff is intended to protect the</a:t>
            </a:r>
          </a:p>
          <a:p>
            <a:pPr marL="514350" indent="-514350" algn="just">
              <a:buFont typeface="+mj-lt"/>
              <a:buAutoNum type="alphaLcParenR"/>
            </a:pPr>
            <a:r>
              <a:rPr lang="en-US" dirty="0"/>
              <a:t>consumer from higher prices on foreign goods.</a:t>
            </a:r>
          </a:p>
          <a:p>
            <a:pPr marL="514350" indent="-514350" algn="just">
              <a:buFont typeface="+mj-lt"/>
              <a:buAutoNum type="alphaLcParenR"/>
            </a:pPr>
            <a:r>
              <a:rPr lang="en-US" dirty="0"/>
              <a:t>consumer from higher priced goods produced within the country.</a:t>
            </a:r>
          </a:p>
          <a:p>
            <a:pPr marL="514350" indent="-514350" algn="just">
              <a:buFont typeface="+mj-lt"/>
              <a:buAutoNum type="alphaLcParenR"/>
            </a:pPr>
            <a:r>
              <a:rPr lang="en-US" dirty="0"/>
              <a:t>manufacturer from higher prices on materials produced within the country.</a:t>
            </a:r>
          </a:p>
          <a:p>
            <a:pPr marL="514350" indent="-514350" algn="just">
              <a:buFont typeface="+mj-lt"/>
              <a:buAutoNum type="alphaLcParenR"/>
            </a:pPr>
            <a:r>
              <a:rPr lang="en-US" dirty="0"/>
              <a:t>manufacturer or farmer from lower priced goods imported into the country.</a:t>
            </a:r>
          </a:p>
          <a:p>
            <a:endParaRPr lang="en-US" b="1" dirty="0"/>
          </a:p>
          <a:p>
            <a:endParaRPr lang="en-US" dirty="0"/>
          </a:p>
        </p:txBody>
      </p:sp>
    </p:spTree>
    <p:extLst>
      <p:ext uri="{BB962C8B-B14F-4D97-AF65-F5344CB8AC3E}">
        <p14:creationId xmlns:p14="http://schemas.microsoft.com/office/powerpoint/2010/main" val="1823317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gency FB" panose="020B0503020202020204" pitchFamily="34" charset="0"/>
              </a:rPr>
              <a:t>Milestone Practice Exam Question</a:t>
            </a:r>
            <a:endParaRPr lang="en-US" dirty="0"/>
          </a:p>
        </p:txBody>
      </p:sp>
      <p:sp>
        <p:nvSpPr>
          <p:cNvPr id="3" name="Content Placeholder 2"/>
          <p:cNvSpPr>
            <a:spLocks noGrp="1"/>
          </p:cNvSpPr>
          <p:nvPr>
            <p:ph idx="1"/>
          </p:nvPr>
        </p:nvSpPr>
        <p:spPr/>
        <p:txBody>
          <a:bodyPr/>
          <a:lstStyle/>
          <a:p>
            <a:pPr marL="0" indent="0" algn="just">
              <a:buNone/>
            </a:pPr>
            <a:r>
              <a:rPr lang="en-US" dirty="0">
                <a:solidFill>
                  <a:srgbClr val="FF0000"/>
                </a:solidFill>
              </a:rPr>
              <a:t>SSEIN2a) </a:t>
            </a:r>
            <a:r>
              <a:rPr lang="en-US" dirty="0"/>
              <a:t>A protective tariff is intended to protect the</a:t>
            </a:r>
          </a:p>
          <a:p>
            <a:pPr marL="514350" indent="-514350" algn="just">
              <a:buFont typeface="+mj-lt"/>
              <a:buAutoNum type="alphaLcParenR"/>
            </a:pPr>
            <a:r>
              <a:rPr lang="en-US" strike="sngStrike" dirty="0"/>
              <a:t>consumer from higher prices on foreign goods.</a:t>
            </a:r>
          </a:p>
          <a:p>
            <a:pPr marL="514350" indent="-514350" algn="just">
              <a:buFont typeface="+mj-lt"/>
              <a:buAutoNum type="alphaLcParenR"/>
            </a:pPr>
            <a:r>
              <a:rPr lang="en-US" strike="sngStrike" dirty="0"/>
              <a:t>consumer from higher priced goods produced within the country.</a:t>
            </a:r>
          </a:p>
          <a:p>
            <a:pPr marL="514350" indent="-514350" algn="just">
              <a:buFont typeface="+mj-lt"/>
              <a:buAutoNum type="alphaLcParenR"/>
            </a:pPr>
            <a:r>
              <a:rPr lang="en-US" strike="sngStrike" dirty="0"/>
              <a:t>manufacturer from higher prices on materials produced within the country.</a:t>
            </a:r>
          </a:p>
          <a:p>
            <a:pPr marL="514350" indent="-514350" algn="just">
              <a:buFont typeface="+mj-lt"/>
              <a:buAutoNum type="alphaLcParenR"/>
            </a:pPr>
            <a:r>
              <a:rPr lang="en-US" b="1" dirty="0">
                <a:solidFill>
                  <a:srgbClr val="FF0000"/>
                </a:solidFill>
              </a:rPr>
              <a:t>manufacturer or farmer from lower priced goods imported into the country.</a:t>
            </a:r>
          </a:p>
          <a:p>
            <a:pPr marL="0" indent="0" algn="just">
              <a:buNone/>
            </a:pPr>
            <a:endParaRPr lang="en-US" b="1" u="sng" dirty="0">
              <a:solidFill>
                <a:srgbClr val="FF0000"/>
              </a:solidFill>
            </a:endParaRPr>
          </a:p>
          <a:p>
            <a:pPr marL="0" indent="0" algn="just">
              <a:buNone/>
            </a:pPr>
            <a:r>
              <a:rPr lang="en-US" b="1" dirty="0">
                <a:solidFill>
                  <a:srgbClr val="FF0000"/>
                </a:solidFill>
              </a:rPr>
              <a:t>Protective tariff – taxes on </a:t>
            </a:r>
            <a:r>
              <a:rPr lang="en-US" b="1" u="sng" dirty="0">
                <a:solidFill>
                  <a:srgbClr val="FF0000"/>
                </a:solidFill>
              </a:rPr>
              <a:t>imports</a:t>
            </a:r>
            <a:r>
              <a:rPr lang="en-US" b="1" dirty="0">
                <a:solidFill>
                  <a:srgbClr val="FF0000"/>
                </a:solidFill>
              </a:rPr>
              <a:t> to protect domestic industries </a:t>
            </a:r>
          </a:p>
          <a:p>
            <a:pPr marL="0" indent="0" algn="just">
              <a:buNone/>
            </a:pPr>
            <a:endParaRPr lang="en-US" dirty="0"/>
          </a:p>
          <a:p>
            <a:endParaRPr lang="en-US" b="1" dirty="0"/>
          </a:p>
          <a:p>
            <a:endParaRPr lang="en-US" dirty="0"/>
          </a:p>
        </p:txBody>
      </p:sp>
    </p:spTree>
    <p:extLst>
      <p:ext uri="{BB962C8B-B14F-4D97-AF65-F5344CB8AC3E}">
        <p14:creationId xmlns:p14="http://schemas.microsoft.com/office/powerpoint/2010/main" val="85633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352800" y="1543051"/>
            <a:ext cx="69723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a:cs typeface="Arial" panose="020B0604020202020204" pitchFamily="34" charset="0"/>
            </a:endParaRPr>
          </a:p>
        </p:txBody>
      </p:sp>
      <p:sp>
        <p:nvSpPr>
          <p:cNvPr id="15363" name="Rectangle 3"/>
          <p:cNvSpPr>
            <a:spLocks noChangeArrowheads="1"/>
          </p:cNvSpPr>
          <p:nvPr/>
        </p:nvSpPr>
        <p:spPr bwMode="auto">
          <a:xfrm>
            <a:off x="1676401" y="0"/>
            <a:ext cx="8702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600" b="1">
                <a:cs typeface="Times New Roman" panose="02020603050405020304" pitchFamily="18" charset="0"/>
              </a:rPr>
              <a:t>REVIEW</a:t>
            </a:r>
          </a:p>
        </p:txBody>
      </p:sp>
      <p:sp>
        <p:nvSpPr>
          <p:cNvPr id="16388" name="Rectangle 4"/>
          <p:cNvSpPr>
            <a:spLocks noGrp="1" noChangeArrowheads="1"/>
          </p:cNvSpPr>
          <p:nvPr>
            <p:ph type="title"/>
          </p:nvPr>
        </p:nvSpPr>
        <p:spPr/>
        <p:txBody>
          <a:bodyPr/>
          <a:lstStyle/>
          <a:p>
            <a:pPr eaLnBrk="1" hangingPunct="1"/>
            <a:r>
              <a:rPr lang="en-US" altLang="en-US" sz="6000" b="1" dirty="0"/>
              <a:t> </a:t>
            </a:r>
            <a:endParaRPr lang="en-US" altLang="en-US" sz="2800" dirty="0"/>
          </a:p>
        </p:txBody>
      </p:sp>
      <p:sp>
        <p:nvSpPr>
          <p:cNvPr id="15369" name="Rectangle 9"/>
          <p:cNvSpPr>
            <a:spLocks noChangeArrowheads="1"/>
          </p:cNvSpPr>
          <p:nvPr/>
        </p:nvSpPr>
        <p:spPr bwMode="auto">
          <a:xfrm>
            <a:off x="0" y="1138238"/>
            <a:ext cx="12364278" cy="741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14350" indent="-514350" algn="just">
              <a:buFont typeface="+mj-lt"/>
              <a:buAutoNum type="arabicPeriod"/>
            </a:pPr>
            <a:r>
              <a:rPr lang="en-US" sz="2400" b="1" dirty="0">
                <a:solidFill>
                  <a:srgbClr val="0070C0"/>
                </a:solidFill>
              </a:rPr>
              <a:t>What is the difference between absolute and comparative advantage again…?</a:t>
            </a:r>
          </a:p>
          <a:p>
            <a:pPr marL="514350" indent="-514350" algn="just">
              <a:buFont typeface="+mj-lt"/>
              <a:buAutoNum type="arabicPeriod"/>
            </a:pPr>
            <a:r>
              <a:rPr lang="en-US" sz="2400" b="1" dirty="0">
                <a:solidFill>
                  <a:srgbClr val="0070C0"/>
                </a:solidFill>
              </a:rPr>
              <a:t>Why would someone support Protectionist polices over free trade (3 reasons)?</a:t>
            </a:r>
          </a:p>
          <a:p>
            <a:pPr marL="514350" indent="-514350" algn="just">
              <a:buFont typeface="+mj-lt"/>
              <a:buAutoNum type="arabicPeriod"/>
            </a:pPr>
            <a:r>
              <a:rPr lang="en-US" sz="2400" b="1" dirty="0">
                <a:solidFill>
                  <a:srgbClr val="0070C0"/>
                </a:solidFill>
              </a:rPr>
              <a:t>Define the following trade barriers: tariffs, quotas, and subsidies and explain how each hinders free trade.</a:t>
            </a:r>
          </a:p>
          <a:p>
            <a:pPr marL="514350" indent="-514350" algn="just">
              <a:buFont typeface="+mj-lt"/>
              <a:buAutoNum type="arabicPeriod"/>
            </a:pPr>
            <a:r>
              <a:rPr lang="en-US" sz="2400" b="1" dirty="0">
                <a:solidFill>
                  <a:srgbClr val="0070C0"/>
                </a:solidFill>
              </a:rPr>
              <a:t>What is an embargo, and what is the primary reason an embargo is enacted on another country? Can you provide a real life example of an embargo?</a:t>
            </a:r>
          </a:p>
          <a:p>
            <a:pPr marL="514350" indent="-514350" algn="just">
              <a:buFont typeface="+mj-lt"/>
              <a:buAutoNum type="arabicPeriod"/>
            </a:pPr>
            <a:r>
              <a:rPr lang="en-US" sz="2400" b="1" dirty="0">
                <a:solidFill>
                  <a:srgbClr val="0070C0"/>
                </a:solidFill>
              </a:rPr>
              <a:t> What is a synonym for a Trade Bloc?</a:t>
            </a:r>
          </a:p>
          <a:p>
            <a:pPr marL="514350" indent="-514350" algn="just">
              <a:buFont typeface="+mj-lt"/>
              <a:buAutoNum type="arabicPeriod"/>
            </a:pPr>
            <a:r>
              <a:rPr lang="en-US" sz="2400" b="1" dirty="0">
                <a:solidFill>
                  <a:srgbClr val="0070C0"/>
                </a:solidFill>
              </a:rPr>
              <a:t>What trading agreement consists of the countries: Canada, U.S., &amp; Mexico?</a:t>
            </a:r>
          </a:p>
          <a:p>
            <a:pPr marL="514350" indent="-514350" algn="just">
              <a:buFont typeface="+mj-lt"/>
              <a:buAutoNum type="arabicPeriod"/>
            </a:pPr>
            <a:r>
              <a:rPr lang="en-US" sz="2400" b="1" dirty="0">
                <a:solidFill>
                  <a:srgbClr val="0070C0"/>
                </a:solidFill>
              </a:rPr>
              <a:t>What trading bloc do nations such as France, Germany &amp; Greece belong to?</a:t>
            </a:r>
          </a:p>
          <a:p>
            <a:pPr marL="514350" indent="-514350" algn="just">
              <a:buFont typeface="+mj-lt"/>
              <a:buAutoNum type="arabicPeriod"/>
            </a:pPr>
            <a:r>
              <a:rPr lang="en-US" sz="2400" b="1" dirty="0">
                <a:solidFill>
                  <a:srgbClr val="0070C0"/>
                </a:solidFill>
              </a:rPr>
              <a:t>What is ASEAN? </a:t>
            </a:r>
          </a:p>
          <a:p>
            <a:pPr marL="514350" indent="-514350" algn="just">
              <a:buFont typeface="+mj-lt"/>
              <a:buAutoNum type="arabicPeriod"/>
            </a:pPr>
            <a:r>
              <a:rPr lang="en-US" sz="2400" b="1" dirty="0">
                <a:solidFill>
                  <a:srgbClr val="0070C0"/>
                </a:solidFill>
              </a:rPr>
              <a:t>What is the primary purpose of the WTO? Define Globalization.</a:t>
            </a:r>
          </a:p>
          <a:p>
            <a:pPr marL="514350" indent="-514350" algn="just">
              <a:buFont typeface="+mj-lt"/>
              <a:buAutoNum type="arabicPeriod"/>
            </a:pPr>
            <a:r>
              <a:rPr lang="en-US" sz="2600" b="1" dirty="0">
                <a:solidFill>
                  <a:srgbClr val="0070C0"/>
                </a:solidFill>
              </a:rPr>
              <a:t>Name at least 5 world currencies other than the U.S. dollar. </a:t>
            </a:r>
          </a:p>
          <a:p>
            <a:pPr marL="514350" indent="-514350">
              <a:buFont typeface="+mj-lt"/>
              <a:buAutoNum type="arabicPeriod"/>
            </a:pPr>
            <a:endParaRPr lang="en-US" sz="2600" b="1" dirty="0">
              <a:solidFill>
                <a:srgbClr val="0070C0"/>
              </a:solidFill>
            </a:endParaRPr>
          </a:p>
          <a:p>
            <a:pPr marL="514350" indent="-514350">
              <a:buFont typeface="+mj-lt"/>
              <a:buAutoNum type="arabicPeriod"/>
            </a:pPr>
            <a:endParaRPr lang="en-US" sz="2400" b="1" dirty="0">
              <a:solidFill>
                <a:srgbClr val="0070C0"/>
              </a:solidFill>
            </a:endParaRPr>
          </a:p>
          <a:p>
            <a:pPr marL="0" indent="0">
              <a:spcBef>
                <a:spcPct val="0"/>
              </a:spcBef>
              <a:buNone/>
            </a:pPr>
            <a:endParaRPr kumimoji="1" lang="en-US" altLang="en-US" sz="2600" b="1" dirty="0">
              <a:solidFill>
                <a:srgbClr val="000099"/>
              </a:solidFill>
            </a:endParaRPr>
          </a:p>
          <a:p>
            <a:pPr>
              <a:spcBef>
                <a:spcPct val="0"/>
              </a:spcBef>
              <a:buFontTx/>
              <a:buAutoNum type="arabicPeriod"/>
            </a:pPr>
            <a:endParaRPr kumimoji="1" lang="en-US" altLang="en-US" sz="2600" b="1" dirty="0">
              <a:solidFill>
                <a:srgbClr val="000099"/>
              </a:solidFill>
            </a:endParaRPr>
          </a:p>
          <a:p>
            <a:pPr>
              <a:spcBef>
                <a:spcPct val="0"/>
              </a:spcBef>
              <a:buFontTx/>
              <a:buAutoNum type="arabicPeriod"/>
            </a:pPr>
            <a:endParaRPr kumimoji="1" lang="en-US" altLang="en-US" sz="3000" b="1" dirty="0">
              <a:solidFill>
                <a:srgbClr val="000099"/>
              </a:solidFill>
            </a:endParaRPr>
          </a:p>
        </p:txBody>
      </p:sp>
      <p:pic>
        <p:nvPicPr>
          <p:cNvPr id="16390" name="Picture 10" descr="g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52400"/>
            <a:ext cx="1752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13</a:t>
            </a:r>
          </a:p>
        </p:txBody>
      </p:sp>
    </p:spTree>
    <p:extLst>
      <p:ext uri="{BB962C8B-B14F-4D97-AF65-F5344CB8AC3E}">
        <p14:creationId xmlns:p14="http://schemas.microsoft.com/office/powerpoint/2010/main" val="20085562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dissolve">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00467"/>
            <a:ext cx="10515600" cy="1325563"/>
          </a:xfrm>
        </p:spPr>
        <p:txBody>
          <a:bodyPr/>
          <a:lstStyle/>
          <a:p>
            <a:pPr algn="ctr"/>
            <a:r>
              <a:rPr lang="en-US" dirty="0"/>
              <a:t>Lesson Essential Question</a:t>
            </a:r>
          </a:p>
        </p:txBody>
      </p:sp>
      <p:sp>
        <p:nvSpPr>
          <p:cNvPr id="4" name="Content Placeholder 3"/>
          <p:cNvSpPr>
            <a:spLocks noGrp="1"/>
          </p:cNvSpPr>
          <p:nvPr>
            <p:ph idx="1"/>
          </p:nvPr>
        </p:nvSpPr>
        <p:spPr>
          <a:xfrm>
            <a:off x="838200" y="1343222"/>
            <a:ext cx="10515600" cy="4351338"/>
          </a:xfrm>
        </p:spPr>
        <p:txBody>
          <a:bodyPr/>
          <a:lstStyle/>
          <a:p>
            <a:pPr marL="0" indent="0" algn="just">
              <a:buNone/>
            </a:pPr>
            <a:r>
              <a:rPr lang="en-US" b="1" dirty="0">
                <a:solidFill>
                  <a:srgbClr val="C00000"/>
                </a:solidFill>
                <a:latin typeface="Copperplate Gothic Light" panose="020E0507020206020404" pitchFamily="34" charset="0"/>
              </a:rPr>
              <a:t>How do Foreign exchange rates impact International Trade, and what is the difference between balance of trade and balance of payments?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242" y="3023413"/>
            <a:ext cx="3324014" cy="24469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211" y="3212426"/>
            <a:ext cx="2237517" cy="22454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763" y="3139715"/>
            <a:ext cx="3526086" cy="2214382"/>
          </a:xfrm>
          <a:prstGeom prst="rect">
            <a:avLst/>
          </a:prstGeom>
        </p:spPr>
      </p:pic>
    </p:spTree>
    <p:extLst>
      <p:ext uri="{BB962C8B-B14F-4D97-AF65-F5344CB8AC3E}">
        <p14:creationId xmlns:p14="http://schemas.microsoft.com/office/powerpoint/2010/main" val="5707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ash course econ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12" y="304799"/>
            <a:ext cx="10283687" cy="57845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5266" y="6122314"/>
            <a:ext cx="9475303" cy="430887"/>
          </a:xfrm>
          <a:prstGeom prst="rect">
            <a:avLst/>
          </a:prstGeom>
          <a:noFill/>
        </p:spPr>
        <p:txBody>
          <a:bodyPr wrap="square" rtlCol="0">
            <a:spAutoFit/>
          </a:bodyPr>
          <a:lstStyle/>
          <a:p>
            <a:pPr algn="ctr"/>
            <a:r>
              <a:rPr lang="en-US" sz="2200" dirty="0">
                <a:hlinkClick r:id="rId3"/>
              </a:rPr>
              <a:t>https://www.youtube.com/watch?v=geoe-6NBy10</a:t>
            </a:r>
            <a:endParaRPr lang="en-US" sz="2200" dirty="0"/>
          </a:p>
        </p:txBody>
      </p:sp>
    </p:spTree>
    <p:extLst>
      <p:ext uri="{BB962C8B-B14F-4D97-AF65-F5344CB8AC3E}">
        <p14:creationId xmlns:p14="http://schemas.microsoft.com/office/powerpoint/2010/main" val="225957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Foreign Exchange</a:t>
            </a:r>
          </a:p>
        </p:txBody>
      </p:sp>
      <p:sp>
        <p:nvSpPr>
          <p:cNvPr id="3" name="Content Placeholder 2"/>
          <p:cNvSpPr>
            <a:spLocks noGrp="1"/>
          </p:cNvSpPr>
          <p:nvPr>
            <p:ph idx="1"/>
          </p:nvPr>
        </p:nvSpPr>
        <p:spPr>
          <a:xfrm>
            <a:off x="391111" y="1604433"/>
            <a:ext cx="11204370" cy="4986148"/>
          </a:xfrm>
        </p:spPr>
        <p:txBody>
          <a:bodyPr>
            <a:normAutofit/>
          </a:bodyPr>
          <a:lstStyle/>
          <a:p>
            <a:pPr algn="just"/>
            <a:r>
              <a:rPr lang="en-US" u="sng" dirty="0">
                <a:solidFill>
                  <a:schemeClr val="accent4"/>
                </a:solidFill>
              </a:rPr>
              <a:t>Foreign Exchange Market</a:t>
            </a:r>
            <a:r>
              <a:rPr lang="en-US" dirty="0">
                <a:solidFill>
                  <a:schemeClr val="accent4"/>
                </a:solidFill>
              </a:rPr>
              <a:t> – a market in which </a:t>
            </a:r>
            <a:r>
              <a:rPr lang="en-US" dirty="0">
                <a:solidFill>
                  <a:srgbClr val="FF0000"/>
                </a:solidFill>
              </a:rPr>
              <a:t>currencies</a:t>
            </a:r>
            <a:r>
              <a:rPr lang="en-US" dirty="0">
                <a:solidFill>
                  <a:schemeClr val="accent4"/>
                </a:solidFill>
              </a:rPr>
              <a:t> of different countries are </a:t>
            </a:r>
            <a:r>
              <a:rPr lang="en-US" dirty="0">
                <a:solidFill>
                  <a:srgbClr val="FF0000"/>
                </a:solidFill>
              </a:rPr>
              <a:t>bought &amp; sold</a:t>
            </a:r>
            <a:endParaRPr lang="en-US" u="sng" dirty="0">
              <a:solidFill>
                <a:srgbClr val="FF0000"/>
              </a:solidFill>
            </a:endParaRPr>
          </a:p>
          <a:p>
            <a:pPr algn="just"/>
            <a:r>
              <a:rPr lang="en-US" u="sng" dirty="0"/>
              <a:t>Foreign Exchange Rate </a:t>
            </a:r>
            <a:r>
              <a:rPr lang="en-US" dirty="0"/>
              <a:t>– the value of one foreign nation’s currency in relation to another nation’s currency </a:t>
            </a:r>
          </a:p>
          <a:p>
            <a:pPr algn="just"/>
            <a:r>
              <a:rPr lang="en-US" u="sng" dirty="0">
                <a:solidFill>
                  <a:schemeClr val="accent6">
                    <a:lumMod val="75000"/>
                  </a:schemeClr>
                </a:solidFill>
              </a:rPr>
              <a:t>Flexible Rate of Exchange</a:t>
            </a:r>
            <a:r>
              <a:rPr lang="en-US" dirty="0">
                <a:solidFill>
                  <a:schemeClr val="accent6">
                    <a:lumMod val="75000"/>
                  </a:schemeClr>
                </a:solidFill>
              </a:rPr>
              <a:t> – system in which the exchange rates for currencies change as the </a:t>
            </a:r>
            <a:r>
              <a:rPr lang="en-US" dirty="0">
                <a:solidFill>
                  <a:srgbClr val="FF0000"/>
                </a:solidFill>
                <a:latin typeface="Aharoni" panose="02010803020104030203" pitchFamily="2" charset="-79"/>
                <a:cs typeface="Aharoni" panose="02010803020104030203" pitchFamily="2" charset="-79"/>
              </a:rPr>
              <a:t>supply &amp; demand </a:t>
            </a:r>
            <a:r>
              <a:rPr lang="en-US" dirty="0">
                <a:solidFill>
                  <a:schemeClr val="accent6">
                    <a:lumMod val="75000"/>
                  </a:schemeClr>
                </a:solidFill>
              </a:rPr>
              <a:t>for the currencies change  (floating rate) </a:t>
            </a:r>
            <a:endParaRPr lang="en-US" dirty="0">
              <a:solidFill>
                <a:schemeClr val="accent6">
                  <a:lumMod val="50000"/>
                </a:schemeClr>
              </a:solidFill>
            </a:endParaRPr>
          </a:p>
          <a:p>
            <a:pPr algn="just"/>
            <a:r>
              <a:rPr lang="en-US" u="sng" dirty="0">
                <a:solidFill>
                  <a:schemeClr val="accent4">
                    <a:lumMod val="75000"/>
                  </a:schemeClr>
                </a:solidFill>
              </a:rPr>
              <a:t>Fixed Rate of Exchange</a:t>
            </a:r>
            <a:r>
              <a:rPr lang="en-US" dirty="0">
                <a:solidFill>
                  <a:schemeClr val="accent4">
                    <a:lumMod val="75000"/>
                  </a:schemeClr>
                </a:solidFill>
              </a:rPr>
              <a:t> – system in which currency of one nation is fixed, or constant, in relation to other currencies (gold/U.S. dollar)</a:t>
            </a:r>
          </a:p>
          <a:p>
            <a:pPr lvl="1" algn="just"/>
            <a:r>
              <a:rPr lang="en-US" dirty="0">
                <a:solidFill>
                  <a:srgbClr val="FF0000"/>
                </a:solidFill>
              </a:rPr>
              <a:t>China purposely devalues it’s currency (yuan) by fixing it to the value of the U.S. dollar in order to be able to export more and have a trade surplus</a:t>
            </a:r>
          </a:p>
        </p:txBody>
      </p:sp>
    </p:spTree>
    <p:extLst>
      <p:ext uri="{BB962C8B-B14F-4D97-AF65-F5344CB8AC3E}">
        <p14:creationId xmlns:p14="http://schemas.microsoft.com/office/powerpoint/2010/main" val="66440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6" y="18255"/>
            <a:ext cx="10515600" cy="1325563"/>
          </a:xfrm>
        </p:spPr>
        <p:txBody>
          <a:bodyPr/>
          <a:lstStyle/>
          <a:p>
            <a:pPr algn="ctr"/>
            <a:r>
              <a:rPr lang="en-US" b="1" dirty="0"/>
              <a:t>Determining the Rate of Exchange </a:t>
            </a:r>
          </a:p>
        </p:txBody>
      </p:sp>
      <p:sp>
        <p:nvSpPr>
          <p:cNvPr id="3" name="Content Placeholder 2"/>
          <p:cNvSpPr>
            <a:spLocks noGrp="1"/>
          </p:cNvSpPr>
          <p:nvPr>
            <p:ph idx="1"/>
          </p:nvPr>
        </p:nvSpPr>
        <p:spPr>
          <a:xfrm>
            <a:off x="336430" y="1107831"/>
            <a:ext cx="11499012" cy="5069132"/>
          </a:xfrm>
        </p:spPr>
        <p:txBody>
          <a:bodyPr>
            <a:normAutofit/>
          </a:bodyPr>
          <a:lstStyle/>
          <a:p>
            <a:pPr marL="344488" lvl="1" indent="-284163" algn="just"/>
            <a:r>
              <a:rPr lang="en-US" sz="3300" b="1" dirty="0">
                <a:solidFill>
                  <a:srgbClr val="002060"/>
                </a:solidFill>
              </a:rPr>
              <a:t>Suppose you want to buy a book in Germany where the currency is the euro. The book costs 25 euros. To find out how much 25 euros cost in U.S. dollars, you must know the exchange rate. </a:t>
            </a:r>
          </a:p>
          <a:p>
            <a:pPr marL="741363" lvl="2" indent="-284163" algn="just"/>
            <a:r>
              <a:rPr lang="en-US" sz="3300" b="1" dirty="0">
                <a:solidFill>
                  <a:srgbClr val="002060"/>
                </a:solidFill>
              </a:rPr>
              <a:t>$1.25 U.S. dollars = 1.00 in Euros, so the exchange rate is 1.25/ 1.00 = $1.25</a:t>
            </a:r>
          </a:p>
          <a:p>
            <a:pPr marL="741363" lvl="2" indent="-284163" algn="just"/>
            <a:r>
              <a:rPr lang="en-US" sz="3300" b="1" dirty="0">
                <a:solidFill>
                  <a:srgbClr val="002060"/>
                </a:solidFill>
              </a:rPr>
              <a:t>If the formula for the exchange rate is: Amount of currency you want to buy x Exchange Rate = Cost in currency you have </a:t>
            </a:r>
          </a:p>
          <a:p>
            <a:pPr marL="741363" lvl="2" indent="-284163" algn="just"/>
            <a:r>
              <a:rPr lang="en-US" sz="3300" b="1" dirty="0">
                <a:solidFill>
                  <a:srgbClr val="002060"/>
                </a:solidFill>
              </a:rPr>
              <a:t>So, if I want to buy 25 euros, what would be the cost if U.S. dollars?</a:t>
            </a:r>
          </a:p>
          <a:p>
            <a:pPr lvl="1"/>
            <a:endParaRPr lang="en-US" sz="2500" b="1" dirty="0"/>
          </a:p>
          <a:p>
            <a:endParaRPr lang="en-US" dirty="0"/>
          </a:p>
        </p:txBody>
      </p:sp>
    </p:spTree>
    <p:extLst>
      <p:ext uri="{BB962C8B-B14F-4D97-AF65-F5344CB8AC3E}">
        <p14:creationId xmlns:p14="http://schemas.microsoft.com/office/powerpoint/2010/main" val="15958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Determining the Rate of Exchange </a:t>
            </a:r>
          </a:p>
        </p:txBody>
      </p:sp>
      <p:sp>
        <p:nvSpPr>
          <p:cNvPr id="3" name="Content Placeholder 2"/>
          <p:cNvSpPr>
            <a:spLocks noGrp="1"/>
          </p:cNvSpPr>
          <p:nvPr>
            <p:ph idx="1"/>
          </p:nvPr>
        </p:nvSpPr>
        <p:spPr>
          <a:xfrm>
            <a:off x="336430" y="1825625"/>
            <a:ext cx="11499012" cy="4351338"/>
          </a:xfrm>
        </p:spPr>
        <p:txBody>
          <a:bodyPr>
            <a:normAutofit/>
          </a:bodyPr>
          <a:lstStyle/>
          <a:p>
            <a:pPr marL="344488" lvl="1" indent="-284163" algn="just"/>
            <a:r>
              <a:rPr lang="en-US" sz="3300" b="1" dirty="0">
                <a:solidFill>
                  <a:srgbClr val="002060"/>
                </a:solidFill>
              </a:rPr>
              <a:t>You need 25 euros to buy the book in Germany. How much in US dollars do you need to exchange for the correct number of euros? </a:t>
            </a:r>
          </a:p>
          <a:p>
            <a:pPr marL="344488" lvl="1" indent="-284163" algn="just"/>
            <a:r>
              <a:rPr lang="en-US" sz="3300" b="1" dirty="0">
                <a:solidFill>
                  <a:srgbClr val="002060"/>
                </a:solidFill>
              </a:rPr>
              <a:t>Suppose the exchange rate is $1.25.</a:t>
            </a:r>
          </a:p>
          <a:p>
            <a:pPr marL="741363" lvl="2" indent="-284163" algn="just"/>
            <a:r>
              <a:rPr lang="en-US" sz="3300" b="1" dirty="0">
                <a:solidFill>
                  <a:srgbClr val="002060"/>
                </a:solidFill>
              </a:rPr>
              <a:t>$1.25 U.S. dollars = 1.00 in Euros</a:t>
            </a:r>
          </a:p>
          <a:p>
            <a:pPr marL="741363" lvl="2" indent="-284163" algn="just"/>
            <a:r>
              <a:rPr lang="en-US" sz="3300" b="1" dirty="0">
                <a:solidFill>
                  <a:srgbClr val="002060"/>
                </a:solidFill>
              </a:rPr>
              <a:t>Amount of currency you want to buy x Exchange Rate = Cost in currency you have </a:t>
            </a:r>
          </a:p>
          <a:p>
            <a:pPr marL="741363" lvl="2" indent="-284163" algn="just"/>
            <a:r>
              <a:rPr lang="en-US" sz="3300" b="1" dirty="0">
                <a:solidFill>
                  <a:srgbClr val="002060"/>
                </a:solidFill>
              </a:rPr>
              <a:t>So, 25 x 1.25 = $31.25 in U.S. dollars </a:t>
            </a:r>
          </a:p>
          <a:p>
            <a:pPr lvl="1"/>
            <a:endParaRPr lang="en-US" sz="2500" b="1" dirty="0"/>
          </a:p>
          <a:p>
            <a:endParaRPr lang="en-US" dirty="0"/>
          </a:p>
        </p:txBody>
      </p:sp>
    </p:spTree>
    <p:extLst>
      <p:ext uri="{BB962C8B-B14F-4D97-AF65-F5344CB8AC3E}">
        <p14:creationId xmlns:p14="http://schemas.microsoft.com/office/powerpoint/2010/main" val="32759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gency FB" panose="020B0503020202020204" pitchFamily="34" charset="0"/>
              </a:rPr>
              <a:t>Milestone Practice Exam Question</a:t>
            </a:r>
          </a:p>
        </p:txBody>
      </p:sp>
      <p:sp>
        <p:nvSpPr>
          <p:cNvPr id="3" name="Content Placeholder 2"/>
          <p:cNvSpPr>
            <a:spLocks noGrp="1"/>
          </p:cNvSpPr>
          <p:nvPr>
            <p:ph idx="1"/>
          </p:nvPr>
        </p:nvSpPr>
        <p:spPr/>
        <p:txBody>
          <a:bodyPr/>
          <a:lstStyle/>
          <a:p>
            <a:pPr marL="0" indent="0" algn="just">
              <a:buNone/>
            </a:pPr>
            <a:r>
              <a:rPr lang="en-US" dirty="0">
                <a:solidFill>
                  <a:srgbClr val="FF0000"/>
                </a:solidFill>
              </a:rPr>
              <a:t>SSEIN1a) </a:t>
            </a:r>
            <a:r>
              <a:rPr lang="en-US" dirty="0"/>
              <a:t>Suppose that in France 40 labor hours are required to </a:t>
            </a:r>
            <a:br>
              <a:rPr lang="en-US" dirty="0"/>
            </a:br>
            <a:r>
              <a:rPr lang="en-US" dirty="0"/>
              <a:t>produce a liter of wine. In Italy, 30 labor hours are required to </a:t>
            </a:r>
            <a:br>
              <a:rPr lang="en-US" dirty="0"/>
            </a:br>
            <a:r>
              <a:rPr lang="en-US" dirty="0"/>
              <a:t>produce a liter of wine. These figures indicate that</a:t>
            </a:r>
          </a:p>
          <a:p>
            <a:pPr marL="514350" indent="-514350" algn="just">
              <a:buFont typeface="+mj-lt"/>
              <a:buAutoNum type="alphaLcParenR"/>
            </a:pPr>
            <a:r>
              <a:rPr lang="en-US" dirty="0"/>
              <a:t>Italy has an absolute advantage in wine production.</a:t>
            </a:r>
          </a:p>
          <a:p>
            <a:pPr marL="514350" indent="-514350" algn="just">
              <a:buFont typeface="+mj-lt"/>
              <a:buAutoNum type="alphaLcParenR"/>
            </a:pPr>
            <a:r>
              <a:rPr lang="en-US" dirty="0"/>
              <a:t>France has an absolute advantage in wine production.</a:t>
            </a:r>
          </a:p>
          <a:p>
            <a:pPr marL="514350" indent="-514350" algn="just">
              <a:buFont typeface="+mj-lt"/>
              <a:buAutoNum type="alphaLcParenR"/>
            </a:pPr>
            <a:r>
              <a:rPr lang="en-US" dirty="0"/>
              <a:t>Italy has a comparative advantage in wine production.</a:t>
            </a:r>
          </a:p>
          <a:p>
            <a:pPr marL="514350" indent="-514350" algn="just">
              <a:buFont typeface="+mj-lt"/>
              <a:buAutoNum type="alphaLcParenR"/>
            </a:pPr>
            <a:r>
              <a:rPr lang="en-US" dirty="0"/>
              <a:t>France has a comparative advantage in wine production.</a:t>
            </a:r>
          </a:p>
          <a:p>
            <a:endParaRPr lang="en-US" dirty="0"/>
          </a:p>
        </p:txBody>
      </p:sp>
    </p:spTree>
    <p:extLst>
      <p:ext uri="{BB962C8B-B14F-4D97-AF65-F5344CB8AC3E}">
        <p14:creationId xmlns:p14="http://schemas.microsoft.com/office/powerpoint/2010/main" val="2477166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Determining the Rate of Exchange </a:t>
            </a:r>
          </a:p>
        </p:txBody>
      </p:sp>
      <p:sp>
        <p:nvSpPr>
          <p:cNvPr id="3" name="Content Placeholder 2"/>
          <p:cNvSpPr>
            <a:spLocks noGrp="1"/>
          </p:cNvSpPr>
          <p:nvPr>
            <p:ph idx="1"/>
          </p:nvPr>
        </p:nvSpPr>
        <p:spPr>
          <a:xfrm>
            <a:off x="336430" y="1825625"/>
            <a:ext cx="11499012" cy="4351338"/>
          </a:xfrm>
        </p:spPr>
        <p:txBody>
          <a:bodyPr>
            <a:normAutofit/>
          </a:bodyPr>
          <a:lstStyle/>
          <a:p>
            <a:pPr marL="396875" lvl="1" indent="-284163" algn="just"/>
            <a:r>
              <a:rPr lang="en-US" sz="3300" b="1" dirty="0">
                <a:solidFill>
                  <a:srgbClr val="C00000"/>
                </a:solidFill>
              </a:rPr>
              <a:t>While visiting Mexico, you stay in a hotel that cost 500 pesos. How much is that going to cost you in U.S. dollars, if $1 dollar equals 12 pesos?</a:t>
            </a:r>
          </a:p>
          <a:p>
            <a:pPr marL="396875" lvl="1" indent="-284163" algn="just"/>
            <a:endParaRPr lang="en-US" sz="3300" b="1" dirty="0">
              <a:solidFill>
                <a:srgbClr val="C00000"/>
              </a:solidFill>
            </a:endParaRPr>
          </a:p>
          <a:p>
            <a:pPr marL="396875" lvl="1" indent="-284163" algn="just"/>
            <a:r>
              <a:rPr lang="en-US" sz="3300" b="1" dirty="0">
                <a:solidFill>
                  <a:srgbClr val="C00000"/>
                </a:solidFill>
              </a:rPr>
              <a:t>Determine the exchange rate</a:t>
            </a:r>
          </a:p>
          <a:p>
            <a:pPr marL="396875" lvl="1" indent="-284163" algn="just"/>
            <a:r>
              <a:rPr lang="en-US" sz="3300" b="1" dirty="0">
                <a:solidFill>
                  <a:srgbClr val="C00000"/>
                </a:solidFill>
              </a:rPr>
              <a:t>Determine how much U.S. dollars you will need to pay for the hotel room. </a:t>
            </a:r>
          </a:p>
        </p:txBody>
      </p:sp>
    </p:spTree>
    <p:extLst>
      <p:ext uri="{BB962C8B-B14F-4D97-AF65-F5344CB8AC3E}">
        <p14:creationId xmlns:p14="http://schemas.microsoft.com/office/powerpoint/2010/main" val="9368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Determining the Rate of Exchange </a:t>
            </a:r>
          </a:p>
        </p:txBody>
      </p:sp>
      <p:sp>
        <p:nvSpPr>
          <p:cNvPr id="3" name="Content Placeholder 2"/>
          <p:cNvSpPr>
            <a:spLocks noGrp="1"/>
          </p:cNvSpPr>
          <p:nvPr>
            <p:ph idx="1"/>
          </p:nvPr>
        </p:nvSpPr>
        <p:spPr>
          <a:xfrm>
            <a:off x="336430" y="1825625"/>
            <a:ext cx="11499012" cy="4351338"/>
          </a:xfrm>
        </p:spPr>
        <p:txBody>
          <a:bodyPr>
            <a:normAutofit/>
          </a:bodyPr>
          <a:lstStyle/>
          <a:p>
            <a:pPr marL="396875" lvl="1" indent="-284163" algn="just"/>
            <a:r>
              <a:rPr lang="en-US" sz="3300" b="1" dirty="0">
                <a:solidFill>
                  <a:srgbClr val="C00000"/>
                </a:solidFill>
              </a:rPr>
              <a:t>While visiting Mexico, you stay in a hotel that cost 500 pesos. How much is that going to cost you in U.S. dollars, if $1 dollar equals 12 pesos </a:t>
            </a:r>
          </a:p>
          <a:p>
            <a:pPr marL="457200" lvl="2" indent="0" algn="just">
              <a:buNone/>
            </a:pPr>
            <a:r>
              <a:rPr lang="en-US" sz="3300" b="1" dirty="0">
                <a:solidFill>
                  <a:srgbClr val="C00000"/>
                </a:solidFill>
              </a:rPr>
              <a:t>1 Dollar = 12 Mexican Pesos</a:t>
            </a:r>
          </a:p>
          <a:p>
            <a:pPr marL="457200" lvl="2" indent="0" algn="just">
              <a:buNone/>
            </a:pPr>
            <a:r>
              <a:rPr lang="en-US" sz="3300" b="1" dirty="0">
                <a:solidFill>
                  <a:srgbClr val="C00000"/>
                </a:solidFill>
              </a:rPr>
              <a:t>Exchange rate: 1/12 = .083</a:t>
            </a:r>
          </a:p>
          <a:p>
            <a:pPr marL="233363" lvl="1" indent="-233363" algn="just"/>
            <a:r>
              <a:rPr lang="en-US" sz="3700" b="1" dirty="0">
                <a:solidFill>
                  <a:srgbClr val="C00000"/>
                </a:solidFill>
              </a:rPr>
              <a:t>How much will it cost to stay in the hotel in US currency?</a:t>
            </a:r>
          </a:p>
          <a:p>
            <a:pPr marL="457200" lvl="2" indent="0" algn="just">
              <a:buNone/>
            </a:pPr>
            <a:r>
              <a:rPr lang="en-US" sz="3300" b="1" dirty="0">
                <a:solidFill>
                  <a:srgbClr val="C00000"/>
                </a:solidFill>
              </a:rPr>
              <a:t>.083 x 500 = $41.50</a:t>
            </a:r>
          </a:p>
          <a:p>
            <a:pPr marL="0" indent="0">
              <a:buNone/>
            </a:pPr>
            <a:endParaRPr lang="en-US" dirty="0"/>
          </a:p>
        </p:txBody>
      </p:sp>
    </p:spTree>
    <p:extLst>
      <p:ext uri="{BB962C8B-B14F-4D97-AF65-F5344CB8AC3E}">
        <p14:creationId xmlns:p14="http://schemas.microsoft.com/office/powerpoint/2010/main" val="111961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715"/>
            <a:ext cx="10515600" cy="1325563"/>
          </a:xfrm>
        </p:spPr>
        <p:txBody>
          <a:bodyPr/>
          <a:lstStyle/>
          <a:p>
            <a:pPr algn="ctr"/>
            <a:r>
              <a:rPr lang="en-US" b="1" u="sng" dirty="0"/>
              <a:t>FOREX Practice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9754283"/>
              </p:ext>
            </p:extLst>
          </p:nvPr>
        </p:nvGraphicFramePr>
        <p:xfrm>
          <a:off x="2203173" y="1813295"/>
          <a:ext cx="7391400" cy="1931670"/>
        </p:xfrm>
        <a:graphic>
          <a:graphicData uri="http://schemas.openxmlformats.org/drawingml/2006/table">
            <a:tbl>
              <a:tblPr/>
              <a:tblGrid>
                <a:gridCol w="2463800">
                  <a:extLst>
                    <a:ext uri="{9D8B030D-6E8A-4147-A177-3AD203B41FA5}">
                      <a16:colId xmlns:a16="http://schemas.microsoft.com/office/drawing/2014/main" val="1753141627"/>
                    </a:ext>
                  </a:extLst>
                </a:gridCol>
                <a:gridCol w="2463800">
                  <a:extLst>
                    <a:ext uri="{9D8B030D-6E8A-4147-A177-3AD203B41FA5}">
                      <a16:colId xmlns:a16="http://schemas.microsoft.com/office/drawing/2014/main" val="876962142"/>
                    </a:ext>
                  </a:extLst>
                </a:gridCol>
                <a:gridCol w="2463800">
                  <a:extLst>
                    <a:ext uri="{9D8B030D-6E8A-4147-A177-3AD203B41FA5}">
                      <a16:colId xmlns:a16="http://schemas.microsoft.com/office/drawing/2014/main" val="2814292052"/>
                    </a:ext>
                  </a:extLst>
                </a:gridCol>
              </a:tblGrid>
              <a:tr h="596062">
                <a:tc>
                  <a:txBody>
                    <a:bodyPr/>
                    <a:lstStyle/>
                    <a:p>
                      <a:pPr algn="ctr"/>
                      <a:r>
                        <a:rPr lang="en-US" dirty="0">
                          <a:effectLst/>
                        </a:rPr>
                        <a:t>County / Currency</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EEBF0"/>
                    </a:solidFill>
                  </a:tcPr>
                </a:tc>
                <a:tc>
                  <a:txBody>
                    <a:bodyPr/>
                    <a:lstStyle/>
                    <a:p>
                      <a:pPr algn="ctr"/>
                      <a:r>
                        <a:rPr lang="en-US" dirty="0">
                          <a:effectLst/>
                        </a:rPr>
                        <a:t>Foreign Currency in U.S. Dollars</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EEBF0"/>
                    </a:solidFill>
                  </a:tcPr>
                </a:tc>
                <a:tc>
                  <a:txBody>
                    <a:bodyPr/>
                    <a:lstStyle/>
                    <a:p>
                      <a:pPr algn="ctr"/>
                      <a:r>
                        <a:rPr lang="en-US" dirty="0">
                          <a:effectLst/>
                        </a:rPr>
                        <a:t>U.S. Dollars in Foreign Currency</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EEBF0"/>
                    </a:solidFill>
                  </a:tcPr>
                </a:tc>
                <a:extLst>
                  <a:ext uri="{0D108BD9-81ED-4DB2-BD59-A6C34878D82A}">
                    <a16:rowId xmlns:a16="http://schemas.microsoft.com/office/drawing/2014/main" val="4174053040"/>
                  </a:ext>
                </a:extLst>
              </a:tr>
              <a:tr h="326147">
                <a:tc>
                  <a:txBody>
                    <a:bodyPr/>
                    <a:lstStyle/>
                    <a:p>
                      <a:pPr algn="ctr"/>
                      <a:r>
                        <a:rPr lang="en-US">
                          <a:effectLst/>
                        </a:rPr>
                        <a:t>UK / Pound</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a:effectLst/>
                        </a:rPr>
                        <a:t>2.0292</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.4928</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800433158"/>
                  </a:ext>
                </a:extLst>
              </a:tr>
              <a:tr h="326147">
                <a:tc>
                  <a:txBody>
                    <a:bodyPr/>
                    <a:lstStyle/>
                    <a:p>
                      <a:pPr algn="ctr"/>
                      <a:r>
                        <a:rPr lang="en-US">
                          <a:effectLst/>
                        </a:rPr>
                        <a:t>Japan / Yen</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a:effectLst/>
                        </a:rPr>
                        <a:t>.0084</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118.9599</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276249056"/>
                  </a:ext>
                </a:extLst>
              </a:tr>
              <a:tr h="326147">
                <a:tc>
                  <a:txBody>
                    <a:bodyPr/>
                    <a:lstStyle/>
                    <a:p>
                      <a:pPr algn="ctr"/>
                      <a:r>
                        <a:rPr lang="en-US" dirty="0">
                          <a:effectLst/>
                        </a:rPr>
                        <a:t>India / Rupee</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.0248</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40.3950</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636983230"/>
                  </a:ext>
                </a:extLst>
              </a:tr>
              <a:tr h="326147">
                <a:tc>
                  <a:txBody>
                    <a:bodyPr/>
                    <a:lstStyle/>
                    <a:p>
                      <a:pPr algn="ctr"/>
                      <a:r>
                        <a:rPr lang="en-US" dirty="0">
                          <a:effectLst/>
                        </a:rPr>
                        <a:t>Canada / Dollar</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.9394</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1.0645</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766029192"/>
                  </a:ext>
                </a:extLst>
              </a:tr>
            </a:tbl>
          </a:graphicData>
        </a:graphic>
      </p:graphicFrame>
      <p:sp>
        <p:nvSpPr>
          <p:cNvPr id="5" name="TextBox 4"/>
          <p:cNvSpPr txBox="1"/>
          <p:nvPr/>
        </p:nvSpPr>
        <p:spPr>
          <a:xfrm>
            <a:off x="2585830" y="1351630"/>
            <a:ext cx="6626087" cy="461665"/>
          </a:xfrm>
          <a:prstGeom prst="rect">
            <a:avLst/>
          </a:prstGeom>
          <a:noFill/>
        </p:spPr>
        <p:txBody>
          <a:bodyPr wrap="square" rtlCol="0">
            <a:spAutoFit/>
          </a:bodyPr>
          <a:lstStyle/>
          <a:p>
            <a:pPr algn="ctr"/>
            <a:r>
              <a:rPr lang="en-US" sz="2400" dirty="0"/>
              <a:t>Foreign Exchange Rate</a:t>
            </a:r>
          </a:p>
        </p:txBody>
      </p:sp>
      <p:sp>
        <p:nvSpPr>
          <p:cNvPr id="6" name="TextBox 5"/>
          <p:cNvSpPr txBox="1"/>
          <p:nvPr/>
        </p:nvSpPr>
        <p:spPr>
          <a:xfrm>
            <a:off x="1139687" y="4060982"/>
            <a:ext cx="10214113" cy="1938992"/>
          </a:xfrm>
          <a:prstGeom prst="rect">
            <a:avLst/>
          </a:prstGeom>
          <a:noFill/>
        </p:spPr>
        <p:txBody>
          <a:bodyPr wrap="square" rtlCol="0">
            <a:spAutoFit/>
          </a:bodyPr>
          <a:lstStyle/>
          <a:p>
            <a:r>
              <a:rPr lang="en-US" sz="2400" dirty="0">
                <a:solidFill>
                  <a:srgbClr val="FF0000"/>
                </a:solidFill>
              </a:rPr>
              <a:t>SSEIN3a) </a:t>
            </a:r>
            <a:r>
              <a:rPr lang="en-US" sz="2400" dirty="0"/>
              <a:t>In relation to the Indian rupee, the Canadian dollar</a:t>
            </a:r>
          </a:p>
          <a:p>
            <a:pPr marL="457200" indent="-457200">
              <a:buFont typeface="+mj-lt"/>
              <a:buAutoNum type="alphaLcParenR"/>
            </a:pPr>
            <a:r>
              <a:rPr lang="en-US" sz="2400" dirty="0"/>
              <a:t>is worth slightly more.</a:t>
            </a:r>
          </a:p>
          <a:p>
            <a:pPr marL="457200" indent="-457200">
              <a:buFont typeface="+mj-lt"/>
              <a:buAutoNum type="alphaLcParenR"/>
            </a:pPr>
            <a:r>
              <a:rPr lang="en-US" sz="2400" dirty="0"/>
              <a:t>is worth slightly less</a:t>
            </a:r>
          </a:p>
          <a:p>
            <a:pPr marL="457200" indent="-457200">
              <a:buFont typeface="+mj-lt"/>
              <a:buAutoNum type="alphaLcParenR"/>
            </a:pPr>
            <a:r>
              <a:rPr lang="en-US" sz="2400" dirty="0"/>
              <a:t>Is worth significantly less.</a:t>
            </a:r>
          </a:p>
          <a:p>
            <a:pPr marL="457200" indent="-457200">
              <a:buFont typeface="+mj-lt"/>
              <a:buAutoNum type="alphaLcParenR"/>
            </a:pPr>
            <a:r>
              <a:rPr lang="en-US" sz="2400" dirty="0"/>
              <a:t>Is worth significantly more.</a:t>
            </a:r>
          </a:p>
        </p:txBody>
      </p:sp>
    </p:spTree>
    <p:extLst>
      <p:ext uri="{BB962C8B-B14F-4D97-AF65-F5344CB8AC3E}">
        <p14:creationId xmlns:p14="http://schemas.microsoft.com/office/powerpoint/2010/main" val="17462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4" end="4"/>
                                            </p:txEl>
                                          </p:spTgt>
                                        </p:tgtEl>
                                        <p:attrNameLst>
                                          <p:attrName>style.color</p:attrName>
                                        </p:attrNameLst>
                                      </p:cBhvr>
                                      <p:to>
                                        <a:srgbClr val="5B9BD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213"/>
            <a:ext cx="10515600" cy="820323"/>
          </a:xfrm>
        </p:spPr>
        <p:txBody>
          <a:bodyPr/>
          <a:lstStyle/>
          <a:p>
            <a:pPr algn="ctr"/>
            <a:r>
              <a:rPr lang="en-US" b="1" u="sng" dirty="0"/>
              <a:t>FOREX Practice</a:t>
            </a:r>
          </a:p>
        </p:txBody>
      </p:sp>
      <p:sp>
        <p:nvSpPr>
          <p:cNvPr id="5" name="TextBox 4"/>
          <p:cNvSpPr txBox="1"/>
          <p:nvPr/>
        </p:nvSpPr>
        <p:spPr>
          <a:xfrm>
            <a:off x="2698471" y="682482"/>
            <a:ext cx="6626087" cy="461665"/>
          </a:xfrm>
          <a:prstGeom prst="rect">
            <a:avLst/>
          </a:prstGeom>
          <a:noFill/>
        </p:spPr>
        <p:txBody>
          <a:bodyPr wrap="square" rtlCol="0">
            <a:spAutoFit/>
          </a:bodyPr>
          <a:lstStyle/>
          <a:p>
            <a:pPr algn="ctr"/>
            <a:r>
              <a:rPr lang="en-US" sz="2400" dirty="0"/>
              <a:t>Foreign Exchange Rate</a:t>
            </a:r>
          </a:p>
        </p:txBody>
      </p:sp>
      <p:sp>
        <p:nvSpPr>
          <p:cNvPr id="6" name="TextBox 5"/>
          <p:cNvSpPr txBox="1"/>
          <p:nvPr/>
        </p:nvSpPr>
        <p:spPr>
          <a:xfrm>
            <a:off x="407377" y="1307546"/>
            <a:ext cx="10837985" cy="5016758"/>
          </a:xfrm>
          <a:prstGeom prst="rect">
            <a:avLst/>
          </a:prstGeom>
          <a:noFill/>
        </p:spPr>
        <p:txBody>
          <a:bodyPr wrap="square" rtlCol="0">
            <a:spAutoFit/>
          </a:bodyPr>
          <a:lstStyle/>
          <a:p>
            <a:r>
              <a:rPr lang="en-US" sz="2400" dirty="0">
                <a:solidFill>
                  <a:srgbClr val="FF0000"/>
                </a:solidFill>
              </a:rPr>
              <a:t>SSEIN3a) </a:t>
            </a:r>
            <a:r>
              <a:rPr lang="en-US" sz="2400" dirty="0"/>
              <a:t>In relation to the Indian rupee, the Canadian dollar</a:t>
            </a:r>
          </a:p>
          <a:p>
            <a:pPr marL="457200" indent="-457200">
              <a:buFont typeface="+mj-lt"/>
              <a:buAutoNum type="alphaLcParenR"/>
            </a:pPr>
            <a:r>
              <a:rPr lang="en-US" sz="2400" dirty="0"/>
              <a:t>is worth slightly more.</a:t>
            </a:r>
          </a:p>
          <a:p>
            <a:pPr marL="457200" indent="-457200">
              <a:buFont typeface="+mj-lt"/>
              <a:buAutoNum type="alphaLcParenR"/>
            </a:pPr>
            <a:r>
              <a:rPr lang="en-US" sz="2400" dirty="0"/>
              <a:t>is worth slightly less</a:t>
            </a:r>
          </a:p>
          <a:p>
            <a:pPr marL="457200" indent="-457200">
              <a:buFont typeface="+mj-lt"/>
              <a:buAutoNum type="alphaLcParenR"/>
            </a:pPr>
            <a:r>
              <a:rPr lang="en-US" sz="2400" dirty="0"/>
              <a:t>Is worth significantly less.</a:t>
            </a:r>
          </a:p>
          <a:p>
            <a:pPr marL="457200" indent="-457200">
              <a:buFont typeface="+mj-lt"/>
              <a:buAutoNum type="alphaLcParenR"/>
            </a:pPr>
            <a:r>
              <a:rPr lang="en-US" sz="2400" dirty="0"/>
              <a:t>Is worth significantly more.</a:t>
            </a:r>
          </a:p>
          <a:p>
            <a:endParaRPr lang="en-US" sz="2400" dirty="0"/>
          </a:p>
          <a:p>
            <a:pPr algn="just"/>
            <a:r>
              <a:rPr lang="en-US" sz="2400" b="1" dirty="0">
                <a:solidFill>
                  <a:srgbClr val="FF0000"/>
                </a:solidFill>
              </a:rPr>
              <a:t>Canadian currency is .9394 of the US dollar, and India’s rupee is .0248 of the US dollar, so:   </a:t>
            </a:r>
            <a:r>
              <a:rPr lang="en-US" sz="3200" b="1" dirty="0">
                <a:solidFill>
                  <a:srgbClr val="7030A0"/>
                </a:solidFill>
              </a:rPr>
              <a:t>.9394 &gt; .0248</a:t>
            </a:r>
          </a:p>
          <a:p>
            <a:pPr algn="just"/>
            <a:endParaRPr lang="en-US" sz="2400" b="1" dirty="0">
              <a:solidFill>
                <a:srgbClr val="FF0000"/>
              </a:solidFill>
            </a:endParaRPr>
          </a:p>
          <a:p>
            <a:pPr algn="just"/>
            <a:r>
              <a:rPr lang="en-US" sz="2400" b="1" dirty="0">
                <a:solidFill>
                  <a:srgbClr val="FF0000"/>
                </a:solidFill>
              </a:rPr>
              <a:t>Another way to look at it: It takes 1.06 Canadian dollars to equal one US dollar (they are almost equal) and it takes 40.395 Indian rupees to equal one US dollar which means it takes a lot more rupees to get to one single US dollar so the Canadian dollar is worth more!</a:t>
            </a:r>
          </a:p>
        </p:txBody>
      </p:sp>
      <p:sp>
        <p:nvSpPr>
          <p:cNvPr id="3" name="Arrow: Left 2">
            <a:extLst>
              <a:ext uri="{FF2B5EF4-FFF2-40B4-BE49-F238E27FC236}">
                <a16:creationId xmlns:a16="http://schemas.microsoft.com/office/drawing/2014/main" id="{AB4FBE31-254C-4F1B-A200-B9E4CE402457}"/>
              </a:ext>
            </a:extLst>
          </p:cNvPr>
          <p:cNvSpPr/>
          <p:nvPr/>
        </p:nvSpPr>
        <p:spPr>
          <a:xfrm>
            <a:off x="4384045" y="2754114"/>
            <a:ext cx="1132936" cy="5779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57A79F7C-45CB-4C4B-B410-2143030D933B}"/>
              </a:ext>
            </a:extLst>
          </p:cNvPr>
          <p:cNvGraphicFramePr>
            <a:graphicFrameLocks noGrp="1"/>
          </p:cNvGraphicFramePr>
          <p:nvPr>
            <p:extLst>
              <p:ext uri="{D42A27DB-BD31-4B8C-83A1-F6EECF244321}">
                <p14:modId xmlns:p14="http://schemas.microsoft.com/office/powerpoint/2010/main" val="3606366928"/>
              </p:ext>
            </p:extLst>
          </p:nvPr>
        </p:nvGraphicFramePr>
        <p:xfrm>
          <a:off x="6096000" y="1940101"/>
          <a:ext cx="5272454" cy="1543050"/>
        </p:xfrm>
        <a:graphic>
          <a:graphicData uri="http://schemas.openxmlformats.org/drawingml/2006/table">
            <a:tbl>
              <a:tblPr/>
              <a:tblGrid>
                <a:gridCol w="1439008">
                  <a:extLst>
                    <a:ext uri="{9D8B030D-6E8A-4147-A177-3AD203B41FA5}">
                      <a16:colId xmlns:a16="http://schemas.microsoft.com/office/drawing/2014/main" val="1212957554"/>
                    </a:ext>
                  </a:extLst>
                </a:gridCol>
                <a:gridCol w="1872761">
                  <a:extLst>
                    <a:ext uri="{9D8B030D-6E8A-4147-A177-3AD203B41FA5}">
                      <a16:colId xmlns:a16="http://schemas.microsoft.com/office/drawing/2014/main" val="1176393544"/>
                    </a:ext>
                  </a:extLst>
                </a:gridCol>
                <a:gridCol w="1960685">
                  <a:extLst>
                    <a:ext uri="{9D8B030D-6E8A-4147-A177-3AD203B41FA5}">
                      <a16:colId xmlns:a16="http://schemas.microsoft.com/office/drawing/2014/main" val="3305939742"/>
                    </a:ext>
                  </a:extLst>
                </a:gridCol>
              </a:tblGrid>
              <a:tr h="414136">
                <a:tc>
                  <a:txBody>
                    <a:bodyPr/>
                    <a:lstStyle/>
                    <a:p>
                      <a:pPr algn="ctr"/>
                      <a:r>
                        <a:rPr lang="en-US" dirty="0">
                          <a:effectLst/>
                        </a:rPr>
                        <a:t>County / Currency</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EEBF0"/>
                    </a:solidFill>
                  </a:tcPr>
                </a:tc>
                <a:tc>
                  <a:txBody>
                    <a:bodyPr/>
                    <a:lstStyle/>
                    <a:p>
                      <a:pPr algn="ctr"/>
                      <a:r>
                        <a:rPr lang="en-US" dirty="0">
                          <a:effectLst/>
                        </a:rPr>
                        <a:t>Foreign Currency in U.S. Dollars</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EEBF0"/>
                    </a:solidFill>
                  </a:tcPr>
                </a:tc>
                <a:tc>
                  <a:txBody>
                    <a:bodyPr/>
                    <a:lstStyle/>
                    <a:p>
                      <a:pPr algn="ctr"/>
                      <a:r>
                        <a:rPr lang="en-US" dirty="0">
                          <a:effectLst/>
                        </a:rPr>
                        <a:t>U.S. Dollars in Foreign Currency</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EEBF0"/>
                    </a:solidFill>
                  </a:tcPr>
                </a:tc>
                <a:extLst>
                  <a:ext uri="{0D108BD9-81ED-4DB2-BD59-A6C34878D82A}">
                    <a16:rowId xmlns:a16="http://schemas.microsoft.com/office/drawing/2014/main" val="2651000795"/>
                  </a:ext>
                </a:extLst>
              </a:tr>
              <a:tr h="227271">
                <a:tc>
                  <a:txBody>
                    <a:bodyPr/>
                    <a:lstStyle/>
                    <a:p>
                      <a:pPr algn="ctr"/>
                      <a:r>
                        <a:rPr lang="en-US" dirty="0">
                          <a:effectLst/>
                        </a:rPr>
                        <a:t>India / Rupee</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.0248</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40.3950</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592657253"/>
                  </a:ext>
                </a:extLst>
              </a:tr>
              <a:tr h="227271">
                <a:tc>
                  <a:txBody>
                    <a:bodyPr/>
                    <a:lstStyle/>
                    <a:p>
                      <a:pPr algn="ctr"/>
                      <a:r>
                        <a:rPr lang="en-US" dirty="0">
                          <a:effectLst/>
                        </a:rPr>
                        <a:t>Canada / Dollar</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.9394</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a:r>
                        <a:rPr lang="en-US" dirty="0">
                          <a:effectLst/>
                        </a:rPr>
                        <a:t>1.0645</a:t>
                      </a:r>
                    </a:p>
                  </a:txBody>
                  <a:tcPr marL="28575" marR="28575" marT="28575" marB="28575"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480770746"/>
                  </a:ext>
                </a:extLst>
              </a:tr>
            </a:tbl>
          </a:graphicData>
        </a:graphic>
      </p:graphicFrame>
    </p:spTree>
    <p:extLst>
      <p:ext uri="{BB962C8B-B14F-4D97-AF65-F5344CB8AC3E}">
        <p14:creationId xmlns:p14="http://schemas.microsoft.com/office/powerpoint/2010/main" val="13562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4" end="4"/>
                                            </p:txEl>
                                          </p:spTgt>
                                        </p:tgtEl>
                                        <p:attrNameLst>
                                          <p:attrName>style.color</p:attrName>
                                        </p:attrNameLst>
                                      </p:cBhvr>
                                      <p:to>
                                        <a:srgbClr val="5B9BD5"/>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6" end="6"/>
                                            </p:txEl>
                                          </p:spTgt>
                                        </p:tgtEl>
                                        <p:attrNameLst>
                                          <p:attrName>style.color</p:attrName>
                                        </p:attrNameLst>
                                      </p:cBhvr>
                                      <p:to>
                                        <a:srgbClr val="5B9BD5"/>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
                                            <p:txEl>
                                              <p:pRg st="8" end="8"/>
                                            </p:txEl>
                                          </p:spTgt>
                                        </p:tgtEl>
                                        <p:attrNameLst>
                                          <p:attrName>style.color</p:attrName>
                                        </p:attrNameLst>
                                      </p:cBhvr>
                                      <p:to>
                                        <a:srgbClr val="5B9BD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Strong and Weak Currencies </a:t>
            </a:r>
          </a:p>
        </p:txBody>
      </p:sp>
      <p:sp>
        <p:nvSpPr>
          <p:cNvPr id="3" name="Content Placeholder 2"/>
          <p:cNvSpPr>
            <a:spLocks noGrp="1"/>
          </p:cNvSpPr>
          <p:nvPr>
            <p:ph idx="1"/>
          </p:nvPr>
        </p:nvSpPr>
        <p:spPr>
          <a:xfrm>
            <a:off x="265043" y="1043796"/>
            <a:ext cx="11661913" cy="5650301"/>
          </a:xfrm>
        </p:spPr>
        <p:txBody>
          <a:bodyPr>
            <a:normAutofit/>
          </a:bodyPr>
          <a:lstStyle/>
          <a:p>
            <a:pPr algn="just"/>
            <a:r>
              <a:rPr lang="en-US" sz="3000" dirty="0"/>
              <a:t>The Fed keeps a measure of the international value of the dollar called the </a:t>
            </a:r>
            <a:r>
              <a:rPr lang="en-US" sz="3000" b="1" u="sng" dirty="0"/>
              <a:t>trade-weighted value of the dollar</a:t>
            </a:r>
            <a:r>
              <a:rPr lang="en-US" sz="3000" b="1" dirty="0"/>
              <a:t> </a:t>
            </a:r>
            <a:r>
              <a:rPr lang="en-US" sz="3000" dirty="0"/>
              <a:t>to determine if the value of the dollar is strong or weak as measured against other currencies </a:t>
            </a:r>
          </a:p>
          <a:p>
            <a:pPr algn="just"/>
            <a:r>
              <a:rPr lang="en-US" sz="3000" b="1" dirty="0">
                <a:solidFill>
                  <a:schemeClr val="tx2">
                    <a:lumMod val="50000"/>
                  </a:schemeClr>
                </a:solidFill>
                <a:latin typeface="Elephant" panose="02020904090505020303" pitchFamily="18" charset="0"/>
              </a:rPr>
              <a:t>As the value of the dollar </a:t>
            </a:r>
            <a:r>
              <a:rPr lang="en-US" sz="3000" b="1" u="sng" dirty="0">
                <a:solidFill>
                  <a:schemeClr val="tx2">
                    <a:lumMod val="50000"/>
                  </a:schemeClr>
                </a:solidFill>
                <a:latin typeface="Elephant" panose="02020904090505020303" pitchFamily="18" charset="0"/>
              </a:rPr>
              <a:t>increases</a:t>
            </a:r>
            <a:r>
              <a:rPr lang="en-US" sz="3000" b="1" dirty="0">
                <a:solidFill>
                  <a:schemeClr val="tx2">
                    <a:lumMod val="50000"/>
                  </a:schemeClr>
                </a:solidFill>
                <a:latin typeface="Elephant" panose="02020904090505020303" pitchFamily="18" charset="0"/>
              </a:rPr>
              <a:t> </a:t>
            </a:r>
            <a:r>
              <a:rPr lang="en-US" sz="3000" b="1" dirty="0">
                <a:solidFill>
                  <a:srgbClr val="FF0000"/>
                </a:solidFill>
                <a:latin typeface="Elephant" panose="02020904090505020303" pitchFamily="18" charset="0"/>
              </a:rPr>
              <a:t>(Appreciates)</a:t>
            </a:r>
          </a:p>
          <a:p>
            <a:pPr lvl="1" algn="just"/>
            <a:r>
              <a:rPr lang="en-US" sz="3000" b="1" dirty="0">
                <a:solidFill>
                  <a:schemeClr val="tx2">
                    <a:lumMod val="50000"/>
                  </a:schemeClr>
                </a:solidFill>
                <a:latin typeface="Elephant" panose="02020904090505020303" pitchFamily="18" charset="0"/>
              </a:rPr>
              <a:t>IMPORTS to the U.S. become less expensive &amp; increase</a:t>
            </a:r>
          </a:p>
          <a:p>
            <a:pPr lvl="1" algn="just"/>
            <a:r>
              <a:rPr lang="en-US" sz="3000" b="1" dirty="0">
                <a:solidFill>
                  <a:schemeClr val="tx2">
                    <a:lumMod val="50000"/>
                  </a:schemeClr>
                </a:solidFill>
                <a:latin typeface="Elephant" panose="02020904090505020303" pitchFamily="18" charset="0"/>
              </a:rPr>
              <a:t>EXPORTS from the U.S. become more expensive &amp; decrease = </a:t>
            </a:r>
            <a:r>
              <a:rPr lang="en-US" sz="3000" b="1" dirty="0">
                <a:solidFill>
                  <a:srgbClr val="FF0000"/>
                </a:solidFill>
                <a:latin typeface="Elephant" panose="02020904090505020303" pitchFamily="18" charset="0"/>
              </a:rPr>
              <a:t>Trade Deficit</a:t>
            </a:r>
          </a:p>
          <a:p>
            <a:pPr lvl="1" algn="just"/>
            <a:r>
              <a:rPr lang="en-US" sz="3000" b="1" dirty="0">
                <a:solidFill>
                  <a:srgbClr val="FF0000"/>
                </a:solidFill>
                <a:latin typeface="Agency FB" panose="020B0503020202020204" pitchFamily="34" charset="0"/>
              </a:rPr>
              <a:t>This is why the U.S. imports so many goods from China and Mexico!!!</a:t>
            </a:r>
          </a:p>
          <a:p>
            <a:pPr algn="just"/>
            <a:r>
              <a:rPr lang="en-US" sz="3000" b="1" dirty="0">
                <a:solidFill>
                  <a:srgbClr val="7030A0"/>
                </a:solidFill>
                <a:latin typeface="Goudy Old Style" panose="02020502050305020303" pitchFamily="18" charset="0"/>
              </a:rPr>
              <a:t>The weak dollar </a:t>
            </a:r>
            <a:r>
              <a:rPr lang="en-US" sz="3000" b="1" dirty="0">
                <a:solidFill>
                  <a:srgbClr val="7030A0"/>
                </a:solidFill>
                <a:latin typeface="Arial Black" panose="020B0A04020102020204" pitchFamily="34" charset="0"/>
              </a:rPr>
              <a:t>(Depreciates) </a:t>
            </a:r>
            <a:r>
              <a:rPr lang="en-US" sz="3000" b="1" dirty="0">
                <a:solidFill>
                  <a:srgbClr val="7030A0"/>
                </a:solidFill>
                <a:latin typeface="Goudy Old Style" panose="02020502050305020303" pitchFamily="18" charset="0"/>
              </a:rPr>
              <a:t>has the reverse effect:</a:t>
            </a:r>
          </a:p>
          <a:p>
            <a:pPr lvl="1" algn="just"/>
            <a:r>
              <a:rPr lang="en-US" sz="3000" b="1" dirty="0">
                <a:solidFill>
                  <a:srgbClr val="7030A0"/>
                </a:solidFill>
                <a:latin typeface="Goudy Old Style" panose="02020502050305020303" pitchFamily="18" charset="0"/>
              </a:rPr>
              <a:t>IMPORTS become more expensive &amp; </a:t>
            </a:r>
          </a:p>
          <a:p>
            <a:pPr lvl="1" algn="just"/>
            <a:r>
              <a:rPr lang="en-US" sz="3000" b="1" dirty="0">
                <a:solidFill>
                  <a:srgbClr val="7030A0"/>
                </a:solidFill>
                <a:latin typeface="Goudy Old Style" panose="02020502050305020303" pitchFamily="18" charset="0"/>
              </a:rPr>
              <a:t>EXPORTS are able to sell relatively cheaply = </a:t>
            </a:r>
            <a:r>
              <a:rPr lang="en-US" sz="3000" b="1" dirty="0">
                <a:solidFill>
                  <a:srgbClr val="00B0F0"/>
                </a:solidFill>
                <a:latin typeface="Lucida Fax" panose="02060602050505020204" pitchFamily="18" charset="0"/>
              </a:rPr>
              <a:t>Trade Surplus</a:t>
            </a:r>
            <a:endParaRPr lang="en-US" sz="3000" b="1" dirty="0">
              <a:solidFill>
                <a:srgbClr val="7030A0"/>
              </a:solidFill>
              <a:latin typeface="Lucida Fax" panose="02060602050505020204" pitchFamily="18" charset="0"/>
            </a:endParaRPr>
          </a:p>
        </p:txBody>
      </p:sp>
    </p:spTree>
    <p:extLst>
      <p:ext uri="{BB962C8B-B14F-4D97-AF65-F5344CB8AC3E}">
        <p14:creationId xmlns:p14="http://schemas.microsoft.com/office/powerpoint/2010/main" val="12402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550CC-D6A5-460E-9AF9-047BA5C9A7F3}"/>
              </a:ext>
            </a:extLst>
          </p:cNvPr>
          <p:cNvSpPr txBox="1"/>
          <p:nvPr/>
        </p:nvSpPr>
        <p:spPr>
          <a:xfrm>
            <a:off x="427893" y="1248508"/>
            <a:ext cx="11283461" cy="2308324"/>
          </a:xfrm>
          <a:prstGeom prst="rect">
            <a:avLst/>
          </a:prstGeom>
          <a:noFill/>
        </p:spPr>
        <p:txBody>
          <a:bodyPr wrap="square" rtlCol="0">
            <a:spAutoFit/>
          </a:bodyPr>
          <a:lstStyle/>
          <a:p>
            <a:pPr algn="ctr"/>
            <a:r>
              <a:rPr lang="en-US" sz="7200" dirty="0">
                <a:solidFill>
                  <a:srgbClr val="7030A0"/>
                </a:solidFill>
                <a:latin typeface="AngsanaUPC" panose="020B0502040204020203" pitchFamily="18" charset="-34"/>
                <a:cs typeface="AngsanaUPC" panose="020B0502040204020203" pitchFamily="18" charset="-34"/>
                <a:hlinkClick r:id="rId2"/>
              </a:rPr>
              <a:t>The Not Incredible Adventures of the Down &amp; Out Dollar</a:t>
            </a:r>
            <a:endParaRPr lang="en-US" sz="7200" dirty="0">
              <a:solidFill>
                <a:srgbClr val="7030A0"/>
              </a:solidFill>
              <a:latin typeface="AngsanaUPC" panose="020B0502040204020203" pitchFamily="18" charset="-34"/>
              <a:cs typeface="AngsanaUPC" panose="020B0502040204020203" pitchFamily="18" charset="-34"/>
            </a:endParaRPr>
          </a:p>
        </p:txBody>
      </p:sp>
    </p:spTree>
    <p:extLst>
      <p:ext uri="{BB962C8B-B14F-4D97-AF65-F5344CB8AC3E}">
        <p14:creationId xmlns:p14="http://schemas.microsoft.com/office/powerpoint/2010/main" val="82662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u="sng" dirty="0"/>
              <a:t>More FOREX Practice </a:t>
            </a:r>
          </a:p>
        </p:txBody>
      </p:sp>
      <p:sp>
        <p:nvSpPr>
          <p:cNvPr id="3" name="Content Placeholder 2"/>
          <p:cNvSpPr>
            <a:spLocks noGrp="1"/>
          </p:cNvSpPr>
          <p:nvPr>
            <p:ph idx="1"/>
          </p:nvPr>
        </p:nvSpPr>
        <p:spPr>
          <a:xfrm>
            <a:off x="397565" y="1325563"/>
            <a:ext cx="11396869" cy="4758980"/>
          </a:xfrm>
        </p:spPr>
        <p:txBody>
          <a:bodyPr>
            <a:normAutofit/>
          </a:bodyPr>
          <a:lstStyle/>
          <a:p>
            <a:pPr marL="0" indent="0" algn="just">
              <a:buNone/>
            </a:pPr>
            <a:r>
              <a:rPr lang="en-US" sz="2400" dirty="0">
                <a:solidFill>
                  <a:srgbClr val="FF0000"/>
                </a:solidFill>
              </a:rPr>
              <a:t>SSEIN3c) </a:t>
            </a:r>
            <a:r>
              <a:rPr lang="en-US" sz="2400" dirty="0"/>
              <a:t>When the dollar depreciates or “falls” compared to other currencies, which group benefits the most?</a:t>
            </a:r>
          </a:p>
          <a:p>
            <a:pPr marL="514350" indent="-514350" algn="just">
              <a:buFont typeface="+mj-lt"/>
              <a:buAutoNum type="alphaLcParenR"/>
            </a:pPr>
            <a:r>
              <a:rPr lang="en-US" sz="2400" dirty="0"/>
              <a:t>Those who export products overseas</a:t>
            </a:r>
          </a:p>
          <a:p>
            <a:pPr marL="514350" indent="-514350" algn="just">
              <a:buFont typeface="+mj-lt"/>
              <a:buAutoNum type="alphaLcParenR"/>
            </a:pPr>
            <a:r>
              <a:rPr lang="en-US" sz="2400" dirty="0"/>
              <a:t>Those who import products from overseas</a:t>
            </a:r>
          </a:p>
          <a:p>
            <a:pPr marL="514350" indent="-514350" algn="just">
              <a:buFont typeface="+mj-lt"/>
              <a:buAutoNum type="alphaLcParenR"/>
            </a:pPr>
            <a:r>
              <a:rPr lang="en-US" sz="2400" dirty="0"/>
              <a:t>Those who have large cash savings on hand</a:t>
            </a:r>
          </a:p>
          <a:p>
            <a:pPr marL="514350" indent="-514350" algn="just">
              <a:buFont typeface="+mj-lt"/>
              <a:buAutoNum type="alphaLcParenR"/>
            </a:pPr>
            <a:r>
              <a:rPr lang="en-US" sz="2400" dirty="0"/>
              <a:t>Those who speculate and trade in currencies</a:t>
            </a:r>
          </a:p>
          <a:p>
            <a:pPr marL="0" indent="0">
              <a:buNone/>
            </a:pPr>
            <a:endParaRPr lang="en-US" sz="2400" dirty="0"/>
          </a:p>
          <a:p>
            <a:pPr marL="457200" indent="-457200">
              <a:buFont typeface="+mj-lt"/>
              <a:buAutoNum type="alphaLcParenR"/>
            </a:pPr>
            <a:endParaRPr lang="en-US" sz="2400" dirty="0">
              <a:solidFill>
                <a:srgbClr val="C00000"/>
              </a:solidFill>
            </a:endParaRPr>
          </a:p>
          <a:p>
            <a:pPr marL="0" indent="0">
              <a:buNone/>
            </a:pPr>
            <a:endParaRPr lang="en-US" sz="2400" dirty="0">
              <a:solidFill>
                <a:srgbClr val="C00000"/>
              </a:solidFill>
            </a:endParaRPr>
          </a:p>
          <a:p>
            <a:pPr marL="457200" indent="-457200">
              <a:buFont typeface="+mj-lt"/>
              <a:buAutoNum type="arabicParenR" startAt="3"/>
            </a:pPr>
            <a:endParaRPr lang="en-US" sz="2400" dirty="0"/>
          </a:p>
          <a:p>
            <a:pPr marL="0" indent="0">
              <a:buNone/>
            </a:pPr>
            <a:endParaRPr lang="en-US" sz="2400" dirty="0"/>
          </a:p>
          <a:p>
            <a:pPr marL="514350" indent="-514350">
              <a:buFont typeface="+mj-lt"/>
              <a:buAutoNum type="alphaLcParenR"/>
            </a:pPr>
            <a:endParaRPr lang="en-US" dirty="0"/>
          </a:p>
          <a:p>
            <a:pPr marL="514350" indent="-514350">
              <a:buFont typeface="+mj-lt"/>
              <a:buAutoNum type="arabicParenR"/>
            </a:pPr>
            <a:endParaRPr lang="en-US" dirty="0"/>
          </a:p>
          <a:p>
            <a:pPr marL="514350" indent="-514350">
              <a:buFont typeface="+mj-lt"/>
              <a:buAutoNum type="arabicParenR"/>
            </a:pPr>
            <a:endParaRPr lang="en-US" dirty="0"/>
          </a:p>
        </p:txBody>
      </p:sp>
    </p:spTree>
    <p:extLst>
      <p:ext uri="{BB962C8B-B14F-4D97-AF65-F5344CB8AC3E}">
        <p14:creationId xmlns:p14="http://schemas.microsoft.com/office/powerpoint/2010/main" val="23288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u="sng" dirty="0"/>
              <a:t>More FOREX Practice </a:t>
            </a:r>
          </a:p>
        </p:txBody>
      </p:sp>
      <p:sp>
        <p:nvSpPr>
          <p:cNvPr id="3" name="Content Placeholder 2"/>
          <p:cNvSpPr>
            <a:spLocks noGrp="1"/>
          </p:cNvSpPr>
          <p:nvPr>
            <p:ph idx="1"/>
          </p:nvPr>
        </p:nvSpPr>
        <p:spPr>
          <a:xfrm>
            <a:off x="397565" y="1325563"/>
            <a:ext cx="11396869" cy="4758980"/>
          </a:xfrm>
        </p:spPr>
        <p:txBody>
          <a:bodyPr>
            <a:normAutofit/>
          </a:bodyPr>
          <a:lstStyle/>
          <a:p>
            <a:pPr marL="0" indent="0" algn="just">
              <a:buNone/>
            </a:pPr>
            <a:r>
              <a:rPr lang="en-US" sz="2400" dirty="0">
                <a:solidFill>
                  <a:srgbClr val="FF0000"/>
                </a:solidFill>
              </a:rPr>
              <a:t>SSEIN3c) </a:t>
            </a:r>
            <a:r>
              <a:rPr lang="en-US" sz="2400" dirty="0"/>
              <a:t>When the dollar depreciates or “falls” compared to other currencies, which group benefits the most?</a:t>
            </a:r>
          </a:p>
          <a:p>
            <a:pPr marL="514350" indent="-514350" algn="just">
              <a:buFont typeface="+mj-lt"/>
              <a:buAutoNum type="alphaLcParenR"/>
            </a:pPr>
            <a:r>
              <a:rPr lang="en-US" sz="2400" dirty="0"/>
              <a:t>Those who export products overseas</a:t>
            </a:r>
          </a:p>
          <a:p>
            <a:pPr marL="514350" indent="-514350" algn="just">
              <a:buFont typeface="+mj-lt"/>
              <a:buAutoNum type="alphaLcParenR"/>
            </a:pPr>
            <a:r>
              <a:rPr lang="en-US" sz="2400" dirty="0"/>
              <a:t>Those who import products from overseas</a:t>
            </a:r>
          </a:p>
          <a:p>
            <a:pPr marL="514350" indent="-514350" algn="just">
              <a:buFont typeface="+mj-lt"/>
              <a:buAutoNum type="alphaLcParenR"/>
            </a:pPr>
            <a:r>
              <a:rPr lang="en-US" sz="2400" dirty="0"/>
              <a:t>Those who have large cash savings on hand</a:t>
            </a:r>
          </a:p>
          <a:p>
            <a:pPr marL="514350" indent="-514350" algn="just">
              <a:buFont typeface="+mj-lt"/>
              <a:buAutoNum type="alphaLcParenR"/>
            </a:pPr>
            <a:r>
              <a:rPr lang="en-US" sz="2400" dirty="0"/>
              <a:t>Those who speculate and trade in currencies</a:t>
            </a:r>
          </a:p>
          <a:p>
            <a:pPr marL="0" indent="0">
              <a:buNone/>
            </a:pPr>
            <a:endParaRPr lang="en-US" sz="2400" dirty="0"/>
          </a:p>
          <a:p>
            <a:pPr marL="0" indent="0" algn="just">
              <a:buNone/>
            </a:pPr>
            <a:r>
              <a:rPr lang="en-US" sz="2400" b="1" dirty="0">
                <a:solidFill>
                  <a:srgbClr val="C00000"/>
                </a:solidFill>
              </a:rPr>
              <a:t>When the dollar </a:t>
            </a:r>
            <a:r>
              <a:rPr lang="en-US" sz="2400" b="1" u="sng" dirty="0">
                <a:solidFill>
                  <a:srgbClr val="C00000"/>
                </a:solidFill>
              </a:rPr>
              <a:t>depreciates</a:t>
            </a:r>
            <a:r>
              <a:rPr lang="en-US" sz="2400" b="1" dirty="0">
                <a:solidFill>
                  <a:srgbClr val="C00000"/>
                </a:solidFill>
              </a:rPr>
              <a:t> (falls), foreign imports get more expensive which means they fall, but U.S. exports get cheaper, so they rise thus creating a trade surplus. </a:t>
            </a:r>
            <a:endParaRPr lang="en-US" sz="2400" dirty="0">
              <a:solidFill>
                <a:srgbClr val="C00000"/>
              </a:solidFill>
            </a:endParaRPr>
          </a:p>
          <a:p>
            <a:pPr marL="457200" indent="-457200">
              <a:buFont typeface="+mj-lt"/>
              <a:buAutoNum type="arabicParenR" startAt="3"/>
            </a:pPr>
            <a:endParaRPr lang="en-US" sz="2400" dirty="0"/>
          </a:p>
          <a:p>
            <a:pPr marL="0" indent="0">
              <a:buNone/>
            </a:pPr>
            <a:endParaRPr lang="en-US" sz="2400" dirty="0"/>
          </a:p>
          <a:p>
            <a:pPr marL="514350" indent="-514350">
              <a:buFont typeface="+mj-lt"/>
              <a:buAutoNum type="alphaLcParenR"/>
            </a:pPr>
            <a:endParaRPr lang="en-US" dirty="0"/>
          </a:p>
          <a:p>
            <a:pPr marL="514350" indent="-514350">
              <a:buFont typeface="+mj-lt"/>
              <a:buAutoNum type="arabicParenR"/>
            </a:pPr>
            <a:endParaRPr lang="en-US" dirty="0"/>
          </a:p>
          <a:p>
            <a:pPr marL="514350" indent="-514350">
              <a:buFont typeface="+mj-lt"/>
              <a:buAutoNum type="arabicParenR"/>
            </a:pPr>
            <a:endParaRPr lang="en-US" dirty="0"/>
          </a:p>
        </p:txBody>
      </p:sp>
      <p:sp>
        <p:nvSpPr>
          <p:cNvPr id="4" name="Arrow: Left 3">
            <a:extLst>
              <a:ext uri="{FF2B5EF4-FFF2-40B4-BE49-F238E27FC236}">
                <a16:creationId xmlns:a16="http://schemas.microsoft.com/office/drawing/2014/main" id="{96AF6D81-E33D-4D98-80A6-5CB40A74664C}"/>
              </a:ext>
            </a:extLst>
          </p:cNvPr>
          <p:cNvSpPr/>
          <p:nvPr/>
        </p:nvSpPr>
        <p:spPr>
          <a:xfrm>
            <a:off x="5641904" y="2067386"/>
            <a:ext cx="1595718" cy="508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7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u="sng" dirty="0"/>
              <a:t>More FOREX Practice </a:t>
            </a:r>
          </a:p>
        </p:txBody>
      </p:sp>
      <p:sp>
        <p:nvSpPr>
          <p:cNvPr id="3" name="Content Placeholder 2"/>
          <p:cNvSpPr>
            <a:spLocks noGrp="1"/>
          </p:cNvSpPr>
          <p:nvPr>
            <p:ph idx="1"/>
          </p:nvPr>
        </p:nvSpPr>
        <p:spPr>
          <a:xfrm>
            <a:off x="397565" y="1325563"/>
            <a:ext cx="11396869" cy="4758980"/>
          </a:xfrm>
        </p:spPr>
        <p:txBody>
          <a:bodyPr>
            <a:normAutofit/>
          </a:bodyPr>
          <a:lstStyle/>
          <a:p>
            <a:pPr marL="0" indent="0" algn="just">
              <a:buNone/>
            </a:pPr>
            <a:r>
              <a:rPr lang="en-US" sz="2400" dirty="0">
                <a:solidFill>
                  <a:srgbClr val="FF0000"/>
                </a:solidFill>
              </a:rPr>
              <a:t>SSEIN3b) </a:t>
            </a:r>
            <a:r>
              <a:rPr lang="en-US" sz="2400" dirty="0"/>
              <a:t>If there was a sudden change in exchange rates that resulted in fewer U.S. Dollars being required to buy a Euro, you could expect</a:t>
            </a:r>
          </a:p>
          <a:p>
            <a:pPr marL="457200" indent="-457200" algn="just">
              <a:buFont typeface="+mj-lt"/>
              <a:buAutoNum type="alphaLcParenR"/>
            </a:pPr>
            <a:r>
              <a:rPr lang="en-US" sz="2400" dirty="0"/>
              <a:t>Europeans to buy more American products.</a:t>
            </a:r>
          </a:p>
          <a:p>
            <a:pPr marL="457200" indent="-457200" algn="just">
              <a:buFont typeface="+mj-lt"/>
              <a:buAutoNum type="alphaLcParenR"/>
            </a:pPr>
            <a:r>
              <a:rPr lang="en-US" sz="2400" dirty="0"/>
              <a:t>The U.S. dollar to depreciate quicker than the Euro.</a:t>
            </a:r>
          </a:p>
          <a:p>
            <a:pPr marL="457200" indent="-457200" algn="just">
              <a:buFont typeface="+mj-lt"/>
              <a:buAutoNum type="alphaLcParenR"/>
            </a:pPr>
            <a:r>
              <a:rPr lang="en-US" sz="2400" dirty="0"/>
              <a:t>The U.S. dollar to appreciate when compared to the Euro.</a:t>
            </a:r>
          </a:p>
          <a:p>
            <a:pPr marL="457200" indent="-457200" algn="just">
              <a:buFont typeface="+mj-lt"/>
              <a:buAutoNum type="alphaLcParenR"/>
            </a:pPr>
            <a:r>
              <a:rPr lang="en-US" sz="2400" dirty="0"/>
              <a:t>Gold and silver would shift from Europe to the U.S.</a:t>
            </a:r>
          </a:p>
          <a:p>
            <a:pPr marL="457200" indent="-457200">
              <a:buFont typeface="+mj-lt"/>
              <a:buAutoNum type="alphaLcParenR"/>
            </a:pPr>
            <a:endParaRPr lang="en-US" sz="2400" dirty="0">
              <a:solidFill>
                <a:srgbClr val="C00000"/>
              </a:solidFill>
            </a:endParaRPr>
          </a:p>
          <a:p>
            <a:pPr marL="0" indent="0">
              <a:buNone/>
            </a:pPr>
            <a:endParaRPr lang="en-US" sz="2400" dirty="0">
              <a:solidFill>
                <a:srgbClr val="C00000"/>
              </a:solidFill>
            </a:endParaRPr>
          </a:p>
          <a:p>
            <a:pPr marL="457200" indent="-457200">
              <a:buFont typeface="+mj-lt"/>
              <a:buAutoNum type="arabicParenR" startAt="3"/>
            </a:pPr>
            <a:endParaRPr lang="en-US" sz="2400" dirty="0"/>
          </a:p>
          <a:p>
            <a:pPr marL="0" indent="0">
              <a:buNone/>
            </a:pPr>
            <a:endParaRPr lang="en-US" sz="2400" dirty="0"/>
          </a:p>
          <a:p>
            <a:pPr marL="514350" indent="-514350">
              <a:buFont typeface="+mj-lt"/>
              <a:buAutoNum type="alphaLcParenR"/>
            </a:pPr>
            <a:endParaRPr lang="en-US" dirty="0"/>
          </a:p>
          <a:p>
            <a:pPr marL="514350" indent="-514350">
              <a:buFont typeface="+mj-lt"/>
              <a:buAutoNum type="arabicParenR"/>
            </a:pPr>
            <a:endParaRPr lang="en-US" dirty="0"/>
          </a:p>
          <a:p>
            <a:pPr marL="514350" indent="-514350">
              <a:buFont typeface="+mj-lt"/>
              <a:buAutoNum type="arabicParenR"/>
            </a:pPr>
            <a:endParaRPr lang="en-US" dirty="0"/>
          </a:p>
        </p:txBody>
      </p:sp>
    </p:spTree>
    <p:extLst>
      <p:ext uri="{BB962C8B-B14F-4D97-AF65-F5344CB8AC3E}">
        <p14:creationId xmlns:p14="http://schemas.microsoft.com/office/powerpoint/2010/main" val="179488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5B9BD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u="sng" dirty="0"/>
              <a:t>More FOREX Practice </a:t>
            </a:r>
          </a:p>
        </p:txBody>
      </p:sp>
      <p:sp>
        <p:nvSpPr>
          <p:cNvPr id="3" name="Content Placeholder 2"/>
          <p:cNvSpPr>
            <a:spLocks noGrp="1"/>
          </p:cNvSpPr>
          <p:nvPr>
            <p:ph idx="1"/>
          </p:nvPr>
        </p:nvSpPr>
        <p:spPr>
          <a:xfrm>
            <a:off x="397565" y="1325563"/>
            <a:ext cx="11396869" cy="4758980"/>
          </a:xfrm>
        </p:spPr>
        <p:txBody>
          <a:bodyPr>
            <a:normAutofit/>
          </a:bodyPr>
          <a:lstStyle/>
          <a:p>
            <a:pPr marL="0" indent="0" algn="just">
              <a:buNone/>
            </a:pPr>
            <a:r>
              <a:rPr lang="en-US" sz="2400" dirty="0">
                <a:solidFill>
                  <a:srgbClr val="FF0000"/>
                </a:solidFill>
              </a:rPr>
              <a:t>SSEIN3b) </a:t>
            </a:r>
            <a:r>
              <a:rPr lang="en-US" sz="2400" dirty="0"/>
              <a:t>If there was a sudden change in exchange rates that resulted in fewer U.S. Dollars being required to buy a Euro, you could expect</a:t>
            </a:r>
          </a:p>
          <a:p>
            <a:pPr marL="457200" indent="-457200" algn="just">
              <a:buFont typeface="+mj-lt"/>
              <a:buAutoNum type="alphaLcParenR"/>
            </a:pPr>
            <a:r>
              <a:rPr lang="en-US" sz="2400" dirty="0"/>
              <a:t>Europeans to buy more American products.</a:t>
            </a:r>
          </a:p>
          <a:p>
            <a:pPr marL="457200" indent="-457200" algn="just">
              <a:buFont typeface="+mj-lt"/>
              <a:buAutoNum type="alphaLcParenR"/>
            </a:pPr>
            <a:r>
              <a:rPr lang="en-US" sz="2400" dirty="0"/>
              <a:t>The U.S. dollar to depreciate quicker than the Euro.</a:t>
            </a:r>
          </a:p>
          <a:p>
            <a:pPr marL="457200" indent="-457200" algn="just">
              <a:buFont typeface="+mj-lt"/>
              <a:buAutoNum type="alphaLcParenR"/>
            </a:pPr>
            <a:r>
              <a:rPr lang="en-US" sz="2400" dirty="0"/>
              <a:t>The U.S. dollar to appreciate when compared to the Euro.</a:t>
            </a:r>
          </a:p>
          <a:p>
            <a:pPr marL="457200" indent="-457200" algn="just">
              <a:buFont typeface="+mj-lt"/>
              <a:buAutoNum type="alphaLcParenR"/>
            </a:pPr>
            <a:r>
              <a:rPr lang="en-US" sz="2400" dirty="0"/>
              <a:t>Gold and silver would shift from Europe to the U.S.</a:t>
            </a:r>
          </a:p>
          <a:p>
            <a:pPr marL="0" indent="0">
              <a:buNone/>
            </a:pPr>
            <a:endParaRPr lang="en-US" sz="2400" dirty="0">
              <a:solidFill>
                <a:srgbClr val="C00000"/>
              </a:solidFill>
            </a:endParaRPr>
          </a:p>
          <a:p>
            <a:pPr marL="0" indent="0" algn="just">
              <a:buNone/>
            </a:pPr>
            <a:r>
              <a:rPr lang="en-US" sz="2400" b="1" dirty="0">
                <a:solidFill>
                  <a:srgbClr val="C00000"/>
                </a:solidFill>
              </a:rPr>
              <a:t>That means that it takes less US dollars to exchange for one euro, so the value of the US dollar has gone up (or appreciated). </a:t>
            </a:r>
          </a:p>
          <a:p>
            <a:pPr marL="457200" indent="-457200">
              <a:buFont typeface="+mj-lt"/>
              <a:buAutoNum type="arabicParenR" startAt="3"/>
            </a:pPr>
            <a:endParaRPr lang="en-US" sz="2400" dirty="0"/>
          </a:p>
          <a:p>
            <a:pPr marL="0" indent="0">
              <a:buNone/>
            </a:pPr>
            <a:endParaRPr lang="en-US" sz="2400" dirty="0"/>
          </a:p>
          <a:p>
            <a:pPr marL="514350" indent="-514350">
              <a:buFont typeface="+mj-lt"/>
              <a:buAutoNum type="alphaLcParenR"/>
            </a:pPr>
            <a:endParaRPr lang="en-US" dirty="0"/>
          </a:p>
          <a:p>
            <a:pPr marL="514350" indent="-514350">
              <a:buFont typeface="+mj-lt"/>
              <a:buAutoNum type="arabicParenR"/>
            </a:pPr>
            <a:endParaRPr lang="en-US" dirty="0"/>
          </a:p>
          <a:p>
            <a:pPr marL="514350" indent="-514350">
              <a:buFont typeface="+mj-lt"/>
              <a:buAutoNum type="arabicParenR"/>
            </a:pPr>
            <a:endParaRPr lang="en-US" dirty="0"/>
          </a:p>
        </p:txBody>
      </p:sp>
      <p:sp>
        <p:nvSpPr>
          <p:cNvPr id="4" name="Arrow: Left 3">
            <a:extLst>
              <a:ext uri="{FF2B5EF4-FFF2-40B4-BE49-F238E27FC236}">
                <a16:creationId xmlns:a16="http://schemas.microsoft.com/office/drawing/2014/main" id="{FFFF46D3-2E1C-4803-8DB4-E7A023074004}"/>
              </a:ext>
            </a:extLst>
          </p:cNvPr>
          <p:cNvSpPr/>
          <p:nvPr/>
        </p:nvSpPr>
        <p:spPr>
          <a:xfrm>
            <a:off x="8220635" y="2868706"/>
            <a:ext cx="1255059" cy="6902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1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5B9BD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Agency FB" panose="020B0503020202020204" pitchFamily="34" charset="0"/>
              </a:rPr>
              <a:t>Milestone Practice Exam Question</a:t>
            </a:r>
          </a:p>
        </p:txBody>
      </p:sp>
      <p:sp>
        <p:nvSpPr>
          <p:cNvPr id="3" name="Content Placeholder 2"/>
          <p:cNvSpPr>
            <a:spLocks noGrp="1"/>
          </p:cNvSpPr>
          <p:nvPr>
            <p:ph idx="1"/>
          </p:nvPr>
        </p:nvSpPr>
        <p:spPr/>
        <p:txBody>
          <a:bodyPr>
            <a:normAutofit/>
          </a:bodyPr>
          <a:lstStyle/>
          <a:p>
            <a:pPr marL="0" indent="0" algn="just">
              <a:buNone/>
            </a:pPr>
            <a:r>
              <a:rPr lang="en-US" dirty="0">
                <a:solidFill>
                  <a:srgbClr val="FF0000"/>
                </a:solidFill>
              </a:rPr>
              <a:t>SSEIN1a) </a:t>
            </a:r>
            <a:r>
              <a:rPr lang="en-US" dirty="0"/>
              <a:t>Suppose that in France 40 labor hours are required to </a:t>
            </a:r>
            <a:br>
              <a:rPr lang="en-US" dirty="0"/>
            </a:br>
            <a:r>
              <a:rPr lang="en-US" dirty="0"/>
              <a:t>produce a liter of wine. In Italy, 30 labor hours are required to </a:t>
            </a:r>
            <a:br>
              <a:rPr lang="en-US" dirty="0"/>
            </a:br>
            <a:r>
              <a:rPr lang="en-US" dirty="0"/>
              <a:t>produce a liter of wine. These figures indicate that</a:t>
            </a:r>
          </a:p>
          <a:p>
            <a:pPr marL="514350" indent="-514350" algn="just">
              <a:buFont typeface="+mj-lt"/>
              <a:buAutoNum type="alphaLcParenR"/>
            </a:pPr>
            <a:r>
              <a:rPr lang="en-US" dirty="0"/>
              <a:t>Italy has an absolute advantage in wine production.</a:t>
            </a:r>
          </a:p>
          <a:p>
            <a:pPr marL="514350" indent="-514350" algn="just">
              <a:buFont typeface="+mj-lt"/>
              <a:buAutoNum type="alphaLcParenR"/>
            </a:pPr>
            <a:r>
              <a:rPr lang="en-US" dirty="0"/>
              <a:t>France has an absolute advantage in wine production.</a:t>
            </a:r>
          </a:p>
          <a:p>
            <a:pPr marL="514350" indent="-514350" algn="just">
              <a:buFont typeface="+mj-lt"/>
              <a:buAutoNum type="alphaLcParenR"/>
            </a:pPr>
            <a:r>
              <a:rPr lang="en-US" dirty="0"/>
              <a:t>Italy has a comparative advantage in wine production.</a:t>
            </a:r>
          </a:p>
          <a:p>
            <a:pPr marL="514350" indent="-514350" algn="just">
              <a:buFont typeface="+mj-lt"/>
              <a:buAutoNum type="alphaLcParenR"/>
            </a:pPr>
            <a:r>
              <a:rPr lang="en-US" dirty="0"/>
              <a:t>France has a comparative advantage in wine production.</a:t>
            </a:r>
          </a:p>
          <a:p>
            <a:endParaRPr lang="en-US" dirty="0"/>
          </a:p>
        </p:txBody>
      </p:sp>
      <p:sp>
        <p:nvSpPr>
          <p:cNvPr id="4" name="Arrow: Left 3">
            <a:extLst>
              <a:ext uri="{FF2B5EF4-FFF2-40B4-BE49-F238E27FC236}">
                <a16:creationId xmlns:a16="http://schemas.microsoft.com/office/drawing/2014/main" id="{B93893C5-DCD6-4399-973F-1CCD23ED3B0E}"/>
              </a:ext>
            </a:extLst>
          </p:cNvPr>
          <p:cNvSpPr/>
          <p:nvPr/>
        </p:nvSpPr>
        <p:spPr>
          <a:xfrm>
            <a:off x="9008344" y="3049015"/>
            <a:ext cx="1224951" cy="5607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837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Even More FOREX Practice</a:t>
            </a:r>
          </a:p>
        </p:txBody>
      </p:sp>
      <p:sp>
        <p:nvSpPr>
          <p:cNvPr id="8" name="Content Placeholder 7">
            <a:extLst>
              <a:ext uri="{FF2B5EF4-FFF2-40B4-BE49-F238E27FC236}">
                <a16:creationId xmlns:a16="http://schemas.microsoft.com/office/drawing/2014/main" id="{E3B8DD53-F34F-4B04-9F2D-C33F8E328DBA}"/>
              </a:ext>
            </a:extLst>
          </p:cNvPr>
          <p:cNvSpPr>
            <a:spLocks noGrp="1"/>
          </p:cNvSpPr>
          <p:nvPr>
            <p:ph idx="1"/>
          </p:nvPr>
        </p:nvSpPr>
        <p:spPr/>
        <p:txBody>
          <a:bodyPr/>
          <a:lstStyle/>
          <a:p>
            <a:pPr marL="0" lvl="0" indent="0" algn="just">
              <a:buNone/>
            </a:pPr>
            <a:r>
              <a:rPr lang="en-US" dirty="0">
                <a:solidFill>
                  <a:srgbClr val="FF0000"/>
                </a:solidFill>
              </a:rPr>
              <a:t>SSEIN3b) </a:t>
            </a:r>
            <a:r>
              <a:rPr lang="en-US" dirty="0"/>
              <a:t>Hunter takes two trips to Ecuador. On his first trip, he finds that one U.S. dollar is worth 25,000 Ecuadorian Sucre. On his return trip, he finds that the dollar is now worth 26,000 Ecuadorian Sucre. What is a LIKELY result of this change in exchange rates?</a:t>
            </a:r>
          </a:p>
          <a:p>
            <a:pPr marL="514350" lvl="0" indent="-514350" algn="just">
              <a:buFont typeface="+mj-lt"/>
              <a:buAutoNum type="alphaLcParenR"/>
            </a:pPr>
            <a:r>
              <a:rPr lang="en-US" dirty="0"/>
              <a:t>Fewer Americans will travel to Ecuador.</a:t>
            </a:r>
          </a:p>
          <a:p>
            <a:pPr marL="514350" lvl="0" indent="-514350" algn="just">
              <a:buFont typeface="+mj-lt"/>
              <a:buAutoNum type="alphaLcParenR"/>
            </a:pPr>
            <a:r>
              <a:rPr lang="en-US" dirty="0"/>
              <a:t>More Europeans will travel to Ecuador</a:t>
            </a:r>
          </a:p>
          <a:p>
            <a:pPr marL="514350" lvl="0" indent="-514350" algn="just">
              <a:buFont typeface="+mj-lt"/>
              <a:buAutoNum type="alphaLcParenR"/>
            </a:pPr>
            <a:r>
              <a:rPr lang="en-US" dirty="0"/>
              <a:t>More money will be printed in Ecuador.</a:t>
            </a:r>
          </a:p>
          <a:p>
            <a:pPr marL="514350" lvl="0" indent="-514350" algn="just">
              <a:buFont typeface="+mj-lt"/>
              <a:buAutoNum type="alphaLcParenR"/>
            </a:pPr>
            <a:r>
              <a:rPr lang="en-US" dirty="0"/>
              <a:t>More Americans will travel to Ecuador.</a:t>
            </a:r>
          </a:p>
          <a:p>
            <a:endParaRPr lang="en-US" dirty="0"/>
          </a:p>
        </p:txBody>
      </p:sp>
    </p:spTree>
    <p:extLst>
      <p:ext uri="{BB962C8B-B14F-4D97-AF65-F5344CB8AC3E}">
        <p14:creationId xmlns:p14="http://schemas.microsoft.com/office/powerpoint/2010/main" val="108449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Even More FOREX Practice</a:t>
            </a:r>
          </a:p>
        </p:txBody>
      </p:sp>
      <p:sp>
        <p:nvSpPr>
          <p:cNvPr id="8" name="Content Placeholder 7">
            <a:extLst>
              <a:ext uri="{FF2B5EF4-FFF2-40B4-BE49-F238E27FC236}">
                <a16:creationId xmlns:a16="http://schemas.microsoft.com/office/drawing/2014/main" id="{E3B8DD53-F34F-4B04-9F2D-C33F8E328DBA}"/>
              </a:ext>
            </a:extLst>
          </p:cNvPr>
          <p:cNvSpPr>
            <a:spLocks noGrp="1"/>
          </p:cNvSpPr>
          <p:nvPr>
            <p:ph idx="1"/>
          </p:nvPr>
        </p:nvSpPr>
        <p:spPr/>
        <p:txBody>
          <a:bodyPr/>
          <a:lstStyle/>
          <a:p>
            <a:pPr marL="0" lvl="0" indent="0" algn="just">
              <a:buNone/>
            </a:pPr>
            <a:r>
              <a:rPr lang="en-US" dirty="0">
                <a:solidFill>
                  <a:srgbClr val="FF0000"/>
                </a:solidFill>
              </a:rPr>
              <a:t>SSEIN3b) </a:t>
            </a:r>
            <a:r>
              <a:rPr lang="en-US" dirty="0"/>
              <a:t>Hunter takes two trips to Ecuador. On his first trip, he finds that one U.S. dollar is worth 25,000 Ecuadorian Sucre. On his return trip, he finds that the dollar is now worth 26,000 Ecuadorian Sucre. What is a LIKELY result of this change in exchange rates?</a:t>
            </a:r>
          </a:p>
          <a:p>
            <a:pPr marL="514350" lvl="0" indent="-514350" algn="just">
              <a:buFont typeface="+mj-lt"/>
              <a:buAutoNum type="alphaLcParenR"/>
            </a:pPr>
            <a:r>
              <a:rPr lang="en-US" dirty="0"/>
              <a:t>Fewer Americans will travel to Ecuador.</a:t>
            </a:r>
          </a:p>
          <a:p>
            <a:pPr marL="514350" lvl="0" indent="-514350" algn="just">
              <a:buFont typeface="+mj-lt"/>
              <a:buAutoNum type="alphaLcParenR"/>
            </a:pPr>
            <a:r>
              <a:rPr lang="en-US" dirty="0"/>
              <a:t>More Europeans will travel to Ecuador</a:t>
            </a:r>
          </a:p>
          <a:p>
            <a:pPr marL="514350" lvl="0" indent="-514350" algn="just">
              <a:buFont typeface="+mj-lt"/>
              <a:buAutoNum type="alphaLcParenR"/>
            </a:pPr>
            <a:r>
              <a:rPr lang="en-US" dirty="0"/>
              <a:t>More money will be printed in Ecuador.</a:t>
            </a:r>
          </a:p>
          <a:p>
            <a:pPr marL="514350" lvl="0" indent="-514350" algn="just">
              <a:buFont typeface="+mj-lt"/>
              <a:buAutoNum type="alphaLcParenR"/>
            </a:pPr>
            <a:r>
              <a:rPr lang="en-US" dirty="0"/>
              <a:t>More Americans will travel to Ecuador.</a:t>
            </a:r>
          </a:p>
          <a:p>
            <a:endParaRPr lang="en-US" dirty="0"/>
          </a:p>
        </p:txBody>
      </p:sp>
      <p:sp>
        <p:nvSpPr>
          <p:cNvPr id="3" name="Arrow: Left 2">
            <a:extLst>
              <a:ext uri="{FF2B5EF4-FFF2-40B4-BE49-F238E27FC236}">
                <a16:creationId xmlns:a16="http://schemas.microsoft.com/office/drawing/2014/main" id="{9C98BCB1-B285-48C6-B545-318197EE557B}"/>
              </a:ext>
            </a:extLst>
          </p:cNvPr>
          <p:cNvSpPr/>
          <p:nvPr/>
        </p:nvSpPr>
        <p:spPr>
          <a:xfrm>
            <a:off x="7125419" y="4938847"/>
            <a:ext cx="1708030" cy="6728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331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FOREX Graph</a:t>
            </a:r>
          </a:p>
        </p:txBody>
      </p:sp>
      <p:cxnSp>
        <p:nvCxnSpPr>
          <p:cNvPr id="5" name="Straight Connector 4"/>
          <p:cNvCxnSpPr/>
          <p:nvPr/>
        </p:nvCxnSpPr>
        <p:spPr>
          <a:xfrm>
            <a:off x="1736035" y="1789043"/>
            <a:ext cx="13252" cy="3313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49287" y="5088835"/>
            <a:ext cx="29949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27583" y="2107096"/>
            <a:ext cx="2425147" cy="2451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34209" y="2213113"/>
            <a:ext cx="2378765" cy="2412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83896" y="1789043"/>
            <a:ext cx="53008" cy="32865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36904" y="5088835"/>
            <a:ext cx="2822713" cy="13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434470" y="2286865"/>
            <a:ext cx="2319130" cy="2319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407965" y="2047634"/>
            <a:ext cx="1974574" cy="257772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6287" y="1656522"/>
            <a:ext cx="957469" cy="646331"/>
          </a:xfrm>
          <a:prstGeom prst="rect">
            <a:avLst/>
          </a:prstGeom>
          <a:noFill/>
        </p:spPr>
        <p:txBody>
          <a:bodyPr wrap="square" rtlCol="0">
            <a:spAutoFit/>
          </a:bodyPr>
          <a:lstStyle/>
          <a:p>
            <a:pPr algn="ctr"/>
            <a:r>
              <a:rPr lang="en-US" u="sng" dirty="0"/>
              <a:t>Yen</a:t>
            </a:r>
          </a:p>
          <a:p>
            <a:pPr algn="ctr"/>
            <a:r>
              <a:rPr lang="en-US" dirty="0"/>
              <a:t>$</a:t>
            </a:r>
          </a:p>
        </p:txBody>
      </p:sp>
      <p:sp>
        <p:nvSpPr>
          <p:cNvPr id="21" name="TextBox 20"/>
          <p:cNvSpPr txBox="1"/>
          <p:nvPr/>
        </p:nvSpPr>
        <p:spPr>
          <a:xfrm>
            <a:off x="4280453" y="5287617"/>
            <a:ext cx="1523999" cy="369332"/>
          </a:xfrm>
          <a:prstGeom prst="rect">
            <a:avLst/>
          </a:prstGeom>
          <a:noFill/>
        </p:spPr>
        <p:txBody>
          <a:bodyPr wrap="square" rtlCol="0">
            <a:spAutoFit/>
          </a:bodyPr>
          <a:lstStyle/>
          <a:p>
            <a:r>
              <a:rPr lang="en-US" dirty="0"/>
              <a:t>Quantity of $</a:t>
            </a:r>
          </a:p>
        </p:txBody>
      </p:sp>
      <p:sp>
        <p:nvSpPr>
          <p:cNvPr id="22" name="TextBox 21"/>
          <p:cNvSpPr txBox="1"/>
          <p:nvPr/>
        </p:nvSpPr>
        <p:spPr>
          <a:xfrm>
            <a:off x="6096000" y="1749633"/>
            <a:ext cx="795130" cy="646331"/>
          </a:xfrm>
          <a:prstGeom prst="rect">
            <a:avLst/>
          </a:prstGeom>
          <a:noFill/>
        </p:spPr>
        <p:txBody>
          <a:bodyPr wrap="square" rtlCol="0">
            <a:spAutoFit/>
          </a:bodyPr>
          <a:lstStyle/>
          <a:p>
            <a:r>
              <a:rPr lang="en-US" dirty="0"/>
              <a:t>   $ </a:t>
            </a:r>
          </a:p>
          <a:p>
            <a:r>
              <a:rPr lang="en-US" dirty="0"/>
              <a:t> Yen</a:t>
            </a:r>
          </a:p>
        </p:txBody>
      </p:sp>
      <p:sp>
        <p:nvSpPr>
          <p:cNvPr id="27" name="TextBox 26"/>
          <p:cNvSpPr txBox="1"/>
          <p:nvPr/>
        </p:nvSpPr>
        <p:spPr>
          <a:xfrm>
            <a:off x="9581322" y="5287617"/>
            <a:ext cx="1772478" cy="369332"/>
          </a:xfrm>
          <a:prstGeom prst="rect">
            <a:avLst/>
          </a:prstGeom>
          <a:noFill/>
        </p:spPr>
        <p:txBody>
          <a:bodyPr wrap="square" rtlCol="0">
            <a:spAutoFit/>
          </a:bodyPr>
          <a:lstStyle/>
          <a:p>
            <a:r>
              <a:rPr lang="en-US" dirty="0"/>
              <a:t>Quantity of Yen</a:t>
            </a:r>
          </a:p>
        </p:txBody>
      </p:sp>
      <p:sp>
        <p:nvSpPr>
          <p:cNvPr id="28" name="TextBox 27"/>
          <p:cNvSpPr txBox="1"/>
          <p:nvPr/>
        </p:nvSpPr>
        <p:spPr>
          <a:xfrm>
            <a:off x="606288" y="5804452"/>
            <a:ext cx="10843590" cy="400110"/>
          </a:xfrm>
          <a:prstGeom prst="rect">
            <a:avLst/>
          </a:prstGeom>
          <a:noFill/>
        </p:spPr>
        <p:txBody>
          <a:bodyPr wrap="square" rtlCol="0">
            <a:spAutoFit/>
          </a:bodyPr>
          <a:lstStyle/>
          <a:p>
            <a:pPr algn="ctr"/>
            <a:r>
              <a:rPr lang="en-US" sz="2000" dirty="0">
                <a:solidFill>
                  <a:srgbClr val="00B0F0"/>
                </a:solidFill>
                <a:latin typeface="Aharoni" panose="02010803020104030203" pitchFamily="2" charset="-79"/>
                <a:cs typeface="Aharoni" panose="02010803020104030203" pitchFamily="2" charset="-79"/>
              </a:rPr>
              <a:t>Show the change in the FOREX graphs, if the U.S. imports more Japanese goods.</a:t>
            </a:r>
          </a:p>
        </p:txBody>
      </p:sp>
      <p:sp>
        <p:nvSpPr>
          <p:cNvPr id="388" name="TextBox 387"/>
          <p:cNvSpPr txBox="1"/>
          <p:nvPr/>
        </p:nvSpPr>
        <p:spPr>
          <a:xfrm>
            <a:off x="4452730" y="4532243"/>
            <a:ext cx="410818" cy="369332"/>
          </a:xfrm>
          <a:prstGeom prst="rect">
            <a:avLst/>
          </a:prstGeom>
          <a:noFill/>
        </p:spPr>
        <p:txBody>
          <a:bodyPr wrap="square" rtlCol="0">
            <a:spAutoFit/>
          </a:bodyPr>
          <a:lstStyle/>
          <a:p>
            <a:pPr algn="ctr"/>
            <a:r>
              <a:rPr lang="en-US" dirty="0"/>
              <a:t>D</a:t>
            </a:r>
          </a:p>
        </p:txBody>
      </p:sp>
      <p:sp>
        <p:nvSpPr>
          <p:cNvPr id="389" name="Rectangle 388"/>
          <p:cNvSpPr/>
          <p:nvPr/>
        </p:nvSpPr>
        <p:spPr>
          <a:xfrm>
            <a:off x="9753600" y="4478083"/>
            <a:ext cx="327333" cy="369332"/>
          </a:xfrm>
          <a:prstGeom prst="rect">
            <a:avLst/>
          </a:prstGeom>
        </p:spPr>
        <p:txBody>
          <a:bodyPr wrap="none">
            <a:spAutoFit/>
          </a:bodyPr>
          <a:lstStyle/>
          <a:p>
            <a:pPr algn="ctr"/>
            <a:r>
              <a:rPr lang="en-US" dirty="0"/>
              <a:t>D</a:t>
            </a:r>
          </a:p>
        </p:txBody>
      </p:sp>
      <p:sp>
        <p:nvSpPr>
          <p:cNvPr id="390" name="TextBox 389"/>
          <p:cNvSpPr txBox="1"/>
          <p:nvPr/>
        </p:nvSpPr>
        <p:spPr>
          <a:xfrm>
            <a:off x="4474594" y="2120001"/>
            <a:ext cx="428710" cy="369332"/>
          </a:xfrm>
          <a:prstGeom prst="rect">
            <a:avLst/>
          </a:prstGeom>
          <a:noFill/>
        </p:spPr>
        <p:txBody>
          <a:bodyPr wrap="square" rtlCol="0">
            <a:spAutoFit/>
          </a:bodyPr>
          <a:lstStyle/>
          <a:p>
            <a:pPr algn="ctr"/>
            <a:r>
              <a:rPr lang="en-US" dirty="0"/>
              <a:t>S</a:t>
            </a:r>
          </a:p>
        </p:txBody>
      </p:sp>
      <p:sp>
        <p:nvSpPr>
          <p:cNvPr id="391" name="TextBox 390"/>
          <p:cNvSpPr txBox="1"/>
          <p:nvPr/>
        </p:nvSpPr>
        <p:spPr>
          <a:xfrm>
            <a:off x="9296065" y="1900131"/>
            <a:ext cx="428710" cy="369332"/>
          </a:xfrm>
          <a:prstGeom prst="rect">
            <a:avLst/>
          </a:prstGeom>
          <a:noFill/>
        </p:spPr>
        <p:txBody>
          <a:bodyPr wrap="square" rtlCol="0">
            <a:spAutoFit/>
          </a:bodyPr>
          <a:lstStyle/>
          <a:p>
            <a:pPr algn="ctr"/>
            <a:r>
              <a:rPr lang="en-US" dirty="0"/>
              <a:t>S</a:t>
            </a:r>
          </a:p>
        </p:txBody>
      </p:sp>
      <p:sp>
        <p:nvSpPr>
          <p:cNvPr id="392" name="TextBox 391"/>
          <p:cNvSpPr txBox="1"/>
          <p:nvPr/>
        </p:nvSpPr>
        <p:spPr>
          <a:xfrm>
            <a:off x="1341453" y="3188012"/>
            <a:ext cx="664266" cy="369332"/>
          </a:xfrm>
          <a:prstGeom prst="rect">
            <a:avLst/>
          </a:prstGeom>
          <a:noFill/>
        </p:spPr>
        <p:txBody>
          <a:bodyPr wrap="square" rtlCol="0">
            <a:spAutoFit/>
          </a:bodyPr>
          <a:lstStyle/>
          <a:p>
            <a:r>
              <a:rPr lang="en-US" dirty="0"/>
              <a:t>ER</a:t>
            </a:r>
          </a:p>
        </p:txBody>
      </p:sp>
      <p:sp>
        <p:nvSpPr>
          <p:cNvPr id="393" name="TextBox 392"/>
          <p:cNvSpPr txBox="1"/>
          <p:nvPr/>
        </p:nvSpPr>
        <p:spPr>
          <a:xfrm>
            <a:off x="6558169" y="3139945"/>
            <a:ext cx="664266" cy="369332"/>
          </a:xfrm>
          <a:prstGeom prst="rect">
            <a:avLst/>
          </a:prstGeom>
          <a:noFill/>
        </p:spPr>
        <p:txBody>
          <a:bodyPr wrap="square" rtlCol="0">
            <a:spAutoFit/>
          </a:bodyPr>
          <a:lstStyle/>
          <a:p>
            <a:r>
              <a:rPr lang="en-US" dirty="0"/>
              <a:t>ER</a:t>
            </a:r>
          </a:p>
        </p:txBody>
      </p:sp>
      <p:sp>
        <p:nvSpPr>
          <p:cNvPr id="394" name="TextBox 393"/>
          <p:cNvSpPr txBox="1"/>
          <p:nvPr/>
        </p:nvSpPr>
        <p:spPr>
          <a:xfrm>
            <a:off x="3117574" y="5236338"/>
            <a:ext cx="487018" cy="369332"/>
          </a:xfrm>
          <a:prstGeom prst="rect">
            <a:avLst/>
          </a:prstGeom>
          <a:noFill/>
        </p:spPr>
        <p:txBody>
          <a:bodyPr wrap="square" rtlCol="0">
            <a:spAutoFit/>
          </a:bodyPr>
          <a:lstStyle/>
          <a:p>
            <a:pPr algn="ctr"/>
            <a:r>
              <a:rPr lang="en-US" dirty="0" err="1"/>
              <a:t>Q</a:t>
            </a:r>
            <a:r>
              <a:rPr lang="en-US" sz="1400" dirty="0" err="1"/>
              <a:t>e</a:t>
            </a:r>
            <a:endParaRPr lang="en-US" dirty="0"/>
          </a:p>
        </p:txBody>
      </p:sp>
      <p:sp>
        <p:nvSpPr>
          <p:cNvPr id="395" name="TextBox 394"/>
          <p:cNvSpPr txBox="1"/>
          <p:nvPr/>
        </p:nvSpPr>
        <p:spPr>
          <a:xfrm>
            <a:off x="8204751" y="5176703"/>
            <a:ext cx="487018" cy="369332"/>
          </a:xfrm>
          <a:prstGeom prst="rect">
            <a:avLst/>
          </a:prstGeom>
          <a:noFill/>
        </p:spPr>
        <p:txBody>
          <a:bodyPr wrap="square" rtlCol="0">
            <a:spAutoFit/>
          </a:bodyPr>
          <a:lstStyle/>
          <a:p>
            <a:pPr algn="ctr"/>
            <a:r>
              <a:rPr lang="en-US" dirty="0" err="1"/>
              <a:t>Q</a:t>
            </a:r>
            <a:r>
              <a:rPr lang="en-US" sz="1400" dirty="0" err="1"/>
              <a:t>e</a:t>
            </a:r>
            <a:endParaRPr lang="en-US" dirty="0"/>
          </a:p>
        </p:txBody>
      </p:sp>
      <p:cxnSp>
        <p:nvCxnSpPr>
          <p:cNvPr id="397" name="Straight Connector 396"/>
          <p:cNvCxnSpPr>
            <a:stCxn id="22" idx="1"/>
          </p:cNvCxnSpPr>
          <p:nvPr/>
        </p:nvCxnSpPr>
        <p:spPr>
          <a:xfrm flipV="1">
            <a:off x="6096000" y="2072798"/>
            <a:ext cx="462169"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985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s.dreamstime.com/x/trade-deficit-imports-versus-exports-metal-see-saw-more-imports-exports-leading-to-322111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085" y="84337"/>
            <a:ext cx="1849314" cy="1386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66799" y="34385"/>
            <a:ext cx="10515600" cy="1325563"/>
          </a:xfrm>
        </p:spPr>
        <p:txBody>
          <a:bodyPr/>
          <a:lstStyle/>
          <a:p>
            <a:r>
              <a:rPr lang="en-US" b="1" u="sng" dirty="0"/>
              <a:t>Balance of Trade &amp; Payments</a:t>
            </a:r>
          </a:p>
        </p:txBody>
      </p:sp>
      <p:sp>
        <p:nvSpPr>
          <p:cNvPr id="3" name="Content Placeholder 2"/>
          <p:cNvSpPr>
            <a:spLocks noGrp="1"/>
          </p:cNvSpPr>
          <p:nvPr>
            <p:ph idx="1"/>
          </p:nvPr>
        </p:nvSpPr>
        <p:spPr>
          <a:xfrm>
            <a:off x="304324" y="1348296"/>
            <a:ext cx="11172567" cy="4444192"/>
          </a:xfrm>
        </p:spPr>
        <p:txBody>
          <a:bodyPr>
            <a:noAutofit/>
          </a:bodyPr>
          <a:lstStyle/>
          <a:p>
            <a:pPr algn="just"/>
            <a:r>
              <a:rPr lang="en-US" sz="3600" b="1" u="sng" dirty="0"/>
              <a:t>Balance of Trade</a:t>
            </a:r>
            <a:r>
              <a:rPr lang="en-US" sz="3600" b="1" dirty="0"/>
              <a:t> </a:t>
            </a:r>
            <a:r>
              <a:rPr lang="en-US" sz="2600" dirty="0"/>
              <a:t>– the difference between the value of a country’s imports &amp; exports </a:t>
            </a:r>
          </a:p>
          <a:p>
            <a:pPr algn="just"/>
            <a:r>
              <a:rPr lang="en-US" sz="2600" b="1" dirty="0">
                <a:solidFill>
                  <a:srgbClr val="00B0F0"/>
                </a:solidFill>
                <a:latin typeface="Bauhaus 93" panose="04030905020B02020C02" pitchFamily="82" charset="0"/>
              </a:rPr>
              <a:t>Favorable Balance of Trade</a:t>
            </a:r>
            <a:r>
              <a:rPr lang="en-US" sz="2600" b="1" dirty="0">
                <a:solidFill>
                  <a:srgbClr val="00B0F0"/>
                </a:solidFill>
              </a:rPr>
              <a:t>: </a:t>
            </a:r>
            <a:r>
              <a:rPr lang="en-US" sz="2600" dirty="0">
                <a:solidFill>
                  <a:srgbClr val="00B0F0"/>
                </a:solidFill>
              </a:rPr>
              <a:t>nation has a </a:t>
            </a:r>
            <a:r>
              <a:rPr lang="en-US" sz="2600" u="sng" dirty="0">
                <a:solidFill>
                  <a:srgbClr val="00B0F0"/>
                </a:solidFill>
              </a:rPr>
              <a:t>trade surplus</a:t>
            </a:r>
            <a:r>
              <a:rPr lang="en-US" sz="2600" dirty="0">
                <a:solidFill>
                  <a:srgbClr val="00B0F0"/>
                </a:solidFill>
              </a:rPr>
              <a:t> (exports more than it imports)</a:t>
            </a:r>
          </a:p>
          <a:p>
            <a:pPr algn="just"/>
            <a:r>
              <a:rPr lang="en-US" sz="2600" b="1" dirty="0">
                <a:solidFill>
                  <a:srgbClr val="C00000"/>
                </a:solidFill>
                <a:latin typeface="Bauhaus 93" panose="04030905020B02020C02" pitchFamily="82" charset="0"/>
              </a:rPr>
              <a:t>Unfavorable Balance of Trade</a:t>
            </a:r>
            <a:r>
              <a:rPr lang="en-US" sz="2600" b="1" dirty="0">
                <a:solidFill>
                  <a:srgbClr val="C00000"/>
                </a:solidFill>
              </a:rPr>
              <a:t>: </a:t>
            </a:r>
            <a:r>
              <a:rPr lang="en-US" sz="2600" dirty="0">
                <a:solidFill>
                  <a:srgbClr val="C00000"/>
                </a:solidFill>
              </a:rPr>
              <a:t>nation has a </a:t>
            </a:r>
            <a:r>
              <a:rPr lang="en-US" sz="2600" u="sng" dirty="0">
                <a:solidFill>
                  <a:srgbClr val="C00000"/>
                </a:solidFill>
              </a:rPr>
              <a:t>trade deficit</a:t>
            </a:r>
            <a:r>
              <a:rPr lang="en-US" sz="2600" dirty="0">
                <a:solidFill>
                  <a:srgbClr val="C00000"/>
                </a:solidFill>
              </a:rPr>
              <a:t> (imports more than it exports) </a:t>
            </a:r>
          </a:p>
          <a:p>
            <a:pPr lvl="1" algn="just"/>
            <a:r>
              <a:rPr lang="en-US" sz="2600" b="1" dirty="0">
                <a:solidFill>
                  <a:schemeClr val="bg1">
                    <a:lumMod val="65000"/>
                  </a:schemeClr>
                </a:solidFill>
                <a:latin typeface="Forte" panose="03060902040502070203" pitchFamily="66" charset="0"/>
              </a:rPr>
              <a:t>Which one does the U.S. currently have?</a:t>
            </a:r>
            <a:endParaRPr lang="en-US" sz="2600" dirty="0"/>
          </a:p>
          <a:p>
            <a:pPr algn="just"/>
            <a:r>
              <a:rPr lang="en-US" sz="3600" b="1" u="sng" dirty="0"/>
              <a:t>Balance of Payments</a:t>
            </a:r>
            <a:r>
              <a:rPr lang="en-US" sz="3600" b="1" dirty="0"/>
              <a:t> </a:t>
            </a:r>
            <a:r>
              <a:rPr lang="en-US" sz="2600" dirty="0"/>
              <a:t>– a record of all the transactions that occurred between the individuals, businesses, &amp; gov’t units of one nation &amp; those of the rest of the world (</a:t>
            </a:r>
            <a:r>
              <a:rPr lang="en-US" sz="2600" dirty="0">
                <a:solidFill>
                  <a:srgbClr val="C00000"/>
                </a:solidFill>
              </a:rPr>
              <a:t>consists of the current account and financial account</a:t>
            </a:r>
            <a:r>
              <a:rPr lang="en-US" sz="2600" dirty="0"/>
              <a:t>)</a:t>
            </a:r>
          </a:p>
          <a:p>
            <a:pPr lvl="1" algn="just"/>
            <a:r>
              <a:rPr lang="en-US" sz="2600" dirty="0">
                <a:solidFill>
                  <a:schemeClr val="accent4"/>
                </a:solidFill>
                <a:latin typeface="Elephant" panose="02020904090505020303" pitchFamily="18" charset="0"/>
              </a:rPr>
              <a:t>See the difference between the 2…? It’s </a:t>
            </a:r>
            <a:r>
              <a:rPr lang="en-US" sz="2600" dirty="0">
                <a:solidFill>
                  <a:schemeClr val="accent4"/>
                </a:solidFill>
                <a:latin typeface="Impact" panose="020B0806030902050204" pitchFamily="34" charset="0"/>
              </a:rPr>
              <a:t>IMPORTANT</a:t>
            </a:r>
          </a:p>
        </p:txBody>
      </p:sp>
    </p:spTree>
    <p:extLst>
      <p:ext uri="{BB962C8B-B14F-4D97-AF65-F5344CB8AC3E}">
        <p14:creationId xmlns:p14="http://schemas.microsoft.com/office/powerpoint/2010/main" val="8694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65E7CA3-C185-47A9-9691-B57573B2E9D6}"/>
              </a:ext>
            </a:extLst>
          </p:cNvPr>
          <p:cNvSpPr>
            <a:spLocks noGrp="1" noChangeArrowheads="1"/>
          </p:cNvSpPr>
          <p:nvPr>
            <p:ph type="body" idx="1"/>
          </p:nvPr>
        </p:nvSpPr>
        <p:spPr>
          <a:xfrm>
            <a:off x="1524000" y="0"/>
            <a:ext cx="9144000" cy="685800"/>
          </a:xfrm>
        </p:spPr>
        <p:txBody>
          <a:bodyPr/>
          <a:lstStyle/>
          <a:p>
            <a:pPr marL="609600" indent="-609600" algn="ctr" defTabSz="457200">
              <a:buNone/>
            </a:pPr>
            <a:r>
              <a:rPr lang="en-US" altLang="en-US" sz="4000" b="1">
                <a:solidFill>
                  <a:schemeClr val="accent2"/>
                </a:solidFill>
                <a:latin typeface="Times New Roman" panose="02020603050405020304" pitchFamily="18" charset="0"/>
              </a:rPr>
              <a:t>Balance of Trade</a:t>
            </a:r>
          </a:p>
        </p:txBody>
      </p:sp>
      <p:sp>
        <p:nvSpPr>
          <p:cNvPr id="3075" name="Rectangle 3">
            <a:extLst>
              <a:ext uri="{FF2B5EF4-FFF2-40B4-BE49-F238E27FC236}">
                <a16:creationId xmlns:a16="http://schemas.microsoft.com/office/drawing/2014/main" id="{12F49E1C-B353-48BA-AFFE-E7E5BA26A03D}"/>
              </a:ext>
            </a:extLst>
          </p:cNvPr>
          <p:cNvSpPr>
            <a:spLocks noChangeArrowheads="1"/>
          </p:cNvSpPr>
          <p:nvPr/>
        </p:nvSpPr>
        <p:spPr bwMode="auto">
          <a:xfrm>
            <a:off x="1752600" y="609600"/>
            <a:ext cx="86868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Times New Roman" panose="02020603050405020304" pitchFamily="18" charset="0"/>
              <a:buNone/>
            </a:pPr>
            <a:r>
              <a:rPr lang="en-US" altLang="en-US" sz="3600" b="1">
                <a:solidFill>
                  <a:srgbClr val="CC0000"/>
                </a:solidFill>
                <a:latin typeface="Times New Roman" panose="02020603050405020304" pitchFamily="18" charset="0"/>
              </a:rPr>
              <a:t>Net Exports (X</a:t>
            </a:r>
            <a:r>
              <a:rPr lang="en-US" altLang="en-US" sz="3600" b="1" baseline="-25000">
                <a:solidFill>
                  <a:srgbClr val="CC0000"/>
                </a:solidFill>
                <a:latin typeface="Times New Roman" panose="02020603050405020304" pitchFamily="18" charset="0"/>
              </a:rPr>
              <a:t>N</a:t>
            </a:r>
            <a:r>
              <a:rPr lang="en-US" altLang="en-US" sz="3600" b="1">
                <a:solidFill>
                  <a:srgbClr val="CC0000"/>
                </a:solidFill>
                <a:latin typeface="Times New Roman" panose="02020603050405020304" pitchFamily="18" charset="0"/>
              </a:rPr>
              <a:t>) = Exports – Imports</a:t>
            </a:r>
          </a:p>
          <a:p>
            <a:pPr eaLnBrk="1" hangingPunct="1">
              <a:spcBef>
                <a:spcPct val="0"/>
              </a:spcBef>
              <a:buFont typeface="Times New Roman" panose="02020603050405020304" pitchFamily="18" charset="0"/>
              <a:buNone/>
            </a:pPr>
            <a:r>
              <a:rPr lang="en-US" altLang="en-US" sz="3000" b="1">
                <a:latin typeface="Times New Roman" panose="02020603050405020304" pitchFamily="18" charset="0"/>
              </a:rPr>
              <a:t>Trade Surplus = Exporting more than is imported</a:t>
            </a:r>
          </a:p>
          <a:p>
            <a:pPr eaLnBrk="1" hangingPunct="1">
              <a:spcBef>
                <a:spcPct val="0"/>
              </a:spcBef>
              <a:buFont typeface="Times New Roman" panose="02020603050405020304" pitchFamily="18" charset="0"/>
              <a:buNone/>
            </a:pPr>
            <a:r>
              <a:rPr lang="en-US" altLang="en-US" sz="3000" b="1">
                <a:latin typeface="Times New Roman" panose="02020603050405020304" pitchFamily="18" charset="0"/>
              </a:rPr>
              <a:t>Trade Deficit (aka. trade gap) = Exporting less than is imported</a:t>
            </a:r>
          </a:p>
          <a:p>
            <a:pPr eaLnBrk="1" hangingPunct="1">
              <a:spcBef>
                <a:spcPct val="0"/>
              </a:spcBef>
              <a:buFont typeface="Times New Roman" panose="02020603050405020304" pitchFamily="18" charset="0"/>
              <a:buNone/>
            </a:pPr>
            <a:endParaRPr lang="en-US" altLang="en-US" sz="3000">
              <a:latin typeface="Times New Roman" panose="02020603050405020304" pitchFamily="18" charset="0"/>
            </a:endParaRPr>
          </a:p>
        </p:txBody>
      </p:sp>
      <p:pic>
        <p:nvPicPr>
          <p:cNvPr id="3077" name="Picture 5" descr="mcc19359_tb0602">
            <a:extLst>
              <a:ext uri="{FF2B5EF4-FFF2-40B4-BE49-F238E27FC236}">
                <a16:creationId xmlns:a16="http://schemas.microsoft.com/office/drawing/2014/main" id="{4827C2EF-66B6-4F44-A200-E81E7FA40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97"/>
          <a:stretch>
            <a:fillRect/>
          </a:stretch>
        </p:blipFill>
        <p:spPr bwMode="auto">
          <a:xfrm>
            <a:off x="2743201" y="2743200"/>
            <a:ext cx="68802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213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dissolve">
                                      <p:cBhvr>
                                        <p:cTn id="22"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A72CDD1-CBB2-437E-B85F-2A42C9F4A248}"/>
              </a:ext>
            </a:extLst>
          </p:cNvPr>
          <p:cNvSpPr>
            <a:spLocks noGrp="1" noChangeArrowheads="1"/>
          </p:cNvSpPr>
          <p:nvPr>
            <p:ph type="body" idx="1"/>
          </p:nvPr>
        </p:nvSpPr>
        <p:spPr>
          <a:xfrm>
            <a:off x="1524000" y="0"/>
            <a:ext cx="9144000" cy="685800"/>
          </a:xfrm>
        </p:spPr>
        <p:txBody>
          <a:bodyPr/>
          <a:lstStyle/>
          <a:p>
            <a:pPr marL="609600" indent="-609600" algn="ctr" defTabSz="457200">
              <a:buNone/>
            </a:pPr>
            <a:r>
              <a:rPr lang="en-US" altLang="en-US" sz="4000" b="1">
                <a:solidFill>
                  <a:schemeClr val="accent2"/>
                </a:solidFill>
                <a:latin typeface="Times New Roman" panose="02020603050405020304" pitchFamily="18" charset="0"/>
              </a:rPr>
              <a:t>Balance of Trade</a:t>
            </a:r>
          </a:p>
        </p:txBody>
      </p:sp>
      <p:pic>
        <p:nvPicPr>
          <p:cNvPr id="55300" name="Picture 4" descr="TradeDeficit">
            <a:extLst>
              <a:ext uri="{FF2B5EF4-FFF2-40B4-BE49-F238E27FC236}">
                <a16:creationId xmlns:a16="http://schemas.microsoft.com/office/drawing/2014/main" id="{ACDF8501-9BB1-45A7-86F8-A6A8C8F93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874" b="10947"/>
          <a:stretch>
            <a:fillRect/>
          </a:stretch>
        </p:blipFill>
        <p:spPr bwMode="auto">
          <a:xfrm>
            <a:off x="360483" y="685799"/>
            <a:ext cx="11377247" cy="585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053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dissolve">
                                      <p:cBhvr>
                                        <p:cTn id="7"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5B47ADA-5F95-4ABB-AE4B-CE6F72509469}"/>
              </a:ext>
            </a:extLst>
          </p:cNvPr>
          <p:cNvSpPr>
            <a:spLocks noGrp="1" noChangeArrowheads="1"/>
          </p:cNvSpPr>
          <p:nvPr>
            <p:ph type="body" idx="1"/>
          </p:nvPr>
        </p:nvSpPr>
        <p:spPr>
          <a:xfrm>
            <a:off x="1524000" y="0"/>
            <a:ext cx="9144000" cy="685800"/>
          </a:xfrm>
        </p:spPr>
        <p:txBody>
          <a:bodyPr/>
          <a:lstStyle/>
          <a:p>
            <a:pPr marL="609600" indent="-609600" algn="ctr" defTabSz="457200">
              <a:buNone/>
            </a:pPr>
            <a:r>
              <a:rPr lang="en-US" altLang="en-US" sz="4000" b="1">
                <a:solidFill>
                  <a:schemeClr val="accent2"/>
                </a:solidFill>
                <a:latin typeface="Times New Roman" panose="02020603050405020304" pitchFamily="18" charset="0"/>
              </a:rPr>
              <a:t>Balance of Payments (BOP)</a:t>
            </a:r>
          </a:p>
        </p:txBody>
      </p:sp>
      <p:sp>
        <p:nvSpPr>
          <p:cNvPr id="13315" name="Rectangle 3">
            <a:extLst>
              <a:ext uri="{FF2B5EF4-FFF2-40B4-BE49-F238E27FC236}">
                <a16:creationId xmlns:a16="http://schemas.microsoft.com/office/drawing/2014/main" id="{24274183-06E3-4778-AAB0-749D3FCBE99C}"/>
              </a:ext>
            </a:extLst>
          </p:cNvPr>
          <p:cNvSpPr>
            <a:spLocks noChangeArrowheads="1"/>
          </p:cNvSpPr>
          <p:nvPr/>
        </p:nvSpPr>
        <p:spPr bwMode="auto">
          <a:xfrm>
            <a:off x="470452" y="993914"/>
            <a:ext cx="11251096" cy="33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5000"/>
              </a:lnSpc>
              <a:spcBef>
                <a:spcPct val="0"/>
              </a:spcBef>
              <a:buFont typeface="Times New Roman" panose="02020603050405020304" pitchFamily="18" charset="0"/>
              <a:buNone/>
            </a:pPr>
            <a:r>
              <a:rPr lang="en-US" altLang="en-US" b="1" dirty="0">
                <a:latin typeface="Times New Roman" panose="02020603050405020304" pitchFamily="18" charset="0"/>
              </a:rPr>
              <a:t>Balance of trade includes only goods and service but balance of payments considers ALL international transactions. </a:t>
            </a:r>
          </a:p>
          <a:p>
            <a:pPr marL="690563" lvl="1" indent="-233363" algn="just" eaLnBrk="1" hangingPunct="1">
              <a:lnSpc>
                <a:spcPct val="95000"/>
              </a:lnSpc>
              <a:spcBef>
                <a:spcPct val="0"/>
              </a:spcBef>
              <a:buFont typeface="Times New Roman" panose="02020603050405020304" pitchFamily="18" charset="0"/>
              <a:buChar char="•"/>
            </a:pPr>
            <a:r>
              <a:rPr lang="en-US" altLang="en-US" sz="3200" b="1" dirty="0">
                <a:latin typeface="Times New Roman" panose="02020603050405020304" pitchFamily="18" charset="0"/>
              </a:rPr>
              <a:t>The balance of payments is a broader measure of international trade.</a:t>
            </a:r>
          </a:p>
          <a:p>
            <a:pPr algn="just" eaLnBrk="1" hangingPunct="1">
              <a:lnSpc>
                <a:spcPct val="95000"/>
              </a:lnSpc>
              <a:spcBef>
                <a:spcPct val="0"/>
              </a:spcBef>
              <a:buFontTx/>
              <a:buNone/>
            </a:pPr>
            <a:r>
              <a:rPr lang="en-US" altLang="en-US" b="1" dirty="0">
                <a:solidFill>
                  <a:srgbClr val="CC0000"/>
                </a:solidFill>
                <a:latin typeface="Times New Roman" panose="02020603050405020304" pitchFamily="18" charset="0"/>
              </a:rPr>
              <a:t>The balance of payments is made up of two accounts:</a:t>
            </a:r>
          </a:p>
          <a:p>
            <a:pPr marL="914400" algn="just">
              <a:lnSpc>
                <a:spcPct val="95000"/>
              </a:lnSpc>
              <a:spcBef>
                <a:spcPct val="0"/>
              </a:spcBef>
            </a:pPr>
            <a:r>
              <a:rPr lang="en-US" altLang="en-US" b="1" dirty="0">
                <a:solidFill>
                  <a:srgbClr val="CC0000"/>
                </a:solidFill>
                <a:latin typeface="Times New Roman" panose="02020603050405020304" pitchFamily="18" charset="0"/>
              </a:rPr>
              <a:t> the  </a:t>
            </a:r>
            <a:r>
              <a:rPr lang="en-US" altLang="en-US" b="1" u="sng" dirty="0">
                <a:solidFill>
                  <a:srgbClr val="CC0000"/>
                </a:solidFill>
                <a:latin typeface="Times New Roman" panose="02020603050405020304" pitchFamily="18" charset="0"/>
              </a:rPr>
              <a:t>current account</a:t>
            </a:r>
            <a:r>
              <a:rPr lang="en-US" altLang="en-US" b="1" dirty="0">
                <a:solidFill>
                  <a:srgbClr val="CC0000"/>
                </a:solidFill>
                <a:latin typeface="Times New Roman" panose="02020603050405020304" pitchFamily="18" charset="0"/>
              </a:rPr>
              <a:t> and </a:t>
            </a:r>
          </a:p>
          <a:p>
            <a:pPr marL="914400" algn="just">
              <a:lnSpc>
                <a:spcPct val="95000"/>
              </a:lnSpc>
              <a:spcBef>
                <a:spcPct val="0"/>
              </a:spcBef>
            </a:pPr>
            <a:r>
              <a:rPr lang="en-US" altLang="en-US" b="1" dirty="0">
                <a:solidFill>
                  <a:srgbClr val="CC0000"/>
                </a:solidFill>
                <a:latin typeface="Times New Roman" panose="02020603050405020304" pitchFamily="18" charset="0"/>
              </a:rPr>
              <a:t> the </a:t>
            </a:r>
            <a:r>
              <a:rPr lang="en-US" altLang="en-US" b="1" u="sng" dirty="0">
                <a:solidFill>
                  <a:srgbClr val="CC0000"/>
                </a:solidFill>
                <a:latin typeface="Times New Roman" panose="02020603050405020304" pitchFamily="18" charset="0"/>
              </a:rPr>
              <a:t>financial</a:t>
            </a:r>
            <a:r>
              <a:rPr lang="en-US" altLang="en-US" b="1" dirty="0">
                <a:solidFill>
                  <a:srgbClr val="CC0000"/>
                </a:solidFill>
                <a:latin typeface="Times New Roman" panose="02020603050405020304" pitchFamily="18" charset="0"/>
              </a:rPr>
              <a:t> or </a:t>
            </a:r>
            <a:r>
              <a:rPr lang="en-US" altLang="en-US" b="1" u="sng" dirty="0">
                <a:solidFill>
                  <a:srgbClr val="CC0000"/>
                </a:solidFill>
                <a:latin typeface="Times New Roman" panose="02020603050405020304" pitchFamily="18" charset="0"/>
              </a:rPr>
              <a:t>capital account</a:t>
            </a:r>
            <a:r>
              <a:rPr lang="en-US" altLang="en-US" b="1" dirty="0">
                <a:solidFill>
                  <a:srgbClr val="CC0000"/>
                </a:solidFill>
                <a:latin typeface="Times New Roman" panose="02020603050405020304" pitchFamily="18" charset="0"/>
              </a:rPr>
              <a:t>.</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02200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dissolv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dissolv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dissolve">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2464F8-47F6-43CF-A908-2B99660ED0FB}"/>
              </a:ext>
            </a:extLst>
          </p:cNvPr>
          <p:cNvSpPr>
            <a:spLocks noGrp="1" noChangeArrowheads="1"/>
          </p:cNvSpPr>
          <p:nvPr>
            <p:ph type="body" idx="1"/>
          </p:nvPr>
        </p:nvSpPr>
        <p:spPr>
          <a:xfrm>
            <a:off x="1524000" y="0"/>
            <a:ext cx="9144000" cy="6858000"/>
          </a:xfrm>
        </p:spPr>
        <p:txBody>
          <a:bodyPr/>
          <a:lstStyle/>
          <a:p>
            <a:pPr marL="609600" indent="-609600" algn="ctr" defTabSz="457200">
              <a:spcBef>
                <a:spcPct val="0"/>
              </a:spcBef>
              <a:buNone/>
            </a:pPr>
            <a:r>
              <a:rPr lang="en-US" altLang="en-US" sz="4000" b="1" dirty="0">
                <a:solidFill>
                  <a:schemeClr val="accent2"/>
                </a:solidFill>
                <a:latin typeface="Times New Roman" panose="02020603050405020304" pitchFamily="18" charset="0"/>
              </a:rPr>
              <a:t>Current Account</a:t>
            </a:r>
          </a:p>
          <a:p>
            <a:pPr marL="609600" indent="-609600" defTabSz="457200">
              <a:lnSpc>
                <a:spcPct val="95000"/>
              </a:lnSpc>
              <a:spcBef>
                <a:spcPct val="0"/>
              </a:spcBef>
              <a:buNone/>
            </a:pPr>
            <a:r>
              <a:rPr lang="en-US" altLang="en-US" b="1" dirty="0">
                <a:latin typeface="Times New Roman" panose="02020603050405020304" pitchFamily="18" charset="0"/>
              </a:rPr>
              <a:t>The Current Account is made up of three parts:</a:t>
            </a:r>
          </a:p>
          <a:p>
            <a:pPr marL="609600" indent="-609600" algn="just" defTabSz="457200">
              <a:spcBef>
                <a:spcPct val="0"/>
              </a:spcBef>
              <a:buFont typeface="Times New Roman" panose="02020603050405020304" pitchFamily="18" charset="0"/>
              <a:buAutoNum type="arabicPeriod"/>
            </a:pPr>
            <a:r>
              <a:rPr lang="en-US" altLang="en-US" sz="3000" b="1" u="sng" dirty="0">
                <a:solidFill>
                  <a:schemeClr val="accent2"/>
                </a:solidFill>
                <a:latin typeface="Times New Roman" panose="02020603050405020304" pitchFamily="18" charset="0"/>
              </a:rPr>
              <a:t>Trades in Goods and Services </a:t>
            </a:r>
            <a:r>
              <a:rPr lang="en-US" altLang="en-US" sz="3000" b="1" dirty="0">
                <a:solidFill>
                  <a:schemeClr val="accent2"/>
                </a:solidFill>
                <a:latin typeface="Times New Roman" panose="02020603050405020304" pitchFamily="18" charset="0"/>
              </a:rPr>
              <a:t>(Net Exports)-</a:t>
            </a:r>
            <a:r>
              <a:rPr lang="en-US" altLang="en-US" sz="3000" b="1" u="sng" dirty="0">
                <a:solidFill>
                  <a:schemeClr val="accent2"/>
                </a:solidFill>
                <a:latin typeface="Times New Roman" panose="02020603050405020304" pitchFamily="18" charset="0"/>
              </a:rPr>
              <a:t> </a:t>
            </a:r>
            <a:r>
              <a:rPr lang="en-US" altLang="en-US" sz="3000" b="1" dirty="0">
                <a:solidFill>
                  <a:schemeClr val="accent2"/>
                </a:solidFill>
                <a:latin typeface="Times New Roman" panose="02020603050405020304" pitchFamily="18" charset="0"/>
              </a:rPr>
              <a:t>Difference between a nation’s exports of goods and services and its imports of goods and services</a:t>
            </a:r>
          </a:p>
          <a:p>
            <a:pPr marL="990600" lvl="1" indent="-533400" algn="just" defTabSz="457200">
              <a:spcBef>
                <a:spcPct val="0"/>
              </a:spcBef>
              <a:buNone/>
            </a:pPr>
            <a:r>
              <a:rPr lang="en-US" altLang="en-US" b="1" dirty="0">
                <a:solidFill>
                  <a:srgbClr val="990000"/>
                </a:solidFill>
                <a:latin typeface="Times New Roman" panose="02020603050405020304" pitchFamily="18" charset="0"/>
              </a:rPr>
              <a:t>Ex: Toys imported from China, US cars exported to Mexico  </a:t>
            </a:r>
          </a:p>
          <a:p>
            <a:pPr marL="609600" indent="-609600" algn="just" defTabSz="457200">
              <a:spcBef>
                <a:spcPct val="0"/>
              </a:spcBef>
              <a:buFont typeface="Times New Roman" panose="02020603050405020304" pitchFamily="18" charset="0"/>
              <a:buAutoNum type="arabicPeriod"/>
            </a:pPr>
            <a:r>
              <a:rPr lang="en-US" altLang="en-US" sz="3000" b="1" u="sng" dirty="0">
                <a:solidFill>
                  <a:schemeClr val="accent2"/>
                </a:solidFill>
                <a:latin typeface="Times New Roman" panose="02020603050405020304" pitchFamily="18" charset="0"/>
              </a:rPr>
              <a:t>Investment (Factor) Income-</a:t>
            </a:r>
            <a:r>
              <a:rPr lang="en-US" altLang="en-US" sz="3000" b="1" dirty="0">
                <a:solidFill>
                  <a:schemeClr val="accent2"/>
                </a:solidFill>
                <a:latin typeface="Times New Roman" panose="02020603050405020304" pitchFamily="18" charset="0"/>
              </a:rPr>
              <a:t> income from the factors of production (interest, wages, rent, profits) including payments made to foreign investors. </a:t>
            </a:r>
          </a:p>
          <a:p>
            <a:pPr marL="990600" lvl="1" indent="-533400" algn="just" defTabSz="457200">
              <a:spcBef>
                <a:spcPct val="0"/>
              </a:spcBef>
              <a:buNone/>
            </a:pPr>
            <a:r>
              <a:rPr lang="en-US" altLang="en-US" b="1" dirty="0">
                <a:solidFill>
                  <a:srgbClr val="990000"/>
                </a:solidFill>
                <a:latin typeface="Times New Roman" panose="02020603050405020304" pitchFamily="18" charset="0"/>
              </a:rPr>
              <a:t>Ex: Money earned by Japanese car producers in the US</a:t>
            </a:r>
            <a:endParaRPr lang="en-US" altLang="en-US" b="1" dirty="0">
              <a:solidFill>
                <a:schemeClr val="accent2"/>
              </a:solidFill>
              <a:latin typeface="Times New Roman" panose="02020603050405020304" pitchFamily="18" charset="0"/>
            </a:endParaRPr>
          </a:p>
          <a:p>
            <a:pPr marL="609600" indent="-609600" algn="just" defTabSz="457200">
              <a:spcBef>
                <a:spcPct val="0"/>
              </a:spcBef>
              <a:buFont typeface="Times New Roman" panose="02020603050405020304" pitchFamily="18" charset="0"/>
              <a:buAutoNum type="arabicPeriod"/>
            </a:pPr>
            <a:r>
              <a:rPr lang="en-US" altLang="en-US" sz="3000" b="1" u="sng" dirty="0">
                <a:solidFill>
                  <a:schemeClr val="accent2"/>
                </a:solidFill>
                <a:latin typeface="Times New Roman" panose="02020603050405020304" pitchFamily="18" charset="0"/>
              </a:rPr>
              <a:t>Net (International) Transfers-</a:t>
            </a:r>
            <a:r>
              <a:rPr lang="en-US" altLang="en-US" sz="3000" b="1" dirty="0">
                <a:solidFill>
                  <a:schemeClr val="accent2"/>
                </a:solidFill>
                <a:latin typeface="Times New Roman" panose="02020603050405020304" pitchFamily="18" charset="0"/>
              </a:rPr>
              <a:t> Money flows from the private or public sectors (no good or service is being bought or sold)</a:t>
            </a:r>
          </a:p>
          <a:p>
            <a:pPr marL="990600" lvl="1" indent="-533400" algn="just" defTabSz="457200">
              <a:spcBef>
                <a:spcPct val="0"/>
              </a:spcBef>
              <a:buNone/>
            </a:pPr>
            <a:r>
              <a:rPr lang="en-US" altLang="en-US" b="1" dirty="0">
                <a:solidFill>
                  <a:srgbClr val="990000"/>
                </a:solidFill>
                <a:latin typeface="Times New Roman" panose="02020603050405020304" pitchFamily="18" charset="0"/>
              </a:rPr>
              <a:t>Ex: donations, aids and grants, official assistance</a:t>
            </a:r>
            <a:r>
              <a:rPr lang="en-US" altLang="en-US" dirty="0">
                <a:latin typeface="Times New Roman" panose="02020603050405020304" pitchFamily="18" charset="0"/>
              </a:rPr>
              <a:t>, </a:t>
            </a:r>
            <a:r>
              <a:rPr lang="en-US" altLang="en-US" b="1" dirty="0">
                <a:solidFill>
                  <a:srgbClr val="C00000"/>
                </a:solidFill>
                <a:latin typeface="Times New Roman" panose="02020603050405020304" pitchFamily="18" charset="0"/>
              </a:rPr>
              <a:t>wire transfers to someone back home</a:t>
            </a:r>
          </a:p>
        </p:txBody>
      </p:sp>
    </p:spTree>
    <p:extLst>
      <p:ext uri="{BB962C8B-B14F-4D97-AF65-F5344CB8AC3E}">
        <p14:creationId xmlns:p14="http://schemas.microsoft.com/office/powerpoint/2010/main" val="169580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dissolve">
                                      <p:cBhvr>
                                        <p:cTn id="7" dur="500"/>
                                        <p:tgtEl>
                                          <p:spTgt spid="51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2">
                                            <p:txEl>
                                              <p:pRg st="1" end="1"/>
                                            </p:txEl>
                                          </p:spTgt>
                                        </p:tgtEl>
                                        <p:attrNameLst>
                                          <p:attrName>style.visibility</p:attrName>
                                        </p:attrNameLst>
                                      </p:cBhvr>
                                      <p:to>
                                        <p:strVal val="visible"/>
                                      </p:to>
                                    </p:set>
                                    <p:animEffect transition="in" filter="dissolve">
                                      <p:cBhvr>
                                        <p:cTn id="12" dur="500"/>
                                        <p:tgtEl>
                                          <p:spTgt spid="51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2">
                                            <p:txEl>
                                              <p:pRg st="2" end="2"/>
                                            </p:txEl>
                                          </p:spTgt>
                                        </p:tgtEl>
                                        <p:attrNameLst>
                                          <p:attrName>style.visibility</p:attrName>
                                        </p:attrNameLst>
                                      </p:cBhvr>
                                      <p:to>
                                        <p:strVal val="visible"/>
                                      </p:to>
                                    </p:set>
                                    <p:animEffect transition="in" filter="dissolve">
                                      <p:cBhvr>
                                        <p:cTn id="17" dur="500"/>
                                        <p:tgtEl>
                                          <p:spTgt spid="51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2">
                                            <p:txEl>
                                              <p:pRg st="3" end="3"/>
                                            </p:txEl>
                                          </p:spTgt>
                                        </p:tgtEl>
                                        <p:attrNameLst>
                                          <p:attrName>style.visibility</p:attrName>
                                        </p:attrNameLst>
                                      </p:cBhvr>
                                      <p:to>
                                        <p:strVal val="visible"/>
                                      </p:to>
                                    </p:set>
                                    <p:animEffect transition="in" filter="dissolve">
                                      <p:cBhvr>
                                        <p:cTn id="22" dur="500"/>
                                        <p:tgtEl>
                                          <p:spTgt spid="51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2">
                                            <p:txEl>
                                              <p:pRg st="4" end="4"/>
                                            </p:txEl>
                                          </p:spTgt>
                                        </p:tgtEl>
                                        <p:attrNameLst>
                                          <p:attrName>style.visibility</p:attrName>
                                        </p:attrNameLst>
                                      </p:cBhvr>
                                      <p:to>
                                        <p:strVal val="visible"/>
                                      </p:to>
                                    </p:set>
                                    <p:animEffect transition="in" filter="dissolve">
                                      <p:cBhvr>
                                        <p:cTn id="27" dur="500"/>
                                        <p:tgtEl>
                                          <p:spTgt spid="51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2">
                                            <p:txEl>
                                              <p:pRg st="5" end="5"/>
                                            </p:txEl>
                                          </p:spTgt>
                                        </p:tgtEl>
                                        <p:attrNameLst>
                                          <p:attrName>style.visibility</p:attrName>
                                        </p:attrNameLst>
                                      </p:cBhvr>
                                      <p:to>
                                        <p:strVal val="visible"/>
                                      </p:to>
                                    </p:set>
                                    <p:animEffect transition="in" filter="dissolve">
                                      <p:cBhvr>
                                        <p:cTn id="32" dur="500"/>
                                        <p:tgtEl>
                                          <p:spTgt spid="512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2">
                                            <p:txEl>
                                              <p:pRg st="6" end="6"/>
                                            </p:txEl>
                                          </p:spTgt>
                                        </p:tgtEl>
                                        <p:attrNameLst>
                                          <p:attrName>style.visibility</p:attrName>
                                        </p:attrNameLst>
                                      </p:cBhvr>
                                      <p:to>
                                        <p:strVal val="visible"/>
                                      </p:to>
                                    </p:set>
                                    <p:animEffect transition="in" filter="dissolve">
                                      <p:cBhvr>
                                        <p:cTn id="37" dur="500"/>
                                        <p:tgtEl>
                                          <p:spTgt spid="512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2">
                                            <p:txEl>
                                              <p:pRg st="7" end="7"/>
                                            </p:txEl>
                                          </p:spTgt>
                                        </p:tgtEl>
                                        <p:attrNameLst>
                                          <p:attrName>style.visibility</p:attrName>
                                        </p:attrNameLst>
                                      </p:cBhvr>
                                      <p:to>
                                        <p:strVal val="visible"/>
                                      </p:to>
                                    </p:set>
                                    <p:animEffect transition="in" filter="dissolve">
                                      <p:cBhvr>
                                        <p:cTn id="42" dur="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473C06C-ADFD-48AA-92A7-122F4B69E476}"/>
              </a:ext>
            </a:extLst>
          </p:cNvPr>
          <p:cNvSpPr>
            <a:spLocks noGrp="1" noChangeArrowheads="1"/>
          </p:cNvSpPr>
          <p:nvPr>
            <p:ph type="body" idx="1"/>
          </p:nvPr>
        </p:nvSpPr>
        <p:spPr>
          <a:xfrm>
            <a:off x="543339" y="1217060"/>
            <a:ext cx="11529391" cy="6400800"/>
          </a:xfrm>
        </p:spPr>
        <p:txBody>
          <a:bodyPr>
            <a:normAutofit/>
          </a:bodyPr>
          <a:lstStyle/>
          <a:p>
            <a:pPr marL="609600" indent="-609600" algn="just" defTabSz="457200">
              <a:spcBef>
                <a:spcPct val="0"/>
              </a:spcBef>
              <a:buNone/>
              <a:defRPr/>
            </a:pPr>
            <a:r>
              <a:rPr lang="en-US" altLang="en-US" sz="3000" b="1" dirty="0">
                <a:latin typeface="Times New Roman" pitchFamily="18" charset="0"/>
              </a:rPr>
              <a:t>The </a:t>
            </a:r>
            <a:r>
              <a:rPr lang="en-US" altLang="en-US" sz="3000" b="1" u="sng" dirty="0">
                <a:latin typeface="Times New Roman" pitchFamily="18" charset="0"/>
              </a:rPr>
              <a:t>Financial Account </a:t>
            </a:r>
            <a:r>
              <a:rPr lang="en-US" altLang="en-US" sz="3000" b="1" dirty="0">
                <a:latin typeface="Times New Roman" pitchFamily="18" charset="0"/>
              </a:rPr>
              <a:t>measures the purchase and sale of financial assets abroad.</a:t>
            </a:r>
          </a:p>
          <a:p>
            <a:pPr marL="609600" indent="-609600" algn="just" defTabSz="457200">
              <a:spcBef>
                <a:spcPct val="0"/>
              </a:spcBef>
              <a:buNone/>
              <a:defRPr/>
            </a:pPr>
            <a:r>
              <a:rPr lang="en-US" altLang="en-US" sz="3000" b="1" dirty="0">
                <a:latin typeface="Times New Roman" pitchFamily="18" charset="0"/>
              </a:rPr>
              <a:t>Purchases of things that continue to earn money (stay in a foreign country)</a:t>
            </a:r>
          </a:p>
          <a:p>
            <a:pPr marL="609600" indent="-609600" algn="just" defTabSz="457200">
              <a:spcBef>
                <a:spcPct val="0"/>
              </a:spcBef>
              <a:buNone/>
              <a:defRPr/>
            </a:pPr>
            <a:r>
              <a:rPr lang="en-US" altLang="en-US" sz="3000" b="1" dirty="0">
                <a:solidFill>
                  <a:srgbClr val="990000"/>
                </a:solidFill>
                <a:latin typeface="Times New Roman" pitchFamily="18" charset="0"/>
              </a:rPr>
              <a:t>Examples:  </a:t>
            </a:r>
          </a:p>
          <a:p>
            <a:pPr marL="990600" lvl="1" indent="-533400" algn="just" defTabSz="457200">
              <a:spcBef>
                <a:spcPct val="0"/>
              </a:spcBef>
              <a:defRPr/>
            </a:pPr>
            <a:r>
              <a:rPr lang="en-US" altLang="en-US" sz="3000" b="1" dirty="0">
                <a:solidFill>
                  <a:srgbClr val="990000"/>
                </a:solidFill>
                <a:latin typeface="Times New Roman" pitchFamily="18" charset="0"/>
              </a:rPr>
              <a:t>A Korean company buys a factory in Ohio</a:t>
            </a:r>
          </a:p>
          <a:p>
            <a:pPr marL="990600" lvl="1" indent="-533400" algn="just" defTabSz="457200">
              <a:spcBef>
                <a:spcPct val="0"/>
              </a:spcBef>
              <a:defRPr/>
            </a:pPr>
            <a:r>
              <a:rPr lang="en-US" altLang="en-US" sz="3000" b="1" dirty="0">
                <a:solidFill>
                  <a:srgbClr val="990000"/>
                </a:solidFill>
                <a:latin typeface="Times New Roman" pitchFamily="18" charset="0"/>
              </a:rPr>
              <a:t>An American buys a Japanese government bond</a:t>
            </a:r>
          </a:p>
          <a:p>
            <a:pPr marL="990600" lvl="1" indent="-533400" algn="just" defTabSz="457200">
              <a:spcBef>
                <a:spcPct val="0"/>
              </a:spcBef>
              <a:defRPr/>
            </a:pPr>
            <a:r>
              <a:rPr lang="en-US" altLang="en-US" sz="3000" b="1" dirty="0">
                <a:solidFill>
                  <a:srgbClr val="990000"/>
                </a:solidFill>
                <a:latin typeface="Times New Roman" pitchFamily="18" charset="0"/>
              </a:rPr>
              <a:t>When a foreign company buys business in a different country that is </a:t>
            </a:r>
            <a:r>
              <a:rPr lang="en-US" altLang="en-US" sz="3000" b="1" u="sng" dirty="0">
                <a:solidFill>
                  <a:srgbClr val="990000"/>
                </a:solidFill>
                <a:latin typeface="Times New Roman" pitchFamily="18" charset="0"/>
              </a:rPr>
              <a:t>Foreign Direct Investment</a:t>
            </a:r>
          </a:p>
        </p:txBody>
      </p:sp>
      <p:sp>
        <p:nvSpPr>
          <p:cNvPr id="2" name="Rectangle 1">
            <a:extLst>
              <a:ext uri="{FF2B5EF4-FFF2-40B4-BE49-F238E27FC236}">
                <a16:creationId xmlns:a16="http://schemas.microsoft.com/office/drawing/2014/main" id="{FDD9D3B5-5659-4936-B798-D8671ACE5BCB}"/>
              </a:ext>
            </a:extLst>
          </p:cNvPr>
          <p:cNvSpPr/>
          <p:nvPr/>
        </p:nvSpPr>
        <p:spPr>
          <a:xfrm>
            <a:off x="1510748" y="357809"/>
            <a:ext cx="9144000" cy="708025"/>
          </a:xfrm>
          <a:prstGeom prst="rect">
            <a:avLst/>
          </a:prstGeom>
        </p:spPr>
        <p:txBody>
          <a:bodyPr>
            <a:spAutoFit/>
          </a:bodyPr>
          <a:lstStyle/>
          <a:p>
            <a:pPr marL="609600" indent="-609600" algn="ctr" defTabSz="457200">
              <a:defRPr/>
            </a:pPr>
            <a:r>
              <a:rPr lang="en-US" altLang="en-US" sz="4000" b="1" kern="0" dirty="0">
                <a:solidFill>
                  <a:srgbClr val="333399"/>
                </a:solidFill>
                <a:latin typeface="Times New Roman" pitchFamily="18" charset="0"/>
                <a:cs typeface="Arial"/>
              </a:rPr>
              <a:t>Financial (Capital) Account</a:t>
            </a:r>
          </a:p>
        </p:txBody>
      </p:sp>
    </p:spTree>
    <p:extLst>
      <p:ext uri="{BB962C8B-B14F-4D97-AF65-F5344CB8AC3E}">
        <p14:creationId xmlns:p14="http://schemas.microsoft.com/office/powerpoint/2010/main" val="288995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500"/>
                                        <p:tgtEl>
                                          <p:spTgt spid="327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0">
                                            <p:txEl>
                                              <p:pRg st="1" end="1"/>
                                            </p:txEl>
                                          </p:spTgt>
                                        </p:tgtEl>
                                        <p:attrNameLst>
                                          <p:attrName>style.visibility</p:attrName>
                                        </p:attrNameLst>
                                      </p:cBhvr>
                                      <p:to>
                                        <p:strVal val="visible"/>
                                      </p:to>
                                    </p:set>
                                    <p:animEffect transition="in" filter="fade">
                                      <p:cBhvr>
                                        <p:cTn id="12" dur="500"/>
                                        <p:tgtEl>
                                          <p:spTgt spid="3277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0">
                                            <p:txEl>
                                              <p:pRg st="2" end="2"/>
                                            </p:txEl>
                                          </p:spTgt>
                                        </p:tgtEl>
                                        <p:attrNameLst>
                                          <p:attrName>style.visibility</p:attrName>
                                        </p:attrNameLst>
                                      </p:cBhvr>
                                      <p:to>
                                        <p:strVal val="visible"/>
                                      </p:to>
                                    </p:set>
                                    <p:animEffect transition="in" filter="fade">
                                      <p:cBhvr>
                                        <p:cTn id="17" dur="500"/>
                                        <p:tgtEl>
                                          <p:spTgt spid="3277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0">
                                            <p:txEl>
                                              <p:pRg st="3" end="3"/>
                                            </p:txEl>
                                          </p:spTgt>
                                        </p:tgtEl>
                                        <p:attrNameLst>
                                          <p:attrName>style.visibility</p:attrName>
                                        </p:attrNameLst>
                                      </p:cBhvr>
                                      <p:to>
                                        <p:strVal val="visible"/>
                                      </p:to>
                                    </p:set>
                                    <p:animEffect transition="in" filter="fade">
                                      <p:cBhvr>
                                        <p:cTn id="22" dur="500"/>
                                        <p:tgtEl>
                                          <p:spTgt spid="3277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0">
                                            <p:txEl>
                                              <p:pRg st="4" end="4"/>
                                            </p:txEl>
                                          </p:spTgt>
                                        </p:tgtEl>
                                        <p:attrNameLst>
                                          <p:attrName>style.visibility</p:attrName>
                                        </p:attrNameLst>
                                      </p:cBhvr>
                                      <p:to>
                                        <p:strVal val="visible"/>
                                      </p:to>
                                    </p:set>
                                    <p:animEffect transition="in" filter="fade">
                                      <p:cBhvr>
                                        <p:cTn id="27" dur="500"/>
                                        <p:tgtEl>
                                          <p:spTgt spid="3277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0">
                                            <p:txEl>
                                              <p:pRg st="5" end="5"/>
                                            </p:txEl>
                                          </p:spTgt>
                                        </p:tgtEl>
                                        <p:attrNameLst>
                                          <p:attrName>style.visibility</p:attrName>
                                        </p:attrNameLst>
                                      </p:cBhvr>
                                      <p:to>
                                        <p:strVal val="visible"/>
                                      </p:to>
                                    </p:set>
                                    <p:animEffect transition="in" filter="fade">
                                      <p:cBhvr>
                                        <p:cTn id="32" dur="500"/>
                                        <p:tgtEl>
                                          <p:spTgt spid="327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36"/>
            <a:ext cx="10515600" cy="1325563"/>
          </a:xfrm>
        </p:spPr>
        <p:txBody>
          <a:bodyPr/>
          <a:lstStyle/>
          <a:p>
            <a:pPr algn="ctr"/>
            <a:r>
              <a:rPr lang="en-US" u="sng" dirty="0"/>
              <a:t>Milestone Practice</a:t>
            </a:r>
          </a:p>
        </p:txBody>
      </p:sp>
      <p:sp>
        <p:nvSpPr>
          <p:cNvPr id="3" name="Content Placeholder 2"/>
          <p:cNvSpPr>
            <a:spLocks noGrp="1"/>
          </p:cNvSpPr>
          <p:nvPr>
            <p:ph idx="1"/>
          </p:nvPr>
        </p:nvSpPr>
        <p:spPr>
          <a:xfrm>
            <a:off x="692425" y="1386999"/>
            <a:ext cx="10515600" cy="4351338"/>
          </a:xfrm>
        </p:spPr>
        <p:txBody>
          <a:bodyPr/>
          <a:lstStyle/>
          <a:p>
            <a:pPr marL="0" lvl="0" indent="0" algn="just">
              <a:buNone/>
            </a:pPr>
            <a:r>
              <a:rPr lang="en-US" dirty="0">
                <a:solidFill>
                  <a:srgbClr val="FF0000"/>
                </a:solidFill>
              </a:rPr>
              <a:t>SSEIN1c) </a:t>
            </a:r>
            <a:r>
              <a:rPr lang="en-US" dirty="0"/>
              <a:t>Unlike balance of trade, balance of payments includes</a:t>
            </a:r>
          </a:p>
          <a:p>
            <a:pPr marL="514350" lvl="0" indent="-514350" algn="just">
              <a:buFont typeface="+mj-lt"/>
              <a:buAutoNum type="alphaLcParenR"/>
            </a:pPr>
            <a:r>
              <a:rPr lang="en-US" dirty="0"/>
              <a:t>imports.</a:t>
            </a:r>
          </a:p>
          <a:p>
            <a:pPr marL="514350" lvl="0" indent="-514350" algn="just">
              <a:buFont typeface="+mj-lt"/>
              <a:buAutoNum type="alphaLcParenR"/>
            </a:pPr>
            <a:r>
              <a:rPr lang="en-US" dirty="0"/>
              <a:t>exports.</a:t>
            </a:r>
          </a:p>
          <a:p>
            <a:pPr marL="514350" lvl="0" indent="-514350" algn="just">
              <a:buFont typeface="+mj-lt"/>
              <a:buAutoNum type="alphaLcParenR"/>
            </a:pPr>
            <a:r>
              <a:rPr lang="en-US" dirty="0"/>
              <a:t>foreign investments. </a:t>
            </a:r>
          </a:p>
          <a:p>
            <a:pPr marL="514350" lvl="0" indent="-514350" algn="just">
              <a:buFont typeface="+mj-lt"/>
              <a:buAutoNum type="alphaLcParenR"/>
            </a:pPr>
            <a:r>
              <a:rPr lang="en-US" dirty="0"/>
              <a:t>foreign exchange reserves.</a:t>
            </a:r>
          </a:p>
          <a:p>
            <a:pPr marL="0" indent="0">
              <a:buNone/>
            </a:pPr>
            <a:endParaRPr lang="en-US" dirty="0">
              <a:solidFill>
                <a:srgbClr val="C00000"/>
              </a:solidFill>
              <a:latin typeface="Aharoni" panose="02010803020104030203" pitchFamily="2" charset="-79"/>
              <a:cs typeface="Aharoni" panose="02010803020104030203" pitchFamily="2" charset="-79"/>
            </a:endParaRPr>
          </a:p>
          <a:p>
            <a:pPr marL="514350" indent="-514350">
              <a:buFont typeface="+mj-lt"/>
              <a:buAutoNum type="arabicParenR" startAt="3"/>
            </a:pPr>
            <a:endParaRPr lang="en-US" dirty="0"/>
          </a:p>
          <a:p>
            <a:pPr marL="514350" indent="-514350">
              <a:buFont typeface="+mj-lt"/>
              <a:buAutoNum type="arabicParenR" startAt="3"/>
            </a:pPr>
            <a:endParaRPr lang="en-US" dirty="0"/>
          </a:p>
          <a:p>
            <a:pPr marL="0" indent="0">
              <a:buNone/>
            </a:pPr>
            <a:endParaRPr lang="en-US" dirty="0"/>
          </a:p>
        </p:txBody>
      </p:sp>
    </p:spTree>
    <p:extLst>
      <p:ext uri="{BB962C8B-B14F-4D97-AF65-F5344CB8AC3E}">
        <p14:creationId xmlns:p14="http://schemas.microsoft.com/office/powerpoint/2010/main" val="148769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38" y="365125"/>
            <a:ext cx="11040762" cy="1325563"/>
          </a:xfrm>
        </p:spPr>
        <p:txBody>
          <a:bodyPr>
            <a:normAutofit/>
          </a:bodyPr>
          <a:lstStyle/>
          <a:p>
            <a:r>
              <a:rPr lang="en-US" sz="4000" u="sng" dirty="0">
                <a:latin typeface="Andalus" panose="02020603050405020304" pitchFamily="18" charset="-78"/>
                <a:cs typeface="Andalus" panose="02020603050405020304" pitchFamily="18" charset="-78"/>
              </a:rPr>
              <a:t>Scarcity, Resource Distribution, &amp; Specialization</a:t>
            </a:r>
          </a:p>
        </p:txBody>
      </p:sp>
      <p:sp>
        <p:nvSpPr>
          <p:cNvPr id="3" name="Content Placeholder 2"/>
          <p:cNvSpPr>
            <a:spLocks noGrp="1"/>
          </p:cNvSpPr>
          <p:nvPr>
            <p:ph idx="1"/>
          </p:nvPr>
        </p:nvSpPr>
        <p:spPr>
          <a:xfrm>
            <a:off x="313038" y="1534168"/>
            <a:ext cx="11040762" cy="5082291"/>
          </a:xfrm>
        </p:spPr>
        <p:txBody>
          <a:bodyPr>
            <a:normAutofit/>
          </a:bodyPr>
          <a:lstStyle/>
          <a:p>
            <a:pPr algn="just"/>
            <a:r>
              <a:rPr lang="en-US" dirty="0"/>
              <a:t>Remember those </a:t>
            </a:r>
            <a:r>
              <a:rPr lang="en-US" b="1" dirty="0"/>
              <a:t>productive resources?</a:t>
            </a:r>
          </a:p>
          <a:p>
            <a:pPr lvl="1" algn="just"/>
            <a:r>
              <a:rPr lang="en-US" b="1" dirty="0">
                <a:solidFill>
                  <a:schemeClr val="accent2">
                    <a:lumMod val="75000"/>
                  </a:schemeClr>
                </a:solidFill>
              </a:rPr>
              <a:t>Land, Labor, Capital (human, physical, &amp; financial), and Entrepreneurship</a:t>
            </a:r>
          </a:p>
          <a:p>
            <a:pPr algn="just"/>
            <a:r>
              <a:rPr lang="en-US" b="1" dirty="0">
                <a:solidFill>
                  <a:schemeClr val="accent1">
                    <a:lumMod val="50000"/>
                  </a:schemeClr>
                </a:solidFill>
              </a:rPr>
              <a:t>Because each nation has certain productive resources &amp; cannot produce everything it wants, individuals, businesses, &amp; nations must decide what goods &amp; services to focus on</a:t>
            </a:r>
          </a:p>
          <a:p>
            <a:pPr algn="just"/>
            <a:r>
              <a:rPr lang="en-US" b="1" u="sng" dirty="0"/>
              <a:t>Specialization</a:t>
            </a:r>
            <a:r>
              <a:rPr lang="en-US" dirty="0"/>
              <a:t> – a situation that occurs when individuals or businesses produce a narrow range of products to </a:t>
            </a:r>
            <a:r>
              <a:rPr lang="en-US" b="1" dirty="0"/>
              <a:t>maximize resources,</a:t>
            </a:r>
            <a:r>
              <a:rPr lang="en-US" dirty="0"/>
              <a:t> increase </a:t>
            </a:r>
            <a:r>
              <a:rPr lang="en-US" b="1" dirty="0"/>
              <a:t>productivity,</a:t>
            </a:r>
            <a:r>
              <a:rPr lang="en-US" dirty="0"/>
              <a:t> &amp; make a </a:t>
            </a:r>
            <a:r>
              <a:rPr lang="en-US" b="1" dirty="0"/>
              <a:t>profit</a:t>
            </a:r>
            <a:r>
              <a:rPr lang="en-US" dirty="0"/>
              <a:t> </a:t>
            </a:r>
          </a:p>
          <a:p>
            <a:pPr algn="just"/>
            <a:r>
              <a:rPr lang="en-US" b="1" u="sng" dirty="0"/>
              <a:t>Economic interdependence</a:t>
            </a:r>
            <a:r>
              <a:rPr lang="en-US" b="1" dirty="0"/>
              <a:t> </a:t>
            </a:r>
            <a:r>
              <a:rPr lang="en-US" dirty="0"/>
              <a:t>– a situation in which producers in one nation depend on others to provide goods &amp; services they don’t produce (opposite of </a:t>
            </a:r>
            <a:r>
              <a:rPr lang="en-US" dirty="0">
                <a:solidFill>
                  <a:srgbClr val="FF0000"/>
                </a:solidFill>
                <a:latin typeface="Impact" panose="020B0806030902050204" pitchFamily="34" charset="0"/>
              </a:rPr>
              <a:t>independence </a:t>
            </a:r>
            <a:r>
              <a:rPr lang="en-US" dirty="0"/>
              <a:t>and</a:t>
            </a:r>
            <a:r>
              <a:rPr lang="en-US" dirty="0">
                <a:solidFill>
                  <a:srgbClr val="FF0000"/>
                </a:solidFill>
                <a:latin typeface="Impact" panose="020B0806030902050204" pitchFamily="34" charset="0"/>
              </a:rPr>
              <a:t> isolationism</a:t>
            </a:r>
            <a:r>
              <a:rPr lang="en-US" b="1" dirty="0"/>
              <a:t>)</a:t>
            </a:r>
            <a:endParaRPr lang="en-US" u="sng" dirty="0"/>
          </a:p>
        </p:txBody>
      </p:sp>
    </p:spTree>
    <p:extLst>
      <p:ext uri="{BB962C8B-B14F-4D97-AF65-F5344CB8AC3E}">
        <p14:creationId xmlns:p14="http://schemas.microsoft.com/office/powerpoint/2010/main" val="11766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36"/>
            <a:ext cx="10515600" cy="1325563"/>
          </a:xfrm>
        </p:spPr>
        <p:txBody>
          <a:bodyPr/>
          <a:lstStyle/>
          <a:p>
            <a:pPr algn="ctr"/>
            <a:r>
              <a:rPr lang="en-US" u="sng" dirty="0"/>
              <a:t>Milestone Practice</a:t>
            </a:r>
          </a:p>
        </p:txBody>
      </p:sp>
      <p:sp>
        <p:nvSpPr>
          <p:cNvPr id="3" name="Content Placeholder 2"/>
          <p:cNvSpPr>
            <a:spLocks noGrp="1"/>
          </p:cNvSpPr>
          <p:nvPr>
            <p:ph idx="1"/>
          </p:nvPr>
        </p:nvSpPr>
        <p:spPr>
          <a:xfrm>
            <a:off x="692425" y="1386999"/>
            <a:ext cx="10515600" cy="5076554"/>
          </a:xfrm>
        </p:spPr>
        <p:txBody>
          <a:bodyPr>
            <a:normAutofit lnSpcReduction="10000"/>
          </a:bodyPr>
          <a:lstStyle/>
          <a:p>
            <a:pPr marL="0" lvl="0" indent="0" algn="just">
              <a:buNone/>
            </a:pPr>
            <a:r>
              <a:rPr lang="en-US" dirty="0">
                <a:solidFill>
                  <a:srgbClr val="FF0000"/>
                </a:solidFill>
              </a:rPr>
              <a:t>SSEIN1c) </a:t>
            </a:r>
            <a:r>
              <a:rPr lang="en-US" dirty="0"/>
              <a:t>Unlike balance of trade, balance of payments includes</a:t>
            </a:r>
          </a:p>
          <a:p>
            <a:pPr marL="514350" lvl="0" indent="-514350" algn="just">
              <a:buFont typeface="+mj-lt"/>
              <a:buAutoNum type="alphaLcParenR"/>
            </a:pPr>
            <a:r>
              <a:rPr lang="en-US" dirty="0"/>
              <a:t>imports.</a:t>
            </a:r>
          </a:p>
          <a:p>
            <a:pPr marL="514350" lvl="0" indent="-514350" algn="just">
              <a:buFont typeface="+mj-lt"/>
              <a:buAutoNum type="alphaLcParenR"/>
            </a:pPr>
            <a:r>
              <a:rPr lang="en-US" dirty="0"/>
              <a:t>exports.</a:t>
            </a:r>
          </a:p>
          <a:p>
            <a:pPr marL="514350" lvl="0" indent="-514350" algn="just">
              <a:buFont typeface="+mj-lt"/>
              <a:buAutoNum type="alphaLcParenR"/>
            </a:pPr>
            <a:r>
              <a:rPr lang="en-US" dirty="0"/>
              <a:t>foreign investments. </a:t>
            </a:r>
          </a:p>
          <a:p>
            <a:pPr marL="514350" lvl="0" indent="-514350" algn="just">
              <a:buFont typeface="+mj-lt"/>
              <a:buAutoNum type="alphaLcParenR"/>
            </a:pPr>
            <a:r>
              <a:rPr lang="en-US" dirty="0"/>
              <a:t>foreign exchange reserves.</a:t>
            </a:r>
          </a:p>
          <a:p>
            <a:pPr marL="0" indent="0">
              <a:buNone/>
            </a:pPr>
            <a:endParaRPr lang="en-US" dirty="0">
              <a:solidFill>
                <a:srgbClr val="C00000"/>
              </a:solidFill>
              <a:latin typeface="Aharoni" panose="02010803020104030203" pitchFamily="2" charset="-79"/>
              <a:cs typeface="Aharoni" panose="02010803020104030203" pitchFamily="2" charset="-79"/>
            </a:endParaRPr>
          </a:p>
          <a:p>
            <a:pPr marL="0" indent="0" algn="just">
              <a:buNone/>
            </a:pPr>
            <a:r>
              <a:rPr lang="en-US" altLang="en-US" b="1" dirty="0">
                <a:solidFill>
                  <a:srgbClr val="FF0000"/>
                </a:solidFill>
                <a:latin typeface="Times New Roman" panose="02020603050405020304" pitchFamily="18" charset="0"/>
              </a:rPr>
              <a:t>Balance of trade includes only goods and service (the imports and the exports) but balance of payments considers </a:t>
            </a:r>
            <a:r>
              <a:rPr lang="en-US" altLang="en-US" b="1" u="sng" dirty="0">
                <a:solidFill>
                  <a:srgbClr val="FF0000"/>
                </a:solidFill>
                <a:latin typeface="Times New Roman" panose="02020603050405020304" pitchFamily="18" charset="0"/>
              </a:rPr>
              <a:t>ALL</a:t>
            </a:r>
            <a:r>
              <a:rPr lang="en-US" altLang="en-US" b="1" dirty="0">
                <a:solidFill>
                  <a:srgbClr val="FF0000"/>
                </a:solidFill>
                <a:latin typeface="Times New Roman" panose="02020603050405020304" pitchFamily="18" charset="0"/>
              </a:rPr>
              <a:t> international transactions. That means they also consider the FOREX! As you may recall, the FOREX determines which nations will export (weaker currency) and import (stronger currency). </a:t>
            </a:r>
            <a:endParaRPr lang="en-US" dirty="0"/>
          </a:p>
          <a:p>
            <a:pPr marL="514350" indent="-514350">
              <a:buFont typeface="+mj-lt"/>
              <a:buAutoNum type="arabicParenR" startAt="3"/>
            </a:pPr>
            <a:endParaRPr lang="en-US" dirty="0"/>
          </a:p>
          <a:p>
            <a:pPr marL="0" indent="0">
              <a:buNone/>
            </a:pPr>
            <a:endParaRPr lang="en-US" dirty="0"/>
          </a:p>
        </p:txBody>
      </p:sp>
      <p:sp>
        <p:nvSpPr>
          <p:cNvPr id="4" name="Arrow: Left 3">
            <a:extLst>
              <a:ext uri="{FF2B5EF4-FFF2-40B4-BE49-F238E27FC236}">
                <a16:creationId xmlns:a16="http://schemas.microsoft.com/office/drawing/2014/main" id="{E0192880-C2C7-4400-9294-BCBA35F99719}"/>
              </a:ext>
            </a:extLst>
          </p:cNvPr>
          <p:cNvSpPr/>
          <p:nvPr/>
        </p:nvSpPr>
        <p:spPr>
          <a:xfrm>
            <a:off x="5264426" y="3012141"/>
            <a:ext cx="1801905" cy="833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4787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436"/>
            <a:ext cx="10515600" cy="1325563"/>
          </a:xfrm>
        </p:spPr>
        <p:txBody>
          <a:bodyPr/>
          <a:lstStyle/>
          <a:p>
            <a:pPr algn="ctr"/>
            <a:r>
              <a:rPr lang="en-US" u="sng" dirty="0"/>
              <a:t>FOREX Practice Continued</a:t>
            </a:r>
          </a:p>
        </p:txBody>
      </p:sp>
      <p:sp>
        <p:nvSpPr>
          <p:cNvPr id="3" name="Content Placeholder 2"/>
          <p:cNvSpPr>
            <a:spLocks noGrp="1"/>
          </p:cNvSpPr>
          <p:nvPr>
            <p:ph idx="1"/>
          </p:nvPr>
        </p:nvSpPr>
        <p:spPr>
          <a:xfrm>
            <a:off x="692425" y="1386999"/>
            <a:ext cx="10515600" cy="4351338"/>
          </a:xfrm>
        </p:spPr>
        <p:txBody>
          <a:bodyPr/>
          <a:lstStyle/>
          <a:p>
            <a:pPr marL="0" indent="0" algn="just">
              <a:buNone/>
            </a:pPr>
            <a:r>
              <a:rPr lang="en-US" sz="2400" dirty="0">
                <a:solidFill>
                  <a:srgbClr val="FF0000"/>
                </a:solidFill>
              </a:rPr>
              <a:t>SSEIN3b) </a:t>
            </a:r>
            <a:r>
              <a:rPr lang="en-US" sz="2400" dirty="0"/>
              <a:t>The U.S. increases its imports from Europe. What will be the effects on relative value of the U.S. dollar and the euro on the currency exchange market?</a:t>
            </a:r>
          </a:p>
          <a:p>
            <a:pPr marL="514350" indent="-514350" algn="just">
              <a:buFont typeface="+mj-lt"/>
              <a:buAutoNum type="alphaLcParenR"/>
            </a:pPr>
            <a:r>
              <a:rPr lang="en-US" sz="2400" dirty="0"/>
              <a:t>The relative values of the dollar and euro will appreciate.</a:t>
            </a:r>
          </a:p>
          <a:p>
            <a:pPr marL="514350" indent="-514350" algn="just">
              <a:buFont typeface="+mj-lt"/>
              <a:buAutoNum type="alphaLcParenR"/>
            </a:pPr>
            <a:r>
              <a:rPr lang="en-US" sz="2400" dirty="0"/>
              <a:t>The relative values of the dollar and the euro will depreciate</a:t>
            </a:r>
          </a:p>
          <a:p>
            <a:pPr marL="514350" indent="-514350" algn="just">
              <a:buFont typeface="+mj-lt"/>
              <a:buAutoNum type="alphaLcParenR"/>
            </a:pPr>
            <a:r>
              <a:rPr lang="en-US" sz="2400" dirty="0"/>
              <a:t>The relative value of the dollar will depreciate and the euro will appreciate.</a:t>
            </a:r>
          </a:p>
          <a:p>
            <a:pPr marL="514350" indent="-514350" algn="just">
              <a:buFont typeface="+mj-lt"/>
              <a:buAutoNum type="alphaLcParenR"/>
            </a:pPr>
            <a:r>
              <a:rPr lang="en-US" sz="2400" dirty="0"/>
              <a:t>The relative value of the dollar will appreciate and the euro will depreciate.</a:t>
            </a:r>
          </a:p>
          <a:p>
            <a:pPr marL="0" indent="0">
              <a:buNone/>
            </a:pPr>
            <a:endParaRPr lang="en-US" dirty="0">
              <a:solidFill>
                <a:srgbClr val="C00000"/>
              </a:solidFill>
              <a:latin typeface="Aharoni" panose="02010803020104030203" pitchFamily="2" charset="-79"/>
              <a:cs typeface="Aharoni" panose="02010803020104030203" pitchFamily="2" charset="-79"/>
            </a:endParaRPr>
          </a:p>
          <a:p>
            <a:pPr marL="0" indent="0" algn="ctr">
              <a:buNone/>
            </a:pPr>
            <a:r>
              <a:rPr lang="en-US" dirty="0">
                <a:solidFill>
                  <a:schemeClr val="bg2">
                    <a:lumMod val="25000"/>
                  </a:schemeClr>
                </a:solidFill>
                <a:latin typeface="Aharoni" panose="02010803020104030203" pitchFamily="2" charset="-79"/>
                <a:cs typeface="Aharoni" panose="02010803020104030203" pitchFamily="2" charset="-79"/>
              </a:rPr>
              <a:t>Draw the Graph…It helps; I promise!!!</a:t>
            </a:r>
          </a:p>
          <a:p>
            <a:pPr marL="514350" indent="-514350">
              <a:buFont typeface="+mj-lt"/>
              <a:buAutoNum type="arabicParenR" startAt="3"/>
            </a:pPr>
            <a:endParaRPr lang="en-US" dirty="0"/>
          </a:p>
          <a:p>
            <a:pPr marL="514350" indent="-514350">
              <a:buFont typeface="+mj-lt"/>
              <a:buAutoNum type="arabicParenR" startAt="3"/>
            </a:pPr>
            <a:endParaRPr lang="en-US" dirty="0"/>
          </a:p>
          <a:p>
            <a:pPr marL="0" indent="0">
              <a:buNone/>
            </a:pPr>
            <a:endParaRPr lang="en-US" dirty="0"/>
          </a:p>
        </p:txBody>
      </p:sp>
    </p:spTree>
    <p:extLst>
      <p:ext uri="{BB962C8B-B14F-4D97-AF65-F5344CB8AC3E}">
        <p14:creationId xmlns:p14="http://schemas.microsoft.com/office/powerpoint/2010/main" val="36677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2E75B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70123"/>
          </a:xfrm>
        </p:spPr>
        <p:txBody>
          <a:bodyPr>
            <a:normAutofit fontScale="90000"/>
          </a:bodyPr>
          <a:lstStyle/>
          <a:p>
            <a:pPr algn="ctr"/>
            <a:r>
              <a:rPr lang="en-US" u="sng" dirty="0"/>
              <a:t>FOREX Practice Continued</a:t>
            </a:r>
          </a:p>
        </p:txBody>
      </p:sp>
      <p:sp>
        <p:nvSpPr>
          <p:cNvPr id="3" name="Content Placeholder 2"/>
          <p:cNvSpPr>
            <a:spLocks noGrp="1"/>
          </p:cNvSpPr>
          <p:nvPr>
            <p:ph idx="1"/>
          </p:nvPr>
        </p:nvSpPr>
        <p:spPr>
          <a:xfrm>
            <a:off x="268941" y="524261"/>
            <a:ext cx="11654117" cy="2209801"/>
          </a:xfrm>
        </p:spPr>
        <p:txBody>
          <a:bodyPr>
            <a:normAutofit fontScale="92500" lnSpcReduction="10000"/>
          </a:bodyPr>
          <a:lstStyle/>
          <a:p>
            <a:pPr marL="0" indent="0" algn="just">
              <a:buNone/>
            </a:pPr>
            <a:r>
              <a:rPr lang="en-US" sz="2200" dirty="0">
                <a:solidFill>
                  <a:srgbClr val="FF0000"/>
                </a:solidFill>
              </a:rPr>
              <a:t>SSEIN3b) </a:t>
            </a:r>
            <a:r>
              <a:rPr lang="en-US" sz="2200" dirty="0"/>
              <a:t>The U.S. increases its imports from Europe. What will be the effects on relative value of the U.S. dollar and the euro on the currency exchange market?</a:t>
            </a:r>
          </a:p>
          <a:p>
            <a:pPr marL="514350" indent="-514350" algn="just">
              <a:buFont typeface="+mj-lt"/>
              <a:buAutoNum type="alphaLcParenR"/>
            </a:pPr>
            <a:r>
              <a:rPr lang="en-US" sz="2200" dirty="0"/>
              <a:t>The relative values of the dollar and euro will appreciate.</a:t>
            </a:r>
          </a:p>
          <a:p>
            <a:pPr marL="514350" indent="-514350" algn="just">
              <a:buFont typeface="+mj-lt"/>
              <a:buAutoNum type="alphaLcParenR"/>
            </a:pPr>
            <a:r>
              <a:rPr lang="en-US" sz="2200" dirty="0"/>
              <a:t>The relative values of the dollar and the euro will depreciate</a:t>
            </a:r>
          </a:p>
          <a:p>
            <a:pPr marL="514350" indent="-514350" algn="just">
              <a:buFont typeface="+mj-lt"/>
              <a:buAutoNum type="alphaLcParenR"/>
            </a:pPr>
            <a:r>
              <a:rPr lang="en-US" sz="2200" dirty="0"/>
              <a:t>The relative value of the dollar will depreciate and the euro will appreciate.</a:t>
            </a:r>
          </a:p>
          <a:p>
            <a:pPr marL="514350" indent="-514350" algn="just">
              <a:buFont typeface="+mj-lt"/>
              <a:buAutoNum type="alphaLcParenR"/>
            </a:pPr>
            <a:r>
              <a:rPr lang="en-US" sz="2200" dirty="0"/>
              <a:t>The relative value of the dollar will appreciate and the euro will depreciate.</a:t>
            </a:r>
          </a:p>
          <a:p>
            <a:pPr marL="0" indent="0">
              <a:buNone/>
            </a:pPr>
            <a:endParaRPr lang="en-US" dirty="0"/>
          </a:p>
        </p:txBody>
      </p:sp>
      <p:cxnSp>
        <p:nvCxnSpPr>
          <p:cNvPr id="5" name="Straight Connector 4">
            <a:extLst>
              <a:ext uri="{FF2B5EF4-FFF2-40B4-BE49-F238E27FC236}">
                <a16:creationId xmlns:a16="http://schemas.microsoft.com/office/drawing/2014/main" id="{9CED752B-F545-4152-A734-FA58D8617C26}"/>
              </a:ext>
            </a:extLst>
          </p:cNvPr>
          <p:cNvCxnSpPr/>
          <p:nvPr/>
        </p:nvCxnSpPr>
        <p:spPr>
          <a:xfrm>
            <a:off x="1353671" y="4299146"/>
            <a:ext cx="0" cy="2070847"/>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5034321-F5BE-48AC-8981-F9350AADB5C6}"/>
              </a:ext>
            </a:extLst>
          </p:cNvPr>
          <p:cNvCxnSpPr/>
          <p:nvPr/>
        </p:nvCxnSpPr>
        <p:spPr>
          <a:xfrm>
            <a:off x="1353671" y="6369993"/>
            <a:ext cx="279698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4F8E15F-E24D-472E-A1B5-11E4F91ADCCF}"/>
              </a:ext>
            </a:extLst>
          </p:cNvPr>
          <p:cNvCxnSpPr/>
          <p:nvPr/>
        </p:nvCxnSpPr>
        <p:spPr>
          <a:xfrm flipV="1">
            <a:off x="1640542" y="4512079"/>
            <a:ext cx="1721224" cy="16226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5135236-0EC9-4ABD-8AC9-4BA6523AAF89}"/>
              </a:ext>
            </a:extLst>
          </p:cNvPr>
          <p:cNvCxnSpPr>
            <a:cxnSpLocks/>
          </p:cNvCxnSpPr>
          <p:nvPr/>
        </p:nvCxnSpPr>
        <p:spPr>
          <a:xfrm flipH="1">
            <a:off x="2301129" y="4850335"/>
            <a:ext cx="1461247" cy="13917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9D6A5BA-A15B-4D72-B6F2-037CA06F3ACE}"/>
              </a:ext>
            </a:extLst>
          </p:cNvPr>
          <p:cNvCxnSpPr/>
          <p:nvPr/>
        </p:nvCxnSpPr>
        <p:spPr>
          <a:xfrm>
            <a:off x="1707775" y="4708734"/>
            <a:ext cx="1855695" cy="15957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54DBC69-32F4-400D-BDD8-AFA696EFC580}"/>
              </a:ext>
            </a:extLst>
          </p:cNvPr>
          <p:cNvCxnSpPr/>
          <p:nvPr/>
        </p:nvCxnSpPr>
        <p:spPr>
          <a:xfrm>
            <a:off x="2680454" y="5251939"/>
            <a:ext cx="4661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1E88DCC-340D-4FC8-A637-A3F4D72BF199}"/>
              </a:ext>
            </a:extLst>
          </p:cNvPr>
          <p:cNvSpPr txBox="1"/>
          <p:nvPr/>
        </p:nvSpPr>
        <p:spPr>
          <a:xfrm>
            <a:off x="6095999" y="2684316"/>
            <a:ext cx="5077389" cy="1200329"/>
          </a:xfrm>
          <a:prstGeom prst="rect">
            <a:avLst/>
          </a:prstGeom>
          <a:noFill/>
        </p:spPr>
        <p:txBody>
          <a:bodyPr wrap="square" rtlCol="0">
            <a:spAutoFit/>
          </a:bodyPr>
          <a:lstStyle/>
          <a:p>
            <a:pPr algn="just"/>
            <a:r>
              <a:rPr lang="en-US" dirty="0">
                <a:solidFill>
                  <a:srgbClr val="C00000"/>
                </a:solidFill>
                <a:latin typeface="Aharoni" panose="02010803020104030203" pitchFamily="2" charset="-79"/>
                <a:cs typeface="Aharoni" panose="02010803020104030203" pitchFamily="2" charset="-79"/>
              </a:rPr>
              <a:t>Europe, on the other hand, will export more of their cheaper goods, causing an increase of demand for the euro and their currency will appreciate in value. 	</a:t>
            </a:r>
            <a:endParaRPr lang="en-US" dirty="0"/>
          </a:p>
        </p:txBody>
      </p:sp>
      <p:sp>
        <p:nvSpPr>
          <p:cNvPr id="26" name="TextBox 25">
            <a:extLst>
              <a:ext uri="{FF2B5EF4-FFF2-40B4-BE49-F238E27FC236}">
                <a16:creationId xmlns:a16="http://schemas.microsoft.com/office/drawing/2014/main" id="{0E226F57-061B-4566-9B5E-999FA5581C9C}"/>
              </a:ext>
            </a:extLst>
          </p:cNvPr>
          <p:cNvSpPr txBox="1"/>
          <p:nvPr/>
        </p:nvSpPr>
        <p:spPr>
          <a:xfrm>
            <a:off x="3146618" y="4219997"/>
            <a:ext cx="318233" cy="369332"/>
          </a:xfrm>
          <a:prstGeom prst="rect">
            <a:avLst/>
          </a:prstGeom>
          <a:noFill/>
        </p:spPr>
        <p:txBody>
          <a:bodyPr wrap="square" rtlCol="0">
            <a:spAutoFit/>
          </a:bodyPr>
          <a:lstStyle/>
          <a:p>
            <a:r>
              <a:rPr lang="en-US" dirty="0"/>
              <a:t>S</a:t>
            </a:r>
          </a:p>
        </p:txBody>
      </p:sp>
      <p:sp>
        <p:nvSpPr>
          <p:cNvPr id="27" name="TextBox 26">
            <a:extLst>
              <a:ext uri="{FF2B5EF4-FFF2-40B4-BE49-F238E27FC236}">
                <a16:creationId xmlns:a16="http://schemas.microsoft.com/office/drawing/2014/main" id="{760D39D9-89E2-4364-8194-53E87A86496D}"/>
              </a:ext>
            </a:extLst>
          </p:cNvPr>
          <p:cNvSpPr txBox="1"/>
          <p:nvPr/>
        </p:nvSpPr>
        <p:spPr>
          <a:xfrm>
            <a:off x="3718102" y="4644331"/>
            <a:ext cx="596152" cy="369332"/>
          </a:xfrm>
          <a:prstGeom prst="rect">
            <a:avLst/>
          </a:prstGeom>
          <a:noFill/>
        </p:spPr>
        <p:txBody>
          <a:bodyPr wrap="square" rtlCol="0">
            <a:spAutoFit/>
          </a:bodyPr>
          <a:lstStyle/>
          <a:p>
            <a:r>
              <a:rPr lang="en-US" dirty="0"/>
              <a:t>S1</a:t>
            </a:r>
          </a:p>
        </p:txBody>
      </p:sp>
      <p:sp>
        <p:nvSpPr>
          <p:cNvPr id="28" name="TextBox 27">
            <a:extLst>
              <a:ext uri="{FF2B5EF4-FFF2-40B4-BE49-F238E27FC236}">
                <a16:creationId xmlns:a16="http://schemas.microsoft.com/office/drawing/2014/main" id="{630CFDA7-1FAF-4365-A07E-06B128404D31}"/>
              </a:ext>
            </a:extLst>
          </p:cNvPr>
          <p:cNvSpPr txBox="1"/>
          <p:nvPr/>
        </p:nvSpPr>
        <p:spPr>
          <a:xfrm>
            <a:off x="881915" y="5067273"/>
            <a:ext cx="479607" cy="369332"/>
          </a:xfrm>
          <a:prstGeom prst="rect">
            <a:avLst/>
          </a:prstGeom>
          <a:noFill/>
        </p:spPr>
        <p:txBody>
          <a:bodyPr wrap="square" rtlCol="0">
            <a:spAutoFit/>
          </a:bodyPr>
          <a:lstStyle/>
          <a:p>
            <a:r>
              <a:rPr lang="en-US" dirty="0"/>
              <a:t>ER</a:t>
            </a:r>
          </a:p>
        </p:txBody>
      </p:sp>
      <p:cxnSp>
        <p:nvCxnSpPr>
          <p:cNvPr id="30" name="Straight Arrow Connector 29">
            <a:extLst>
              <a:ext uri="{FF2B5EF4-FFF2-40B4-BE49-F238E27FC236}">
                <a16:creationId xmlns:a16="http://schemas.microsoft.com/office/drawing/2014/main" id="{A5EE7AC4-55D3-44CD-8BDA-1569D190C6F9}"/>
              </a:ext>
            </a:extLst>
          </p:cNvPr>
          <p:cNvCxnSpPr>
            <a:cxnSpLocks/>
          </p:cNvCxnSpPr>
          <p:nvPr/>
        </p:nvCxnSpPr>
        <p:spPr>
          <a:xfrm>
            <a:off x="1373842" y="5356146"/>
            <a:ext cx="878541" cy="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CB3FCF0-C3BA-4F6A-817A-DE7AB481B18D}"/>
              </a:ext>
            </a:extLst>
          </p:cNvPr>
          <p:cNvSpPr txBox="1"/>
          <p:nvPr/>
        </p:nvSpPr>
        <p:spPr>
          <a:xfrm>
            <a:off x="822513" y="5536759"/>
            <a:ext cx="564776" cy="369332"/>
          </a:xfrm>
          <a:prstGeom prst="rect">
            <a:avLst/>
          </a:prstGeom>
          <a:noFill/>
        </p:spPr>
        <p:txBody>
          <a:bodyPr wrap="square" rtlCol="0">
            <a:spAutoFit/>
          </a:bodyPr>
          <a:lstStyle/>
          <a:p>
            <a:r>
              <a:rPr lang="en-US" dirty="0"/>
              <a:t>ER1</a:t>
            </a:r>
          </a:p>
        </p:txBody>
      </p:sp>
      <p:cxnSp>
        <p:nvCxnSpPr>
          <p:cNvPr id="33" name="Straight Arrow Connector 32">
            <a:extLst>
              <a:ext uri="{FF2B5EF4-FFF2-40B4-BE49-F238E27FC236}">
                <a16:creationId xmlns:a16="http://schemas.microsoft.com/office/drawing/2014/main" id="{E31E76D6-5E94-4CC4-B63A-FFD45D9328B2}"/>
              </a:ext>
            </a:extLst>
          </p:cNvPr>
          <p:cNvCxnSpPr>
            <a:cxnSpLocks/>
          </p:cNvCxnSpPr>
          <p:nvPr/>
        </p:nvCxnSpPr>
        <p:spPr>
          <a:xfrm>
            <a:off x="1405219" y="5721425"/>
            <a:ext cx="13402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7EBB877-0C27-441A-8392-46E84EA51368}"/>
              </a:ext>
            </a:extLst>
          </p:cNvPr>
          <p:cNvCxnSpPr>
            <a:cxnSpLocks/>
          </p:cNvCxnSpPr>
          <p:nvPr/>
        </p:nvCxnSpPr>
        <p:spPr>
          <a:xfrm>
            <a:off x="1095935" y="5356146"/>
            <a:ext cx="0" cy="2172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AB532D1-CFC9-4984-8629-A3F2462FA099}"/>
              </a:ext>
            </a:extLst>
          </p:cNvPr>
          <p:cNvSpPr txBox="1"/>
          <p:nvPr/>
        </p:nvSpPr>
        <p:spPr>
          <a:xfrm>
            <a:off x="3320866" y="6352064"/>
            <a:ext cx="1434353" cy="369327"/>
          </a:xfrm>
          <a:prstGeom prst="rect">
            <a:avLst/>
          </a:prstGeom>
          <a:noFill/>
        </p:spPr>
        <p:txBody>
          <a:bodyPr wrap="square" rtlCol="0">
            <a:spAutoFit/>
          </a:bodyPr>
          <a:lstStyle/>
          <a:p>
            <a:r>
              <a:rPr lang="en-US" dirty="0"/>
              <a:t>Quantity of $</a:t>
            </a:r>
          </a:p>
        </p:txBody>
      </p:sp>
      <p:sp>
        <p:nvSpPr>
          <p:cNvPr id="39" name="TextBox 38">
            <a:extLst>
              <a:ext uri="{FF2B5EF4-FFF2-40B4-BE49-F238E27FC236}">
                <a16:creationId xmlns:a16="http://schemas.microsoft.com/office/drawing/2014/main" id="{BCE2F7CA-7744-44A5-9EB8-FF4E7F1C08FC}"/>
              </a:ext>
            </a:extLst>
          </p:cNvPr>
          <p:cNvSpPr txBox="1"/>
          <p:nvPr/>
        </p:nvSpPr>
        <p:spPr>
          <a:xfrm>
            <a:off x="658909" y="4144223"/>
            <a:ext cx="728380" cy="646331"/>
          </a:xfrm>
          <a:prstGeom prst="rect">
            <a:avLst/>
          </a:prstGeom>
          <a:noFill/>
        </p:spPr>
        <p:txBody>
          <a:bodyPr wrap="square" rtlCol="0">
            <a:spAutoFit/>
          </a:bodyPr>
          <a:lstStyle/>
          <a:p>
            <a:pPr algn="ctr"/>
            <a:r>
              <a:rPr lang="en-US" u="sng" dirty="0"/>
              <a:t>euro</a:t>
            </a:r>
          </a:p>
          <a:p>
            <a:pPr algn="ctr"/>
            <a:r>
              <a:rPr lang="en-US" dirty="0"/>
              <a:t>$</a:t>
            </a:r>
          </a:p>
        </p:txBody>
      </p:sp>
      <p:sp>
        <p:nvSpPr>
          <p:cNvPr id="40" name="TextBox 39">
            <a:extLst>
              <a:ext uri="{FF2B5EF4-FFF2-40B4-BE49-F238E27FC236}">
                <a16:creationId xmlns:a16="http://schemas.microsoft.com/office/drawing/2014/main" id="{1CAFCAE6-EF4B-4623-9285-2DE84BD540A4}"/>
              </a:ext>
            </a:extLst>
          </p:cNvPr>
          <p:cNvSpPr txBox="1"/>
          <p:nvPr/>
        </p:nvSpPr>
        <p:spPr>
          <a:xfrm>
            <a:off x="2022101" y="6352288"/>
            <a:ext cx="422461" cy="369332"/>
          </a:xfrm>
          <a:prstGeom prst="rect">
            <a:avLst/>
          </a:prstGeom>
          <a:noFill/>
        </p:spPr>
        <p:txBody>
          <a:bodyPr wrap="square" rtlCol="0">
            <a:spAutoFit/>
          </a:bodyPr>
          <a:lstStyle/>
          <a:p>
            <a:r>
              <a:rPr lang="en-US" dirty="0"/>
              <a:t>Q</a:t>
            </a:r>
          </a:p>
        </p:txBody>
      </p:sp>
      <p:sp>
        <p:nvSpPr>
          <p:cNvPr id="41" name="TextBox 40">
            <a:extLst>
              <a:ext uri="{FF2B5EF4-FFF2-40B4-BE49-F238E27FC236}">
                <a16:creationId xmlns:a16="http://schemas.microsoft.com/office/drawing/2014/main" id="{D5F7D6A6-A742-4B38-9F7F-9AF7841310B9}"/>
              </a:ext>
            </a:extLst>
          </p:cNvPr>
          <p:cNvSpPr txBox="1"/>
          <p:nvPr/>
        </p:nvSpPr>
        <p:spPr>
          <a:xfrm>
            <a:off x="2519083" y="6352336"/>
            <a:ext cx="466164" cy="369332"/>
          </a:xfrm>
          <a:prstGeom prst="rect">
            <a:avLst/>
          </a:prstGeom>
          <a:noFill/>
        </p:spPr>
        <p:txBody>
          <a:bodyPr wrap="square" rtlCol="0">
            <a:spAutoFit/>
          </a:bodyPr>
          <a:lstStyle/>
          <a:p>
            <a:r>
              <a:rPr lang="en-US" dirty="0"/>
              <a:t>Q1</a:t>
            </a:r>
          </a:p>
        </p:txBody>
      </p:sp>
      <p:cxnSp>
        <p:nvCxnSpPr>
          <p:cNvPr id="43" name="Straight Arrow Connector 42">
            <a:extLst>
              <a:ext uri="{FF2B5EF4-FFF2-40B4-BE49-F238E27FC236}">
                <a16:creationId xmlns:a16="http://schemas.microsoft.com/office/drawing/2014/main" id="{94F7AE63-BDC8-43D5-9104-BA2529BA7289}"/>
              </a:ext>
            </a:extLst>
          </p:cNvPr>
          <p:cNvCxnSpPr>
            <a:cxnSpLocks/>
          </p:cNvCxnSpPr>
          <p:nvPr/>
        </p:nvCxnSpPr>
        <p:spPr>
          <a:xfrm>
            <a:off x="2319056" y="6536954"/>
            <a:ext cx="25101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5" name="Arrow: Left 44">
            <a:extLst>
              <a:ext uri="{FF2B5EF4-FFF2-40B4-BE49-F238E27FC236}">
                <a16:creationId xmlns:a16="http://schemas.microsoft.com/office/drawing/2014/main" id="{86E81AEE-BD8B-4367-8DDB-4F16EE0C657D}"/>
              </a:ext>
            </a:extLst>
          </p:cNvPr>
          <p:cNvSpPr/>
          <p:nvPr/>
        </p:nvSpPr>
        <p:spPr>
          <a:xfrm>
            <a:off x="8704729" y="1837324"/>
            <a:ext cx="1174377" cy="4204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EE222B88-DD49-44F8-BEF2-5B19717D8810}"/>
              </a:ext>
            </a:extLst>
          </p:cNvPr>
          <p:cNvCxnSpPr/>
          <p:nvPr/>
        </p:nvCxnSpPr>
        <p:spPr>
          <a:xfrm>
            <a:off x="6418730" y="4457190"/>
            <a:ext cx="0" cy="2070847"/>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A6FECCEF-F956-49BC-B4F2-6037C295B7C2}"/>
              </a:ext>
            </a:extLst>
          </p:cNvPr>
          <p:cNvCxnSpPr/>
          <p:nvPr/>
        </p:nvCxnSpPr>
        <p:spPr>
          <a:xfrm>
            <a:off x="6418730" y="6519072"/>
            <a:ext cx="279698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A7A5AF06-5026-4D0D-B57B-A66F5C4AB100}"/>
              </a:ext>
            </a:extLst>
          </p:cNvPr>
          <p:cNvCxnSpPr/>
          <p:nvPr/>
        </p:nvCxnSpPr>
        <p:spPr>
          <a:xfrm>
            <a:off x="6584576" y="4756346"/>
            <a:ext cx="1855695" cy="15957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CEE2B37-3E40-4A60-B1BB-620DD46EBD8F}"/>
              </a:ext>
            </a:extLst>
          </p:cNvPr>
          <p:cNvCxnSpPr>
            <a:cxnSpLocks/>
          </p:cNvCxnSpPr>
          <p:nvPr/>
        </p:nvCxnSpPr>
        <p:spPr>
          <a:xfrm>
            <a:off x="7283817" y="4574672"/>
            <a:ext cx="1734685" cy="15750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F7F6E6F-66A7-4E4C-A102-9B92E3BAE993}"/>
              </a:ext>
            </a:extLst>
          </p:cNvPr>
          <p:cNvCxnSpPr/>
          <p:nvPr/>
        </p:nvCxnSpPr>
        <p:spPr>
          <a:xfrm flipV="1">
            <a:off x="6804211" y="4611961"/>
            <a:ext cx="1721224" cy="16226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282E666-D0E3-495E-BA21-BBFB46910EF8}"/>
              </a:ext>
            </a:extLst>
          </p:cNvPr>
          <p:cNvSpPr txBox="1"/>
          <p:nvPr/>
        </p:nvSpPr>
        <p:spPr>
          <a:xfrm>
            <a:off x="5633200" y="4352162"/>
            <a:ext cx="728380" cy="646331"/>
          </a:xfrm>
          <a:prstGeom prst="rect">
            <a:avLst/>
          </a:prstGeom>
          <a:noFill/>
        </p:spPr>
        <p:txBody>
          <a:bodyPr wrap="square" rtlCol="0">
            <a:spAutoFit/>
          </a:bodyPr>
          <a:lstStyle/>
          <a:p>
            <a:pPr algn="ctr"/>
            <a:r>
              <a:rPr lang="en-US" u="sng" dirty="0"/>
              <a:t>_$__</a:t>
            </a:r>
          </a:p>
          <a:p>
            <a:pPr algn="ctr"/>
            <a:r>
              <a:rPr lang="en-US" dirty="0"/>
              <a:t>euro</a:t>
            </a:r>
          </a:p>
        </p:txBody>
      </p:sp>
      <p:sp>
        <p:nvSpPr>
          <p:cNvPr id="67" name="TextBox 66">
            <a:extLst>
              <a:ext uri="{FF2B5EF4-FFF2-40B4-BE49-F238E27FC236}">
                <a16:creationId xmlns:a16="http://schemas.microsoft.com/office/drawing/2014/main" id="{D5578135-855A-45A5-B9F4-BEC0420A06AD}"/>
              </a:ext>
            </a:extLst>
          </p:cNvPr>
          <p:cNvSpPr txBox="1"/>
          <p:nvPr/>
        </p:nvSpPr>
        <p:spPr>
          <a:xfrm>
            <a:off x="5983954" y="5451055"/>
            <a:ext cx="479607" cy="369332"/>
          </a:xfrm>
          <a:prstGeom prst="rect">
            <a:avLst/>
          </a:prstGeom>
          <a:noFill/>
        </p:spPr>
        <p:txBody>
          <a:bodyPr wrap="square" rtlCol="0">
            <a:spAutoFit/>
          </a:bodyPr>
          <a:lstStyle/>
          <a:p>
            <a:r>
              <a:rPr lang="en-US" dirty="0"/>
              <a:t>ER</a:t>
            </a:r>
          </a:p>
        </p:txBody>
      </p:sp>
      <p:sp>
        <p:nvSpPr>
          <p:cNvPr id="68" name="TextBox 67">
            <a:extLst>
              <a:ext uri="{FF2B5EF4-FFF2-40B4-BE49-F238E27FC236}">
                <a16:creationId xmlns:a16="http://schemas.microsoft.com/office/drawing/2014/main" id="{CFE8DC89-39D8-4359-AD99-A81B0646A624}"/>
              </a:ext>
            </a:extLst>
          </p:cNvPr>
          <p:cNvSpPr txBox="1"/>
          <p:nvPr/>
        </p:nvSpPr>
        <p:spPr>
          <a:xfrm>
            <a:off x="5923425" y="4954053"/>
            <a:ext cx="564776" cy="369332"/>
          </a:xfrm>
          <a:prstGeom prst="rect">
            <a:avLst/>
          </a:prstGeom>
          <a:noFill/>
        </p:spPr>
        <p:txBody>
          <a:bodyPr wrap="square" rtlCol="0">
            <a:spAutoFit/>
          </a:bodyPr>
          <a:lstStyle/>
          <a:p>
            <a:r>
              <a:rPr lang="en-US" dirty="0"/>
              <a:t>ER1</a:t>
            </a:r>
          </a:p>
        </p:txBody>
      </p:sp>
      <p:cxnSp>
        <p:nvCxnSpPr>
          <p:cNvPr id="69" name="Straight Arrow Connector 68">
            <a:extLst>
              <a:ext uri="{FF2B5EF4-FFF2-40B4-BE49-F238E27FC236}">
                <a16:creationId xmlns:a16="http://schemas.microsoft.com/office/drawing/2014/main" id="{E7700866-3AE7-4258-9C75-B42090B23571}"/>
              </a:ext>
            </a:extLst>
          </p:cNvPr>
          <p:cNvCxnSpPr>
            <a:cxnSpLocks/>
          </p:cNvCxnSpPr>
          <p:nvPr/>
        </p:nvCxnSpPr>
        <p:spPr>
          <a:xfrm flipV="1">
            <a:off x="6205813" y="5274378"/>
            <a:ext cx="0" cy="22919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9AE03D85-A79D-4DD7-926A-8BD917F78D3B}"/>
              </a:ext>
            </a:extLst>
          </p:cNvPr>
          <p:cNvSpPr txBox="1"/>
          <p:nvPr/>
        </p:nvSpPr>
        <p:spPr>
          <a:xfrm>
            <a:off x="8507509" y="4394946"/>
            <a:ext cx="318233" cy="369332"/>
          </a:xfrm>
          <a:prstGeom prst="rect">
            <a:avLst/>
          </a:prstGeom>
          <a:noFill/>
        </p:spPr>
        <p:txBody>
          <a:bodyPr wrap="square" rtlCol="0">
            <a:spAutoFit/>
          </a:bodyPr>
          <a:lstStyle/>
          <a:p>
            <a:r>
              <a:rPr lang="en-US" dirty="0"/>
              <a:t>S</a:t>
            </a:r>
          </a:p>
        </p:txBody>
      </p:sp>
      <p:sp>
        <p:nvSpPr>
          <p:cNvPr id="72" name="TextBox 71">
            <a:extLst>
              <a:ext uri="{FF2B5EF4-FFF2-40B4-BE49-F238E27FC236}">
                <a16:creationId xmlns:a16="http://schemas.microsoft.com/office/drawing/2014/main" id="{B9A83136-0565-49DF-BF20-59449F4A77FF}"/>
              </a:ext>
            </a:extLst>
          </p:cNvPr>
          <p:cNvSpPr txBox="1"/>
          <p:nvPr/>
        </p:nvSpPr>
        <p:spPr>
          <a:xfrm>
            <a:off x="8397692" y="6108653"/>
            <a:ext cx="318233" cy="369332"/>
          </a:xfrm>
          <a:prstGeom prst="rect">
            <a:avLst/>
          </a:prstGeom>
          <a:noFill/>
        </p:spPr>
        <p:txBody>
          <a:bodyPr wrap="square" rtlCol="0">
            <a:spAutoFit/>
          </a:bodyPr>
          <a:lstStyle/>
          <a:p>
            <a:r>
              <a:rPr lang="en-US" dirty="0"/>
              <a:t>D</a:t>
            </a:r>
          </a:p>
        </p:txBody>
      </p:sp>
      <p:sp>
        <p:nvSpPr>
          <p:cNvPr id="73" name="TextBox 72">
            <a:extLst>
              <a:ext uri="{FF2B5EF4-FFF2-40B4-BE49-F238E27FC236}">
                <a16:creationId xmlns:a16="http://schemas.microsoft.com/office/drawing/2014/main" id="{E9EAF910-1D52-439B-A7CB-5538C39F92EE}"/>
              </a:ext>
            </a:extLst>
          </p:cNvPr>
          <p:cNvSpPr txBox="1"/>
          <p:nvPr/>
        </p:nvSpPr>
        <p:spPr>
          <a:xfrm>
            <a:off x="9047646" y="5957050"/>
            <a:ext cx="479605" cy="369332"/>
          </a:xfrm>
          <a:prstGeom prst="rect">
            <a:avLst/>
          </a:prstGeom>
          <a:noFill/>
        </p:spPr>
        <p:txBody>
          <a:bodyPr wrap="square" rtlCol="0">
            <a:spAutoFit/>
          </a:bodyPr>
          <a:lstStyle/>
          <a:p>
            <a:r>
              <a:rPr lang="en-US" dirty="0"/>
              <a:t>D1</a:t>
            </a:r>
          </a:p>
        </p:txBody>
      </p:sp>
      <p:cxnSp>
        <p:nvCxnSpPr>
          <p:cNvPr id="74" name="Straight Arrow Connector 73">
            <a:extLst>
              <a:ext uri="{FF2B5EF4-FFF2-40B4-BE49-F238E27FC236}">
                <a16:creationId xmlns:a16="http://schemas.microsoft.com/office/drawing/2014/main" id="{D31071DE-CB9D-4458-9F20-31A5245FB893}"/>
              </a:ext>
            </a:extLst>
          </p:cNvPr>
          <p:cNvCxnSpPr/>
          <p:nvPr/>
        </p:nvCxnSpPr>
        <p:spPr>
          <a:xfrm>
            <a:off x="7974107" y="5786719"/>
            <a:ext cx="46616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0D753643-1A2E-45E7-8BE8-357F18682AC5}"/>
              </a:ext>
            </a:extLst>
          </p:cNvPr>
          <p:cNvSpPr txBox="1"/>
          <p:nvPr/>
        </p:nvSpPr>
        <p:spPr>
          <a:xfrm>
            <a:off x="7321375" y="6449579"/>
            <a:ext cx="422461" cy="369332"/>
          </a:xfrm>
          <a:prstGeom prst="rect">
            <a:avLst/>
          </a:prstGeom>
          <a:noFill/>
        </p:spPr>
        <p:txBody>
          <a:bodyPr wrap="square" rtlCol="0">
            <a:spAutoFit/>
          </a:bodyPr>
          <a:lstStyle/>
          <a:p>
            <a:r>
              <a:rPr lang="en-US" dirty="0"/>
              <a:t>Q</a:t>
            </a:r>
          </a:p>
        </p:txBody>
      </p:sp>
      <p:sp>
        <p:nvSpPr>
          <p:cNvPr id="76" name="TextBox 75">
            <a:extLst>
              <a:ext uri="{FF2B5EF4-FFF2-40B4-BE49-F238E27FC236}">
                <a16:creationId xmlns:a16="http://schemas.microsoft.com/office/drawing/2014/main" id="{E60B3903-F91B-4AD0-B9AA-73D19B60BB4D}"/>
              </a:ext>
            </a:extLst>
          </p:cNvPr>
          <p:cNvSpPr txBox="1"/>
          <p:nvPr/>
        </p:nvSpPr>
        <p:spPr>
          <a:xfrm>
            <a:off x="7808255" y="6446019"/>
            <a:ext cx="466164" cy="369332"/>
          </a:xfrm>
          <a:prstGeom prst="rect">
            <a:avLst/>
          </a:prstGeom>
          <a:noFill/>
        </p:spPr>
        <p:txBody>
          <a:bodyPr wrap="square" rtlCol="0">
            <a:spAutoFit/>
          </a:bodyPr>
          <a:lstStyle/>
          <a:p>
            <a:r>
              <a:rPr lang="en-US" dirty="0"/>
              <a:t>Q1</a:t>
            </a:r>
          </a:p>
        </p:txBody>
      </p:sp>
      <p:cxnSp>
        <p:nvCxnSpPr>
          <p:cNvPr id="77" name="Straight Arrow Connector 76">
            <a:extLst>
              <a:ext uri="{FF2B5EF4-FFF2-40B4-BE49-F238E27FC236}">
                <a16:creationId xmlns:a16="http://schemas.microsoft.com/office/drawing/2014/main" id="{9D6023F5-0FBF-4FE3-9E94-EF7B3462CE1E}"/>
              </a:ext>
            </a:extLst>
          </p:cNvPr>
          <p:cNvCxnSpPr>
            <a:cxnSpLocks/>
          </p:cNvCxnSpPr>
          <p:nvPr/>
        </p:nvCxnSpPr>
        <p:spPr>
          <a:xfrm>
            <a:off x="7618329" y="6641381"/>
            <a:ext cx="251014"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5B0FEB0C-01BA-4040-B8D7-B866E6CF89F7}"/>
              </a:ext>
            </a:extLst>
          </p:cNvPr>
          <p:cNvCxnSpPr>
            <a:cxnSpLocks/>
          </p:cNvCxnSpPr>
          <p:nvPr/>
        </p:nvCxnSpPr>
        <p:spPr>
          <a:xfrm>
            <a:off x="6361580" y="5554205"/>
            <a:ext cx="10499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BDC004B-6F4D-4A56-AF8E-F76D04A38A35}"/>
              </a:ext>
            </a:extLst>
          </p:cNvPr>
          <p:cNvCxnSpPr>
            <a:cxnSpLocks/>
          </p:cNvCxnSpPr>
          <p:nvPr/>
        </p:nvCxnSpPr>
        <p:spPr>
          <a:xfrm>
            <a:off x="6361580" y="5146445"/>
            <a:ext cx="14556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3234EB94-F4BA-493F-ACAE-E188585CD65D}"/>
              </a:ext>
            </a:extLst>
          </p:cNvPr>
          <p:cNvSpPr txBox="1"/>
          <p:nvPr/>
        </p:nvSpPr>
        <p:spPr>
          <a:xfrm>
            <a:off x="201706" y="2679075"/>
            <a:ext cx="5567082" cy="1477328"/>
          </a:xfrm>
          <a:prstGeom prst="rect">
            <a:avLst/>
          </a:prstGeom>
          <a:noFill/>
        </p:spPr>
        <p:txBody>
          <a:bodyPr wrap="square" rtlCol="0">
            <a:spAutoFit/>
          </a:bodyPr>
          <a:lstStyle/>
          <a:p>
            <a:pPr algn="just"/>
            <a:r>
              <a:rPr lang="en-US" dirty="0">
                <a:solidFill>
                  <a:srgbClr val="C00000"/>
                </a:solidFill>
                <a:latin typeface="Aharoni" panose="02010803020104030203" pitchFamily="2" charset="-79"/>
                <a:cs typeface="Aharoni" panose="02010803020104030203" pitchFamily="2" charset="-79"/>
              </a:rPr>
              <a:t>The U.S. would only increase imports from Europe only  if they were cheaper. That will lead to the US supplying </a:t>
            </a:r>
            <a:r>
              <a:rPr lang="en-US" u="sng" dirty="0">
                <a:solidFill>
                  <a:srgbClr val="C00000"/>
                </a:solidFill>
                <a:latin typeface="Aharoni" panose="02010803020104030203" pitchFamily="2" charset="-79"/>
                <a:cs typeface="Aharoni" panose="02010803020104030203" pitchFamily="2" charset="-79"/>
              </a:rPr>
              <a:t>more</a:t>
            </a:r>
            <a:r>
              <a:rPr lang="en-US" dirty="0">
                <a:solidFill>
                  <a:srgbClr val="C00000"/>
                </a:solidFill>
                <a:latin typeface="Aharoni" panose="02010803020104030203" pitchFamily="2" charset="-79"/>
                <a:cs typeface="Aharoni" panose="02010803020104030203" pitchFamily="2" charset="-79"/>
              </a:rPr>
              <a:t> dollars to Europe to buy cheaper products (see graph below). This will </a:t>
            </a:r>
            <a:r>
              <a:rPr lang="en-US" u="sng" dirty="0">
                <a:solidFill>
                  <a:srgbClr val="C00000"/>
                </a:solidFill>
                <a:latin typeface="Aharoni" panose="02010803020104030203" pitchFamily="2" charset="-79"/>
                <a:cs typeface="Aharoni" panose="02010803020104030203" pitchFamily="2" charset="-79"/>
              </a:rPr>
              <a:t>eventually</a:t>
            </a:r>
            <a:r>
              <a:rPr lang="en-US" dirty="0">
                <a:solidFill>
                  <a:srgbClr val="C00000"/>
                </a:solidFill>
                <a:latin typeface="Aharoni" panose="02010803020104030203" pitchFamily="2" charset="-79"/>
                <a:cs typeface="Aharoni" panose="02010803020104030203" pitchFamily="2" charset="-79"/>
              </a:rPr>
              <a:t> lead to a depreciation of the US dollar.</a:t>
            </a:r>
            <a:endParaRPr lang="en-US" dirty="0"/>
          </a:p>
        </p:txBody>
      </p:sp>
      <p:sp>
        <p:nvSpPr>
          <p:cNvPr id="87" name="TextBox 86">
            <a:extLst>
              <a:ext uri="{FF2B5EF4-FFF2-40B4-BE49-F238E27FC236}">
                <a16:creationId xmlns:a16="http://schemas.microsoft.com/office/drawing/2014/main" id="{62D508DA-FC05-4D99-9247-06CE1EA0B7B1}"/>
              </a:ext>
            </a:extLst>
          </p:cNvPr>
          <p:cNvSpPr txBox="1"/>
          <p:nvPr/>
        </p:nvSpPr>
        <p:spPr>
          <a:xfrm>
            <a:off x="8745647" y="6446019"/>
            <a:ext cx="2283187" cy="369332"/>
          </a:xfrm>
          <a:prstGeom prst="rect">
            <a:avLst/>
          </a:prstGeom>
          <a:noFill/>
        </p:spPr>
        <p:txBody>
          <a:bodyPr wrap="square" rtlCol="0">
            <a:spAutoFit/>
          </a:bodyPr>
          <a:lstStyle/>
          <a:p>
            <a:r>
              <a:rPr lang="en-US" dirty="0"/>
              <a:t>Quantity of euro</a:t>
            </a:r>
          </a:p>
        </p:txBody>
      </p:sp>
      <p:sp>
        <p:nvSpPr>
          <p:cNvPr id="4" name="Oval 3">
            <a:extLst>
              <a:ext uri="{FF2B5EF4-FFF2-40B4-BE49-F238E27FC236}">
                <a16:creationId xmlns:a16="http://schemas.microsoft.com/office/drawing/2014/main" id="{0682565F-C44A-48FA-832F-9D015E522DE9}"/>
              </a:ext>
            </a:extLst>
          </p:cNvPr>
          <p:cNvSpPr/>
          <p:nvPr/>
        </p:nvSpPr>
        <p:spPr>
          <a:xfrm>
            <a:off x="2382715" y="5274378"/>
            <a:ext cx="148688" cy="16222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144E793-1929-4B62-8CC1-10E47D8365B3}"/>
              </a:ext>
            </a:extLst>
          </p:cNvPr>
          <p:cNvSpPr/>
          <p:nvPr/>
        </p:nvSpPr>
        <p:spPr>
          <a:xfrm>
            <a:off x="2759447" y="5633259"/>
            <a:ext cx="198912" cy="1534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E5381A0-2343-4FFC-9B42-0DF67A9F1A24}"/>
              </a:ext>
            </a:extLst>
          </p:cNvPr>
          <p:cNvSpPr/>
          <p:nvPr/>
        </p:nvSpPr>
        <p:spPr>
          <a:xfrm>
            <a:off x="7869343" y="5082178"/>
            <a:ext cx="160797" cy="16975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D438C0-D279-424C-BA84-FCF74A69B14B}"/>
              </a:ext>
            </a:extLst>
          </p:cNvPr>
          <p:cNvSpPr/>
          <p:nvPr/>
        </p:nvSpPr>
        <p:spPr>
          <a:xfrm>
            <a:off x="7459212" y="5486881"/>
            <a:ext cx="118191" cy="1463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1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2E75B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87" y="-79718"/>
            <a:ext cx="10515600" cy="1325563"/>
          </a:xfrm>
        </p:spPr>
        <p:txBody>
          <a:bodyPr/>
          <a:lstStyle/>
          <a:p>
            <a:pPr algn="ctr"/>
            <a:r>
              <a:rPr lang="en-US" u="sng" dirty="0">
                <a:latin typeface="Franklin Gothic Demi Cond" panose="020B0706030402020204" pitchFamily="34" charset="0"/>
              </a:rPr>
              <a:t>International Trade Concepts</a:t>
            </a:r>
          </a:p>
        </p:txBody>
      </p:sp>
      <p:sp>
        <p:nvSpPr>
          <p:cNvPr id="3" name="Content Placeholder 2"/>
          <p:cNvSpPr>
            <a:spLocks noGrp="1"/>
          </p:cNvSpPr>
          <p:nvPr>
            <p:ph idx="1"/>
          </p:nvPr>
        </p:nvSpPr>
        <p:spPr>
          <a:xfrm>
            <a:off x="403654" y="940904"/>
            <a:ext cx="11549448" cy="5838836"/>
          </a:xfrm>
        </p:spPr>
        <p:txBody>
          <a:bodyPr>
            <a:normAutofit lnSpcReduction="10000"/>
          </a:bodyPr>
          <a:lstStyle/>
          <a:p>
            <a:pPr algn="just"/>
            <a:r>
              <a:rPr lang="en-US" dirty="0">
                <a:solidFill>
                  <a:srgbClr val="FFC000"/>
                </a:solidFill>
                <a:latin typeface="Britannic Bold" panose="020B0903060703020204" pitchFamily="34" charset="0"/>
              </a:rPr>
              <a:t>Specialization &amp; Economic Interdependence is the basis for International Trade</a:t>
            </a:r>
          </a:p>
          <a:p>
            <a:pPr algn="just"/>
            <a:r>
              <a:rPr lang="en-US" dirty="0">
                <a:solidFill>
                  <a:schemeClr val="accent5">
                    <a:lumMod val="50000"/>
                  </a:schemeClr>
                </a:solidFill>
                <a:latin typeface="Britannic Bold" panose="020B0903060703020204" pitchFamily="34" charset="0"/>
              </a:rPr>
              <a:t>Absolute (better at production) v. Comparative Advantage </a:t>
            </a:r>
            <a:r>
              <a:rPr lang="en-US" dirty="0">
                <a:solidFill>
                  <a:srgbClr val="FF0000"/>
                </a:solidFill>
                <a:latin typeface="Britannic Bold" panose="020B0903060703020204" pitchFamily="34" charset="0"/>
              </a:rPr>
              <a:t>(less opportunity cost)</a:t>
            </a:r>
            <a:endParaRPr lang="en-US" dirty="0">
              <a:solidFill>
                <a:schemeClr val="accent5">
                  <a:lumMod val="50000"/>
                </a:schemeClr>
              </a:solidFill>
              <a:latin typeface="Britannic Bold" panose="020B0903060703020204" pitchFamily="34" charset="0"/>
            </a:endParaRPr>
          </a:p>
          <a:p>
            <a:pPr marL="685800" lvl="2" algn="just">
              <a:spcBef>
                <a:spcPts val="1000"/>
              </a:spcBef>
            </a:pPr>
            <a:r>
              <a:rPr lang="en-US" sz="2800" dirty="0">
                <a:solidFill>
                  <a:srgbClr val="FF0000"/>
                </a:solidFill>
                <a:latin typeface="Britannic Bold" panose="020B0903060703020204" pitchFamily="34" charset="0"/>
              </a:rPr>
              <a:t>Most nations use Comparative Advantage today</a:t>
            </a:r>
          </a:p>
          <a:p>
            <a:pPr algn="just"/>
            <a:r>
              <a:rPr lang="en-US" dirty="0">
                <a:solidFill>
                  <a:schemeClr val="accent6">
                    <a:lumMod val="50000"/>
                  </a:schemeClr>
                </a:solidFill>
                <a:latin typeface="Britannic Bold" panose="020B0903060703020204" pitchFamily="34" charset="0"/>
              </a:rPr>
              <a:t>Protectionism supports Trade Barriers (tariffs, quotas, domestic subsidies) to protect domestic &amp; infant industries and national security</a:t>
            </a:r>
          </a:p>
          <a:p>
            <a:pPr lvl="1" algn="just"/>
            <a:r>
              <a:rPr lang="en-US" sz="2600" dirty="0">
                <a:solidFill>
                  <a:schemeClr val="accent2">
                    <a:lumMod val="75000"/>
                  </a:schemeClr>
                </a:solidFill>
                <a:latin typeface="Britannic Bold" panose="020B0903060703020204" pitchFamily="34" charset="0"/>
              </a:rPr>
              <a:t>Embargos are placed on nations for POLITICAL reasons (ex: Cuba, North Korea)</a:t>
            </a:r>
          </a:p>
          <a:p>
            <a:pPr algn="just"/>
            <a:r>
              <a:rPr lang="en-US" dirty="0">
                <a:solidFill>
                  <a:srgbClr val="002060"/>
                </a:solidFill>
                <a:latin typeface="Britannic Bold" panose="020B0903060703020204" pitchFamily="34" charset="0"/>
              </a:rPr>
              <a:t>Trading Agreements or Blocs eliminate trade barriers between partners</a:t>
            </a:r>
          </a:p>
          <a:p>
            <a:pPr marL="685800" lvl="2" algn="just">
              <a:spcBef>
                <a:spcPts val="1000"/>
              </a:spcBef>
            </a:pPr>
            <a:r>
              <a:rPr lang="en-US" sz="2800" dirty="0">
                <a:solidFill>
                  <a:srgbClr val="002060"/>
                </a:solidFill>
                <a:latin typeface="Britannic Bold" panose="020B0903060703020204" pitchFamily="34" charset="0"/>
              </a:rPr>
              <a:t>NAFTA, EU, ASEAN</a:t>
            </a:r>
          </a:p>
          <a:p>
            <a:pPr marL="685800" lvl="2" algn="just">
              <a:spcBef>
                <a:spcPts val="1000"/>
              </a:spcBef>
            </a:pPr>
            <a:r>
              <a:rPr lang="en-US" sz="2800" dirty="0">
                <a:solidFill>
                  <a:srgbClr val="002060"/>
                </a:solidFill>
                <a:latin typeface="Britannic Bold" panose="020B0903060703020204" pitchFamily="34" charset="0"/>
              </a:rPr>
              <a:t>WTO promotes free trade and globalization </a:t>
            </a:r>
          </a:p>
          <a:p>
            <a:endParaRPr lang="en-US" dirty="0">
              <a:solidFill>
                <a:schemeClr val="tx1">
                  <a:lumMod val="95000"/>
                  <a:lumOff val="5000"/>
                </a:schemeClr>
              </a:solidFill>
              <a:latin typeface="Britannic Bold" panose="020B0903060703020204" pitchFamily="34" charset="0"/>
            </a:endParaRPr>
          </a:p>
          <a:p>
            <a:pPr marL="457200" lvl="1" indent="0">
              <a:buNone/>
            </a:pPr>
            <a:endParaRPr lang="en-US" dirty="0">
              <a:solidFill>
                <a:schemeClr val="accent5"/>
              </a:solidFill>
            </a:endParaRPr>
          </a:p>
          <a:p>
            <a:pPr marL="457200" lvl="1" indent="0">
              <a:buNone/>
            </a:pPr>
            <a:endParaRPr lang="en-US" dirty="0"/>
          </a:p>
        </p:txBody>
      </p:sp>
    </p:spTree>
    <p:extLst>
      <p:ext uri="{BB962C8B-B14F-4D97-AF65-F5344CB8AC3E}">
        <p14:creationId xmlns:p14="http://schemas.microsoft.com/office/powerpoint/2010/main" val="1731994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87" y="-79718"/>
            <a:ext cx="10515600" cy="1325563"/>
          </a:xfrm>
        </p:spPr>
        <p:txBody>
          <a:bodyPr/>
          <a:lstStyle/>
          <a:p>
            <a:pPr algn="ctr"/>
            <a:r>
              <a:rPr lang="en-US" u="sng" dirty="0">
                <a:latin typeface="Franklin Gothic Demi Cond" panose="020B0706030402020204" pitchFamily="34" charset="0"/>
              </a:rPr>
              <a:t>International Trade Concepts</a:t>
            </a:r>
          </a:p>
        </p:txBody>
      </p:sp>
      <p:sp>
        <p:nvSpPr>
          <p:cNvPr id="3" name="Content Placeholder 2"/>
          <p:cNvSpPr>
            <a:spLocks noGrp="1"/>
          </p:cNvSpPr>
          <p:nvPr>
            <p:ph idx="1"/>
          </p:nvPr>
        </p:nvSpPr>
        <p:spPr>
          <a:xfrm>
            <a:off x="403654" y="940904"/>
            <a:ext cx="11549448" cy="5838836"/>
          </a:xfrm>
        </p:spPr>
        <p:txBody>
          <a:bodyPr>
            <a:normAutofit/>
          </a:bodyPr>
          <a:lstStyle/>
          <a:p>
            <a:pPr algn="just"/>
            <a:r>
              <a:rPr lang="en-US" dirty="0">
                <a:solidFill>
                  <a:srgbClr val="C00000"/>
                </a:solidFill>
                <a:latin typeface="Britannic Bold" panose="020B0903060703020204" pitchFamily="34" charset="0"/>
              </a:rPr>
              <a:t>Foreign Exchange Markets buy &amp; sell currencies based on the exchange rate (fixed or flexible)</a:t>
            </a:r>
          </a:p>
          <a:p>
            <a:pPr lvl="1" algn="just"/>
            <a:r>
              <a:rPr lang="en-US" sz="2800" dirty="0">
                <a:solidFill>
                  <a:srgbClr val="C00000"/>
                </a:solidFill>
                <a:latin typeface="Britannic Bold" panose="020B0903060703020204" pitchFamily="34" charset="0"/>
              </a:rPr>
              <a:t>(Appreciate) Strong Currencies = more imports than exports (trade deficit)</a:t>
            </a:r>
          </a:p>
          <a:p>
            <a:pPr lvl="1" algn="just"/>
            <a:r>
              <a:rPr lang="en-US" sz="2800" dirty="0">
                <a:solidFill>
                  <a:srgbClr val="C00000"/>
                </a:solidFill>
                <a:latin typeface="Britannic Bold" panose="020B0903060703020204" pitchFamily="34" charset="0"/>
              </a:rPr>
              <a:t>(Depreciate) Weak Currencies = more exports than imports (trade surplus)</a:t>
            </a:r>
          </a:p>
          <a:p>
            <a:pPr algn="just"/>
            <a:r>
              <a:rPr lang="en-US" dirty="0">
                <a:solidFill>
                  <a:schemeClr val="accent5"/>
                </a:solidFill>
                <a:latin typeface="Britannic Bold" panose="020B0903060703020204" pitchFamily="34" charset="0"/>
              </a:rPr>
              <a:t>Balance of trade (favorable or unfavorable) is only looking at exports &amp; imports</a:t>
            </a:r>
          </a:p>
          <a:p>
            <a:pPr lvl="1" algn="just"/>
            <a:r>
              <a:rPr lang="en-US" dirty="0">
                <a:solidFill>
                  <a:schemeClr val="accent5"/>
                </a:solidFill>
                <a:latin typeface="Britannic Bold" panose="020B0903060703020204" pitchFamily="34" charset="0"/>
              </a:rPr>
              <a:t>America has an unfavorable balance of trade</a:t>
            </a:r>
          </a:p>
          <a:p>
            <a:pPr lvl="1" algn="just"/>
            <a:r>
              <a:rPr lang="en-US" dirty="0">
                <a:solidFill>
                  <a:schemeClr val="accent5"/>
                </a:solidFill>
                <a:latin typeface="Britannic Bold" panose="020B0903060703020204" pitchFamily="34" charset="0"/>
              </a:rPr>
              <a:t>China has a favorable balance of trade </a:t>
            </a:r>
          </a:p>
          <a:p>
            <a:pPr algn="just"/>
            <a:r>
              <a:rPr lang="en-US" dirty="0">
                <a:latin typeface="Britannic Bold" panose="020B0903060703020204" pitchFamily="34" charset="0"/>
              </a:rPr>
              <a:t>Balance of payments is a record of ALL TRANSACTIONS that occurred between individuals, businesses, and gov’t </a:t>
            </a:r>
          </a:p>
          <a:p>
            <a:endParaRPr lang="en-US" dirty="0">
              <a:solidFill>
                <a:schemeClr val="tx1">
                  <a:lumMod val="95000"/>
                  <a:lumOff val="5000"/>
                </a:schemeClr>
              </a:solidFill>
              <a:latin typeface="Britannic Bold" panose="020B0903060703020204" pitchFamily="34" charset="0"/>
            </a:endParaRPr>
          </a:p>
          <a:p>
            <a:pPr marL="457200" lvl="1" indent="0">
              <a:buNone/>
            </a:pPr>
            <a:endParaRPr lang="en-US" dirty="0">
              <a:solidFill>
                <a:schemeClr val="accent5"/>
              </a:solidFill>
            </a:endParaRPr>
          </a:p>
          <a:p>
            <a:pPr marL="457200" lvl="1" indent="0">
              <a:buNone/>
            </a:pPr>
            <a:endParaRPr lang="en-US" dirty="0"/>
          </a:p>
        </p:txBody>
      </p:sp>
    </p:spTree>
    <p:extLst>
      <p:ext uri="{BB962C8B-B14F-4D97-AF65-F5344CB8AC3E}">
        <p14:creationId xmlns:p14="http://schemas.microsoft.com/office/powerpoint/2010/main" val="18227402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352800" y="1543051"/>
            <a:ext cx="6972300"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a:cs typeface="Arial" panose="020B0604020202020204" pitchFamily="34" charset="0"/>
            </a:endParaRPr>
          </a:p>
        </p:txBody>
      </p:sp>
      <p:sp>
        <p:nvSpPr>
          <p:cNvPr id="15363" name="Rectangle 3"/>
          <p:cNvSpPr>
            <a:spLocks noChangeArrowheads="1"/>
          </p:cNvSpPr>
          <p:nvPr/>
        </p:nvSpPr>
        <p:spPr bwMode="auto">
          <a:xfrm>
            <a:off x="1676401" y="0"/>
            <a:ext cx="87026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6600" b="1">
                <a:cs typeface="Times New Roman" panose="02020603050405020304" pitchFamily="18" charset="0"/>
              </a:rPr>
              <a:t>REVIEW</a:t>
            </a:r>
          </a:p>
        </p:txBody>
      </p:sp>
      <p:sp>
        <p:nvSpPr>
          <p:cNvPr id="16388" name="Rectangle 4"/>
          <p:cNvSpPr>
            <a:spLocks noGrp="1" noChangeArrowheads="1"/>
          </p:cNvSpPr>
          <p:nvPr>
            <p:ph type="title"/>
          </p:nvPr>
        </p:nvSpPr>
        <p:spPr/>
        <p:txBody>
          <a:bodyPr/>
          <a:lstStyle/>
          <a:p>
            <a:pPr eaLnBrk="1" hangingPunct="1"/>
            <a:r>
              <a:rPr lang="en-US" altLang="en-US" sz="6000" b="1" dirty="0"/>
              <a:t> </a:t>
            </a:r>
            <a:endParaRPr lang="en-US" altLang="en-US" sz="2800" dirty="0"/>
          </a:p>
        </p:txBody>
      </p:sp>
      <p:sp>
        <p:nvSpPr>
          <p:cNvPr id="15369" name="Rectangle 9"/>
          <p:cNvSpPr>
            <a:spLocks noChangeArrowheads="1"/>
          </p:cNvSpPr>
          <p:nvPr/>
        </p:nvSpPr>
        <p:spPr bwMode="auto">
          <a:xfrm>
            <a:off x="0" y="985838"/>
            <a:ext cx="12192000" cy="748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14350" indent="-514350" algn="just">
              <a:buFont typeface="+mj-lt"/>
              <a:buAutoNum type="arabicPeriod"/>
            </a:pPr>
            <a:r>
              <a:rPr lang="en-US" sz="2200" b="1" dirty="0">
                <a:solidFill>
                  <a:srgbClr val="0070C0"/>
                </a:solidFill>
              </a:rPr>
              <a:t>What is bought and sold in the foreign exchange market?</a:t>
            </a:r>
          </a:p>
          <a:p>
            <a:pPr marL="514350" indent="-514350" algn="just">
              <a:buFont typeface="+mj-lt"/>
              <a:buAutoNum type="arabicPeriod"/>
            </a:pPr>
            <a:r>
              <a:rPr lang="en-US" sz="2200" b="1" dirty="0">
                <a:solidFill>
                  <a:srgbClr val="0070C0"/>
                </a:solidFill>
              </a:rPr>
              <a:t>In the foreign exchange market, the buyer is called the ___________ and the seller is called the _________.</a:t>
            </a:r>
          </a:p>
          <a:p>
            <a:pPr marL="514350" indent="-514350" algn="just">
              <a:buFont typeface="+mj-lt"/>
              <a:buAutoNum type="arabicPeriod"/>
            </a:pPr>
            <a:r>
              <a:rPr lang="en-US" sz="2200" b="1" dirty="0">
                <a:solidFill>
                  <a:srgbClr val="0070C0"/>
                </a:solidFill>
              </a:rPr>
              <a:t>What determines the exchange rate based on the flexible (floating) rate of exchange?</a:t>
            </a:r>
          </a:p>
          <a:p>
            <a:pPr marL="514350" indent="-514350" algn="just">
              <a:buFont typeface="+mj-lt"/>
              <a:buAutoNum type="arabicPeriod"/>
            </a:pPr>
            <a:r>
              <a:rPr lang="en-US" sz="2200" b="1" dirty="0">
                <a:solidFill>
                  <a:srgbClr val="0070C0"/>
                </a:solidFill>
              </a:rPr>
              <a:t>When a country’s currency is stronger, it is said to ________________.</a:t>
            </a:r>
          </a:p>
          <a:p>
            <a:pPr marL="514350" indent="-514350" algn="just">
              <a:buFont typeface="+mj-lt"/>
              <a:buAutoNum type="arabicPeriod"/>
            </a:pPr>
            <a:r>
              <a:rPr lang="en-US" sz="2200" b="1" dirty="0">
                <a:solidFill>
                  <a:srgbClr val="0070C0"/>
                </a:solidFill>
              </a:rPr>
              <a:t>When a country’s currency is weaker, it is said to  ________________.</a:t>
            </a:r>
          </a:p>
          <a:p>
            <a:pPr marL="514350" indent="-514350" algn="just">
              <a:buFont typeface="+mj-lt"/>
              <a:buAutoNum type="arabicPeriod"/>
            </a:pPr>
            <a:r>
              <a:rPr lang="en-US" sz="2200" b="1" dirty="0">
                <a:solidFill>
                  <a:srgbClr val="0070C0"/>
                </a:solidFill>
              </a:rPr>
              <a:t>The nation with strong currency will always be the _____________ in international trade, and therefore, will have a trade ___________.</a:t>
            </a:r>
          </a:p>
          <a:p>
            <a:pPr marL="514350" indent="-514350" algn="just">
              <a:buFont typeface="+mj-lt"/>
              <a:buAutoNum type="arabicPeriod"/>
            </a:pPr>
            <a:r>
              <a:rPr lang="en-US" sz="2200" b="1" dirty="0">
                <a:solidFill>
                  <a:srgbClr val="0070C0"/>
                </a:solidFill>
              </a:rPr>
              <a:t>The nation with weaker currency will always be the _____________ in international trade, and therefore, will have a trade ___________.</a:t>
            </a:r>
          </a:p>
          <a:p>
            <a:pPr marL="514350" indent="-514350" algn="just">
              <a:buFont typeface="+mj-lt"/>
              <a:buAutoNum type="arabicPeriod"/>
            </a:pPr>
            <a:r>
              <a:rPr lang="en-US" sz="2200" b="1" dirty="0">
                <a:solidFill>
                  <a:srgbClr val="0070C0"/>
                </a:solidFill>
              </a:rPr>
              <a:t>China purposely devalues their currency (yuan) by pegging it to the U.S. dollar. This type of exchange rate is called ___________. Why does China do this???</a:t>
            </a:r>
          </a:p>
          <a:p>
            <a:pPr marL="514350" indent="-514350" algn="just">
              <a:buFont typeface="+mj-lt"/>
              <a:buAutoNum type="arabicPeriod"/>
            </a:pPr>
            <a:r>
              <a:rPr lang="en-US" sz="2200" b="1" dirty="0">
                <a:solidFill>
                  <a:srgbClr val="0070C0"/>
                </a:solidFill>
              </a:rPr>
              <a:t>If a nation exports more than imports, it has a ___________ balance of trade. But, if a nation imports more than it exports it has a ___________ balance of trade.</a:t>
            </a:r>
          </a:p>
          <a:p>
            <a:pPr marL="514350" indent="-514350" algn="just">
              <a:buFont typeface="+mj-lt"/>
              <a:buAutoNum type="arabicPeriod"/>
            </a:pPr>
            <a:r>
              <a:rPr lang="en-US" sz="2200" b="1" dirty="0">
                <a:solidFill>
                  <a:srgbClr val="0070C0"/>
                </a:solidFill>
              </a:rPr>
              <a:t>What is the difference between balance of trade and balance of payments in foreign trade?</a:t>
            </a:r>
          </a:p>
          <a:p>
            <a:pPr marL="514350" indent="-514350">
              <a:buFont typeface="+mj-lt"/>
              <a:buAutoNum type="arabicPeriod"/>
            </a:pPr>
            <a:endParaRPr lang="en-US" sz="2400" b="1" dirty="0">
              <a:solidFill>
                <a:srgbClr val="0070C0"/>
              </a:solidFill>
            </a:endParaRPr>
          </a:p>
          <a:p>
            <a:pPr marL="0" indent="0">
              <a:spcBef>
                <a:spcPct val="0"/>
              </a:spcBef>
              <a:buNone/>
            </a:pPr>
            <a:endParaRPr kumimoji="1" lang="en-US" altLang="en-US" sz="2600" b="1" dirty="0">
              <a:solidFill>
                <a:srgbClr val="000099"/>
              </a:solidFill>
            </a:endParaRPr>
          </a:p>
          <a:p>
            <a:pPr>
              <a:spcBef>
                <a:spcPct val="0"/>
              </a:spcBef>
              <a:buFontTx/>
              <a:buAutoNum type="arabicPeriod"/>
            </a:pPr>
            <a:endParaRPr kumimoji="1" lang="en-US" altLang="en-US" sz="2600" b="1" dirty="0">
              <a:solidFill>
                <a:srgbClr val="000099"/>
              </a:solidFill>
            </a:endParaRPr>
          </a:p>
          <a:p>
            <a:pPr>
              <a:spcBef>
                <a:spcPct val="0"/>
              </a:spcBef>
              <a:buFontTx/>
              <a:buAutoNum type="arabicPeriod"/>
            </a:pPr>
            <a:endParaRPr kumimoji="1" lang="en-US" altLang="en-US" sz="3000" b="1" dirty="0">
              <a:solidFill>
                <a:srgbClr val="000099"/>
              </a:solidFill>
            </a:endParaRPr>
          </a:p>
        </p:txBody>
      </p:sp>
      <p:pic>
        <p:nvPicPr>
          <p:cNvPr id="16390" name="Picture 10" descr="g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152400"/>
            <a:ext cx="1752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13</a:t>
            </a:r>
          </a:p>
        </p:txBody>
      </p:sp>
    </p:spTree>
    <p:extLst>
      <p:ext uri="{BB962C8B-B14F-4D97-AF65-F5344CB8AC3E}">
        <p14:creationId xmlns:p14="http://schemas.microsoft.com/office/powerpoint/2010/main" val="2097722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dissolve">
                                      <p:cBhvr>
                                        <p:cTn id="1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125" y="305204"/>
            <a:ext cx="10515600" cy="1325563"/>
          </a:xfrm>
        </p:spPr>
        <p:txBody>
          <a:bodyPr>
            <a:normAutofit/>
          </a:bodyPr>
          <a:lstStyle/>
          <a:p>
            <a:r>
              <a:rPr lang="en-US" sz="4000" dirty="0">
                <a:solidFill>
                  <a:schemeClr val="accent6">
                    <a:lumMod val="50000"/>
                  </a:schemeClr>
                </a:solidFill>
                <a:latin typeface="Berlin Sans FB" panose="020E0602020502020306" pitchFamily="34" charset="0"/>
              </a:rPr>
              <a:t>What does this quote imply about trade?</a:t>
            </a:r>
          </a:p>
        </p:txBody>
      </p:sp>
      <p:sp>
        <p:nvSpPr>
          <p:cNvPr id="3" name="Content Placeholder 2"/>
          <p:cNvSpPr>
            <a:spLocks noGrp="1"/>
          </p:cNvSpPr>
          <p:nvPr>
            <p:ph idx="1"/>
          </p:nvPr>
        </p:nvSpPr>
        <p:spPr>
          <a:xfrm>
            <a:off x="641230" y="1791120"/>
            <a:ext cx="10515600" cy="4351338"/>
          </a:xfrm>
        </p:spPr>
        <p:txBody>
          <a:bodyPr>
            <a:normAutofit/>
          </a:bodyPr>
          <a:lstStyle/>
          <a:p>
            <a:pPr marL="0" indent="0">
              <a:buNone/>
            </a:pPr>
            <a:r>
              <a:rPr lang="en-US" sz="4800" dirty="0">
                <a:latin typeface="Gabriola" panose="04040605051002020D02" pitchFamily="82" charset="0"/>
              </a:rPr>
              <a:t>“ Self-sufficiency is inefficiency and inefficiency can lead to poverty”</a:t>
            </a:r>
          </a:p>
          <a:p>
            <a:pPr marL="0" indent="0">
              <a:buNone/>
            </a:pPr>
            <a:r>
              <a:rPr lang="en-US" sz="6000" dirty="0">
                <a:latin typeface="Gabriola" panose="04040605051002020D02" pitchFamily="82" charset="0"/>
              </a:rPr>
              <a:t>							- Adam Smith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848" y="3299694"/>
            <a:ext cx="2262074" cy="2497707"/>
          </a:xfrm>
          <a:prstGeom prst="rect">
            <a:avLst/>
          </a:prstGeom>
        </p:spPr>
      </p:pic>
      <p:sp>
        <p:nvSpPr>
          <p:cNvPr id="5" name="TextBox 4"/>
          <p:cNvSpPr txBox="1"/>
          <p:nvPr/>
        </p:nvSpPr>
        <p:spPr>
          <a:xfrm>
            <a:off x="7001391" y="5819292"/>
            <a:ext cx="5198076" cy="646331"/>
          </a:xfrm>
          <a:prstGeom prst="rect">
            <a:avLst/>
          </a:prstGeom>
          <a:noFill/>
        </p:spPr>
        <p:txBody>
          <a:bodyPr wrap="square" rtlCol="0">
            <a:spAutoFit/>
          </a:bodyPr>
          <a:lstStyle/>
          <a:p>
            <a:r>
              <a:rPr lang="en-US" dirty="0">
                <a:hlinkClick r:id="rId3"/>
              </a:rPr>
              <a:t>https://www.youtube.com/watch?v=NI9TLDIPVcs</a:t>
            </a:r>
            <a:endParaRPr lang="en-US" dirty="0"/>
          </a:p>
          <a:p>
            <a:r>
              <a:rPr lang="en-US" dirty="0"/>
              <a:t>Crash Course Economics #2 Specialization and Trade</a:t>
            </a:r>
          </a:p>
        </p:txBody>
      </p:sp>
      <p:pic>
        <p:nvPicPr>
          <p:cNvPr id="7" name="Picture 6">
            <a:extLst>
              <a:ext uri="{FF2B5EF4-FFF2-40B4-BE49-F238E27FC236}">
                <a16:creationId xmlns:a16="http://schemas.microsoft.com/office/drawing/2014/main" id="{7DF12787-958E-4040-8C19-27C538CF2F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28267" y="4704687"/>
            <a:ext cx="1999733" cy="1114605"/>
          </a:xfrm>
          <a:prstGeom prst="rect">
            <a:avLst/>
          </a:prstGeom>
        </p:spPr>
      </p:pic>
    </p:spTree>
    <p:extLst>
      <p:ext uri="{BB962C8B-B14F-4D97-AF65-F5344CB8AC3E}">
        <p14:creationId xmlns:p14="http://schemas.microsoft.com/office/powerpoint/2010/main" val="411055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741" y="1852970"/>
            <a:ext cx="7010945" cy="4723238"/>
          </a:xfrm>
        </p:spPr>
        <p:txBody>
          <a:bodyPr>
            <a:normAutofit lnSpcReduction="10000"/>
          </a:bodyPr>
          <a:lstStyle/>
          <a:p>
            <a:pPr algn="just"/>
            <a:r>
              <a:rPr lang="en-US" b="1" u="sng" dirty="0">
                <a:solidFill>
                  <a:schemeClr val="accent4">
                    <a:lumMod val="75000"/>
                  </a:schemeClr>
                </a:solidFill>
                <a:latin typeface="Eras Demi ITC" panose="020B0805030504020804" pitchFamily="34" charset="0"/>
              </a:rPr>
              <a:t>Absolute Advantage </a:t>
            </a:r>
            <a:r>
              <a:rPr lang="en-US" dirty="0">
                <a:solidFill>
                  <a:schemeClr val="accent4">
                    <a:lumMod val="75000"/>
                  </a:schemeClr>
                </a:solidFill>
                <a:latin typeface="Eras Demi ITC" panose="020B0805030504020804" pitchFamily="34" charset="0"/>
              </a:rPr>
              <a:t>– a nation can produce more of a given product using a given amount of resources </a:t>
            </a:r>
          </a:p>
          <a:p>
            <a:pPr algn="just"/>
            <a:r>
              <a:rPr lang="en-US" b="1" u="sng" dirty="0">
                <a:solidFill>
                  <a:schemeClr val="accent2">
                    <a:lumMod val="75000"/>
                  </a:schemeClr>
                </a:solidFill>
                <a:latin typeface="Footlight MT Light" panose="0204060206030A020304" pitchFamily="18" charset="0"/>
              </a:rPr>
              <a:t>Comparative Advantage </a:t>
            </a:r>
            <a:r>
              <a:rPr lang="en-US" b="1" dirty="0">
                <a:solidFill>
                  <a:schemeClr val="accent2">
                    <a:lumMod val="75000"/>
                  </a:schemeClr>
                </a:solidFill>
                <a:latin typeface="Footlight MT Light" panose="0204060206030A020304" pitchFamily="18" charset="0"/>
              </a:rPr>
              <a:t>– a nation’s ability to produce a product </a:t>
            </a:r>
            <a:r>
              <a:rPr lang="en-US" b="1" dirty="0">
                <a:solidFill>
                  <a:srgbClr val="FF0000"/>
                </a:solidFill>
                <a:latin typeface="Footlight MT Light" panose="0204060206030A020304" pitchFamily="18" charset="0"/>
              </a:rPr>
              <a:t>most efficiently </a:t>
            </a:r>
            <a:r>
              <a:rPr lang="en-US" b="1" dirty="0">
                <a:solidFill>
                  <a:schemeClr val="accent2">
                    <a:lumMod val="75000"/>
                  </a:schemeClr>
                </a:solidFill>
                <a:latin typeface="Footlight MT Light" panose="0204060206030A020304" pitchFamily="18" charset="0"/>
              </a:rPr>
              <a:t>given all the other products that could be produced               </a:t>
            </a:r>
            <a:r>
              <a:rPr lang="en-US" b="1" dirty="0">
                <a:solidFill>
                  <a:srgbClr val="FF0000"/>
                </a:solidFill>
                <a:latin typeface="Footlight MT Light" panose="0204060206030A020304" pitchFamily="18" charset="0"/>
              </a:rPr>
              <a:t>(less opportunity cost) </a:t>
            </a:r>
          </a:p>
          <a:p>
            <a:pPr algn="just"/>
            <a:r>
              <a:rPr lang="en-US" b="1" u="sng" dirty="0">
                <a:latin typeface="Algerian" panose="04020705040A02060702" pitchFamily="82" charset="0"/>
              </a:rPr>
              <a:t>Law of comparative advantage </a:t>
            </a:r>
            <a:r>
              <a:rPr lang="en-US" dirty="0">
                <a:latin typeface="Algerian" panose="04020705040A02060702" pitchFamily="82" charset="0"/>
              </a:rPr>
              <a:t>– a nation or person is better off when it produces goods and services for which it has a comparative advantage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899" y="2057445"/>
            <a:ext cx="4483839" cy="34848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88" y="130172"/>
            <a:ext cx="3486633" cy="13173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329" y="108045"/>
            <a:ext cx="3448817" cy="13030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879" y="130172"/>
            <a:ext cx="3486633" cy="1317357"/>
          </a:xfrm>
          <a:prstGeom prst="rect">
            <a:avLst/>
          </a:prstGeom>
        </p:spPr>
      </p:pic>
      <p:sp>
        <p:nvSpPr>
          <p:cNvPr id="8" name="TextBox 7"/>
          <p:cNvSpPr txBox="1"/>
          <p:nvPr/>
        </p:nvSpPr>
        <p:spPr>
          <a:xfrm>
            <a:off x="7301948" y="5542270"/>
            <a:ext cx="4890052" cy="646331"/>
          </a:xfrm>
          <a:prstGeom prst="rect">
            <a:avLst/>
          </a:prstGeom>
          <a:noFill/>
        </p:spPr>
        <p:txBody>
          <a:bodyPr wrap="square" rtlCol="0">
            <a:spAutoFit/>
          </a:bodyPr>
          <a:lstStyle/>
          <a:p>
            <a:r>
              <a:rPr lang="en-US" dirty="0">
                <a:hlinkClick r:id="rId4"/>
              </a:rPr>
              <a:t>https://www.youtube.com/watch?v=FpTBjRf8lGs</a:t>
            </a:r>
            <a:endParaRPr lang="en-US" dirty="0"/>
          </a:p>
          <a:p>
            <a:r>
              <a:rPr lang="en-US" dirty="0"/>
              <a:t>AC/DC Economics: Comparative Advantage</a:t>
            </a:r>
          </a:p>
        </p:txBody>
      </p:sp>
    </p:spTree>
    <p:extLst>
      <p:ext uri="{BB962C8B-B14F-4D97-AF65-F5344CB8AC3E}">
        <p14:creationId xmlns:p14="http://schemas.microsoft.com/office/powerpoint/2010/main" val="374459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719" y="116059"/>
            <a:ext cx="10515600" cy="1325563"/>
          </a:xfrm>
        </p:spPr>
        <p:txBody>
          <a:bodyPr/>
          <a:lstStyle/>
          <a:p>
            <a:pPr algn="ctr"/>
            <a:r>
              <a:rPr lang="en-US" u="sng" dirty="0">
                <a:latin typeface="Cooper Black" panose="0208090404030B020404" pitchFamily="18" charset="0"/>
              </a:rPr>
              <a:t>Two Men on an Island Activity</a:t>
            </a:r>
          </a:p>
        </p:txBody>
      </p:sp>
      <p:sp>
        <p:nvSpPr>
          <p:cNvPr id="3" name="Content Placeholder 2"/>
          <p:cNvSpPr>
            <a:spLocks noGrp="1"/>
          </p:cNvSpPr>
          <p:nvPr>
            <p:ph idx="1"/>
          </p:nvPr>
        </p:nvSpPr>
        <p:spPr>
          <a:xfrm>
            <a:off x="1972465" y="1216325"/>
            <a:ext cx="10080434" cy="5641675"/>
          </a:xfrm>
        </p:spPr>
        <p:txBody>
          <a:bodyPr>
            <a:normAutofit fontScale="77500" lnSpcReduction="20000"/>
          </a:bodyPr>
          <a:lstStyle/>
          <a:p>
            <a:pPr algn="just"/>
            <a:r>
              <a:rPr lang="en-US" sz="3100" b="1" dirty="0">
                <a:solidFill>
                  <a:schemeClr val="accent5">
                    <a:lumMod val="75000"/>
                  </a:schemeClr>
                </a:solidFill>
                <a:latin typeface="Estrangelo Edessa" panose="03080600000000000000" pitchFamily="66" charset="0"/>
                <a:cs typeface="Estrangelo Edessa" panose="03080600000000000000" pitchFamily="66" charset="0"/>
              </a:rPr>
              <a:t>Two men live alone on a deserted island. To survive they must undertake a few basic economic activities like carrying water, fishing, cooking, and shelter construction and maintenance. </a:t>
            </a:r>
          </a:p>
          <a:p>
            <a:pPr algn="just"/>
            <a:r>
              <a:rPr lang="en-US" sz="3100" b="1" dirty="0">
                <a:solidFill>
                  <a:schemeClr val="accent5">
                    <a:lumMod val="75000"/>
                  </a:schemeClr>
                </a:solidFill>
                <a:latin typeface="Estrangelo Edessa" panose="03080600000000000000" pitchFamily="66" charset="0"/>
                <a:cs typeface="Estrangelo Edessa" panose="03080600000000000000" pitchFamily="66" charset="0"/>
              </a:rPr>
              <a:t>The first man is young, strong, and educated. He is also faster, better, and more productive at everything. </a:t>
            </a:r>
          </a:p>
          <a:p>
            <a:pPr algn="just"/>
            <a:r>
              <a:rPr lang="en-US" sz="3100" b="1" dirty="0">
                <a:solidFill>
                  <a:schemeClr val="accent5">
                    <a:lumMod val="75000"/>
                  </a:schemeClr>
                </a:solidFill>
                <a:latin typeface="Estrangelo Edessa" panose="03080600000000000000" pitchFamily="66" charset="0"/>
                <a:cs typeface="Estrangelo Edessa" panose="03080600000000000000" pitchFamily="66" charset="0"/>
              </a:rPr>
              <a:t>The second man is old, weak, and uneducated. He produces less than the younger man. </a:t>
            </a:r>
          </a:p>
          <a:p>
            <a:pPr algn="just"/>
            <a:r>
              <a:rPr lang="en-US" sz="3100" b="1" dirty="0">
                <a:solidFill>
                  <a:schemeClr val="accent5">
                    <a:lumMod val="75000"/>
                  </a:schemeClr>
                </a:solidFill>
                <a:latin typeface="Estrangelo Edessa" panose="03080600000000000000" pitchFamily="66" charset="0"/>
                <a:cs typeface="Estrangelo Edessa" panose="03080600000000000000" pitchFamily="66" charset="0"/>
              </a:rPr>
              <a:t>In some activities the difference between the two is great; while in others it is small. For instance, the younger man can gather 20 coconuts every hour, or catch 60 fish per hour! While the older man can only gather 5 coconuts or catch 25 fish every hour.</a:t>
            </a:r>
          </a:p>
          <a:p>
            <a:pPr marL="514350" indent="-514350" algn="just">
              <a:buFont typeface="+mj-lt"/>
              <a:buAutoNum type="arabicParenR"/>
            </a:pPr>
            <a:r>
              <a:rPr lang="en-US" dirty="0">
                <a:solidFill>
                  <a:srgbClr val="C00000"/>
                </a:solidFill>
                <a:latin typeface="Aharoni" panose="02010803020104030203" pitchFamily="2" charset="-79"/>
                <a:cs typeface="Aharoni" panose="02010803020104030203" pitchFamily="2" charset="-79"/>
              </a:rPr>
              <a:t>Who is better at all activities in the scenario above?</a:t>
            </a:r>
          </a:p>
          <a:p>
            <a:pPr marL="514350" indent="-514350" algn="just">
              <a:buFont typeface="+mj-lt"/>
              <a:buAutoNum type="arabicParenR"/>
            </a:pPr>
            <a:r>
              <a:rPr lang="en-US" dirty="0">
                <a:solidFill>
                  <a:srgbClr val="C00000"/>
                </a:solidFill>
                <a:latin typeface="Aharoni" panose="02010803020104030203" pitchFamily="2" charset="-79"/>
                <a:cs typeface="Aharoni" panose="02010803020104030203" pitchFamily="2" charset="-79"/>
              </a:rPr>
              <a:t>What is the opportunity cost for the younger man if he dedicates his hour to gathering coconuts?</a:t>
            </a:r>
          </a:p>
          <a:p>
            <a:pPr marL="514350" indent="-514350" algn="just">
              <a:buFont typeface="+mj-lt"/>
              <a:buAutoNum type="arabicParenR"/>
            </a:pPr>
            <a:r>
              <a:rPr lang="en-US" dirty="0">
                <a:solidFill>
                  <a:srgbClr val="C00000"/>
                </a:solidFill>
                <a:latin typeface="Aharoni" panose="02010803020104030203" pitchFamily="2" charset="-79"/>
                <a:cs typeface="Aharoni" panose="02010803020104030203" pitchFamily="2" charset="-79"/>
              </a:rPr>
              <a:t>What is the opportunity cost for the older man if he dedicates his hour gathering coconuts?</a:t>
            </a:r>
          </a:p>
          <a:p>
            <a:pPr marL="514350" indent="-514350" algn="just">
              <a:buFont typeface="+mj-lt"/>
              <a:buAutoNum type="arabicParenR"/>
            </a:pPr>
            <a:r>
              <a:rPr lang="en-US" dirty="0">
                <a:solidFill>
                  <a:srgbClr val="C00000"/>
                </a:solidFill>
                <a:latin typeface="Aharoni" panose="02010803020104030203" pitchFamily="2" charset="-79"/>
                <a:cs typeface="Aharoni" panose="02010803020104030203" pitchFamily="2" charset="-79"/>
              </a:rPr>
              <a:t>Should they work separately or together on the island? Explain</a:t>
            </a:r>
            <a:endParaRPr lang="en-US" dirty="0"/>
          </a:p>
        </p:txBody>
      </p:sp>
      <p:pic>
        <p:nvPicPr>
          <p:cNvPr id="1026" name="Picture 2" descr="http://previews.123rf.com/images/sararoom/sararoom1312/sararoom131200016/24549442-Vector-illustration-of-Cartoon-Boy-fishing-Stock-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575"/>
            <a:ext cx="1972464" cy="2255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orldartsme.com/images/free-fishing-elderly-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73388"/>
            <a:ext cx="1698189" cy="209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3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3">
                                            <p:txEl>
                                              <p:pRg st="6" end="6"/>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p:cTn id="3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638" y="148186"/>
            <a:ext cx="10515600" cy="1325563"/>
          </a:xfrm>
        </p:spPr>
        <p:txBody>
          <a:bodyPr>
            <a:normAutofit/>
          </a:bodyPr>
          <a:lstStyle/>
          <a:p>
            <a:r>
              <a:rPr lang="en-US" sz="6000" dirty="0">
                <a:latin typeface="Cooper Black" panose="0208090404030B020404" pitchFamily="18" charset="0"/>
              </a:rPr>
              <a:t>Coconuts or Fish?</a:t>
            </a:r>
          </a:p>
        </p:txBody>
      </p:sp>
      <p:sp>
        <p:nvSpPr>
          <p:cNvPr id="3" name="Content Placeholder 2"/>
          <p:cNvSpPr>
            <a:spLocks noGrp="1"/>
          </p:cNvSpPr>
          <p:nvPr>
            <p:ph idx="1"/>
          </p:nvPr>
        </p:nvSpPr>
        <p:spPr>
          <a:xfrm>
            <a:off x="3056239" y="3224211"/>
            <a:ext cx="8127998" cy="988541"/>
          </a:xfrm>
        </p:spPr>
        <p:txBody>
          <a:bodyPr>
            <a:normAutofit/>
          </a:bodyPr>
          <a:lstStyle/>
          <a:p>
            <a:pPr marL="0" indent="0" algn="just">
              <a:buNone/>
            </a:pPr>
            <a:r>
              <a:rPr lang="en-US" sz="2400" dirty="0"/>
              <a:t>Young man has an </a:t>
            </a:r>
            <a:r>
              <a:rPr lang="en-US" sz="2400" u="sng" dirty="0">
                <a:solidFill>
                  <a:srgbClr val="FF0000"/>
                </a:solidFill>
                <a:latin typeface="Algerian" panose="04020705040A02060702" pitchFamily="82" charset="0"/>
              </a:rPr>
              <a:t>Absolute Advantage</a:t>
            </a:r>
            <a:r>
              <a:rPr lang="en-US" sz="2400" dirty="0">
                <a:solidFill>
                  <a:srgbClr val="FF0000"/>
                </a:solidFill>
                <a:latin typeface="Algerian" panose="04020705040A02060702" pitchFamily="82" charset="0"/>
              </a:rPr>
              <a:t> </a:t>
            </a:r>
            <a:r>
              <a:rPr lang="en-US" sz="2400" dirty="0"/>
              <a:t>because he can produce both items more efficiently than the old man</a:t>
            </a:r>
          </a:p>
        </p:txBody>
      </p:sp>
      <p:pic>
        <p:nvPicPr>
          <p:cNvPr id="4" name="Picture 2" descr="http://previews.123rf.com/images/sararoom/sararoom1312/sararoom131200016/24549442-Vector-illustration-of-Cartoon-Boy-fishing-Stock-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995" y="1591834"/>
            <a:ext cx="1972464" cy="2255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orldartsme.com/images/free-fishing-elderly-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33" y="4080433"/>
            <a:ext cx="1698189" cy="2096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937450569"/>
              </p:ext>
            </p:extLst>
          </p:nvPr>
        </p:nvGraphicFramePr>
        <p:xfrm>
          <a:off x="3056239" y="1473749"/>
          <a:ext cx="8127999" cy="1508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sz="2000" dirty="0"/>
                        <a:t>Absolute Advantage</a:t>
                      </a:r>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b="1" dirty="0">
                          <a:solidFill>
                            <a:srgbClr val="FF0000"/>
                          </a:solidFill>
                        </a:rPr>
                        <a:t>Coconuts</a:t>
                      </a:r>
                    </a:p>
                  </a:txBody>
                  <a:tcPr/>
                </a:tc>
                <a:tc>
                  <a:txBody>
                    <a:bodyPr/>
                    <a:lstStyle/>
                    <a:p>
                      <a:r>
                        <a:rPr lang="en-US" b="1" dirty="0">
                          <a:solidFill>
                            <a:srgbClr val="FF0000"/>
                          </a:solidFill>
                        </a:rPr>
                        <a:t>Fish</a:t>
                      </a:r>
                    </a:p>
                  </a:txBody>
                  <a:tcPr/>
                </a:tc>
                <a:extLst>
                  <a:ext uri="{0D108BD9-81ED-4DB2-BD59-A6C34878D82A}">
                    <a16:rowId xmlns:a16="http://schemas.microsoft.com/office/drawing/2014/main" val="10001"/>
                  </a:ext>
                </a:extLst>
              </a:tr>
              <a:tr h="370840">
                <a:tc>
                  <a:txBody>
                    <a:bodyPr/>
                    <a:lstStyle/>
                    <a:p>
                      <a:r>
                        <a:rPr lang="en-US" b="1" dirty="0">
                          <a:solidFill>
                            <a:srgbClr val="002060"/>
                          </a:solidFill>
                        </a:rPr>
                        <a:t>Young</a:t>
                      </a:r>
                      <a:r>
                        <a:rPr lang="en-US" b="1" baseline="0" dirty="0">
                          <a:solidFill>
                            <a:srgbClr val="002060"/>
                          </a:solidFill>
                        </a:rPr>
                        <a:t> Man</a:t>
                      </a:r>
                      <a:endParaRPr lang="en-US" b="1" dirty="0">
                        <a:solidFill>
                          <a:srgbClr val="002060"/>
                        </a:solidFill>
                      </a:endParaRPr>
                    </a:p>
                  </a:txBody>
                  <a:tcPr/>
                </a:tc>
                <a:tc>
                  <a:txBody>
                    <a:bodyPr/>
                    <a:lstStyle/>
                    <a:p>
                      <a:r>
                        <a:rPr lang="en-US" b="1" dirty="0"/>
                        <a:t>20</a:t>
                      </a:r>
                    </a:p>
                  </a:txBody>
                  <a:tcPr/>
                </a:tc>
                <a:tc>
                  <a:txBody>
                    <a:bodyPr/>
                    <a:lstStyle/>
                    <a:p>
                      <a:r>
                        <a:rPr lang="en-US" b="1" dirty="0"/>
                        <a:t>60</a:t>
                      </a:r>
                    </a:p>
                  </a:txBody>
                  <a:tcPr/>
                </a:tc>
                <a:extLst>
                  <a:ext uri="{0D108BD9-81ED-4DB2-BD59-A6C34878D82A}">
                    <a16:rowId xmlns:a16="http://schemas.microsoft.com/office/drawing/2014/main" val="10002"/>
                  </a:ext>
                </a:extLst>
              </a:tr>
              <a:tr h="370840">
                <a:tc>
                  <a:txBody>
                    <a:bodyPr/>
                    <a:lstStyle/>
                    <a:p>
                      <a:r>
                        <a:rPr lang="en-US" b="1" dirty="0">
                          <a:solidFill>
                            <a:srgbClr val="002060"/>
                          </a:solidFill>
                        </a:rPr>
                        <a:t>Old Man</a:t>
                      </a:r>
                    </a:p>
                  </a:txBody>
                  <a:tcPr/>
                </a:tc>
                <a:tc>
                  <a:txBody>
                    <a:bodyPr/>
                    <a:lstStyle/>
                    <a:p>
                      <a:r>
                        <a:rPr lang="en-US" dirty="0"/>
                        <a:t>5</a:t>
                      </a:r>
                    </a:p>
                  </a:txBody>
                  <a:tcPr/>
                </a:tc>
                <a:tc>
                  <a:txBody>
                    <a:bodyPr/>
                    <a:lstStyle/>
                    <a:p>
                      <a:r>
                        <a:rPr lang="en-US" dirty="0"/>
                        <a:t>25</a:t>
                      </a:r>
                    </a:p>
                  </a:txBody>
                  <a:tcPr/>
                </a:tc>
                <a:extLst>
                  <a:ext uri="{0D108BD9-81ED-4DB2-BD59-A6C34878D82A}">
                    <a16:rowId xmlns:a16="http://schemas.microsoft.com/office/drawing/2014/main" val="10003"/>
                  </a:ext>
                </a:extLst>
              </a:tr>
            </a:tbl>
          </a:graphicData>
        </a:graphic>
      </p:graphicFrame>
      <p:pic>
        <p:nvPicPr>
          <p:cNvPr id="2050" name="Picture 2" descr="http://www.corporate-eye.com/main/wp-content/uploads/2013/05/desert-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239" y="4080433"/>
            <a:ext cx="8127998" cy="270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9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7833</TotalTime>
  <Words>4221</Words>
  <Application>Microsoft Office PowerPoint</Application>
  <PresentationFormat>Widescreen</PresentationFormat>
  <Paragraphs>481</Paragraphs>
  <Slides>55</Slides>
  <Notes>0</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55</vt:i4>
      </vt:variant>
    </vt:vector>
  </HeadingPairs>
  <TitlesOfParts>
    <vt:vector size="88" baseType="lpstr">
      <vt:lpstr>Agency FB</vt:lpstr>
      <vt:lpstr>Aharoni</vt:lpstr>
      <vt:lpstr>Algerian</vt:lpstr>
      <vt:lpstr>Andalus</vt:lpstr>
      <vt:lpstr>AngsanaUPC</vt:lpstr>
      <vt:lpstr>Arial</vt:lpstr>
      <vt:lpstr>Arial Black</vt:lpstr>
      <vt:lpstr>Bauhaus 93</vt:lpstr>
      <vt:lpstr>Berlin Sans FB</vt:lpstr>
      <vt:lpstr>Berlin Sans FB Demi</vt:lpstr>
      <vt:lpstr>Britannic Bold</vt:lpstr>
      <vt:lpstr>Calibri</vt:lpstr>
      <vt:lpstr>Calibri Light</vt:lpstr>
      <vt:lpstr>Cooper Black</vt:lpstr>
      <vt:lpstr>Copperplate Gothic Light</vt:lpstr>
      <vt:lpstr>Elephant</vt:lpstr>
      <vt:lpstr>Eras Demi ITC</vt:lpstr>
      <vt:lpstr>Estrangelo Edessa</vt:lpstr>
      <vt:lpstr>Footlight MT Light</vt:lpstr>
      <vt:lpstr>Forte</vt:lpstr>
      <vt:lpstr>Franklin Gothic Demi Cond</vt:lpstr>
      <vt:lpstr>Franklin Gothic Medium Cond</vt:lpstr>
      <vt:lpstr>Gabriola</vt:lpstr>
      <vt:lpstr>Goudy Old Style</vt:lpstr>
      <vt:lpstr>Goudy Stout</vt:lpstr>
      <vt:lpstr>Impact</vt:lpstr>
      <vt:lpstr>LilyUPC</vt:lpstr>
      <vt:lpstr>Lucida Fax</vt:lpstr>
      <vt:lpstr>Narkisim</vt:lpstr>
      <vt:lpstr>Showcard Gothic</vt:lpstr>
      <vt:lpstr>Times New Roman</vt:lpstr>
      <vt:lpstr>Wingdings</vt:lpstr>
      <vt:lpstr>Office Theme</vt:lpstr>
      <vt:lpstr>International Trade</vt:lpstr>
      <vt:lpstr>Lesson Essential Question</vt:lpstr>
      <vt:lpstr>Milestone Practice Exam Question</vt:lpstr>
      <vt:lpstr>Milestone Practice Exam Question</vt:lpstr>
      <vt:lpstr>Scarcity, Resource Distribution, &amp; Specialization</vt:lpstr>
      <vt:lpstr>What does this quote imply about trade?</vt:lpstr>
      <vt:lpstr>PowerPoint Presentation</vt:lpstr>
      <vt:lpstr>Two Men on an Island Activity</vt:lpstr>
      <vt:lpstr>Coconuts or Fish?</vt:lpstr>
      <vt:lpstr>Coconuts or Fish?</vt:lpstr>
      <vt:lpstr>Comparative Advantage HINT</vt:lpstr>
      <vt:lpstr>Comparative Advantage Practice Problems</vt:lpstr>
      <vt:lpstr>Milestone Practice Exam Question</vt:lpstr>
      <vt:lpstr>Milestone Practice Exam Question</vt:lpstr>
      <vt:lpstr> </vt:lpstr>
      <vt:lpstr>Trade Barriers &amp; Agreements</vt:lpstr>
      <vt:lpstr>Trade Barriers </vt:lpstr>
      <vt:lpstr>Trade Agreements or Blocs</vt:lpstr>
      <vt:lpstr>International Cooperation &amp; Agreements</vt:lpstr>
      <vt:lpstr>WTO: The EMPIRE</vt:lpstr>
      <vt:lpstr>PowerPoint Presentation</vt:lpstr>
      <vt:lpstr>Milestone Practice Exam Question</vt:lpstr>
      <vt:lpstr>Milestone Practice Exam Question</vt:lpstr>
      <vt:lpstr> </vt:lpstr>
      <vt:lpstr>Lesson Essential Question</vt:lpstr>
      <vt:lpstr>PowerPoint Presentation</vt:lpstr>
      <vt:lpstr>Foreign Exchange</vt:lpstr>
      <vt:lpstr>Determining the Rate of Exchange </vt:lpstr>
      <vt:lpstr>Determining the Rate of Exchange </vt:lpstr>
      <vt:lpstr>Determining the Rate of Exchange </vt:lpstr>
      <vt:lpstr>Determining the Rate of Exchange </vt:lpstr>
      <vt:lpstr>FOREX Practice</vt:lpstr>
      <vt:lpstr>FOREX Practice</vt:lpstr>
      <vt:lpstr>Strong and Weak Currencies </vt:lpstr>
      <vt:lpstr>PowerPoint Presentation</vt:lpstr>
      <vt:lpstr>More FOREX Practice </vt:lpstr>
      <vt:lpstr>More FOREX Practice </vt:lpstr>
      <vt:lpstr>More FOREX Practice </vt:lpstr>
      <vt:lpstr>More FOREX Practice </vt:lpstr>
      <vt:lpstr>Even More FOREX Practice</vt:lpstr>
      <vt:lpstr>Even More FOREX Practice</vt:lpstr>
      <vt:lpstr>FOREX Graph</vt:lpstr>
      <vt:lpstr>Balance of Trade &amp; Payments</vt:lpstr>
      <vt:lpstr>PowerPoint Presentation</vt:lpstr>
      <vt:lpstr>PowerPoint Presentation</vt:lpstr>
      <vt:lpstr>PowerPoint Presentation</vt:lpstr>
      <vt:lpstr>PowerPoint Presentation</vt:lpstr>
      <vt:lpstr>PowerPoint Presentation</vt:lpstr>
      <vt:lpstr>Milestone Practice</vt:lpstr>
      <vt:lpstr>Milestone Practice</vt:lpstr>
      <vt:lpstr>FOREX Practice Continued</vt:lpstr>
      <vt:lpstr>FOREX Practice Continued</vt:lpstr>
      <vt:lpstr>International Trade Concepts</vt:lpstr>
      <vt:lpstr>International Trade Concepts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Levi and Courtney Crowdis</dc:creator>
  <cp:lastModifiedBy>Dawn M. Quarles</cp:lastModifiedBy>
  <cp:revision>218</cp:revision>
  <cp:lastPrinted>2018-03-14T12:43:05Z</cp:lastPrinted>
  <dcterms:created xsi:type="dcterms:W3CDTF">2015-11-24T21:08:56Z</dcterms:created>
  <dcterms:modified xsi:type="dcterms:W3CDTF">2018-10-03T18:02:59Z</dcterms:modified>
</cp:coreProperties>
</file>