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39"/>
  </p:handoutMasterIdLst>
  <p:sldIdLst>
    <p:sldId id="365" r:id="rId2"/>
    <p:sldId id="372" r:id="rId3"/>
    <p:sldId id="411" r:id="rId4"/>
    <p:sldId id="266" r:id="rId5"/>
    <p:sldId id="308" r:id="rId6"/>
    <p:sldId id="367" r:id="rId7"/>
    <p:sldId id="321" r:id="rId8"/>
    <p:sldId id="267" r:id="rId9"/>
    <p:sldId id="369" r:id="rId10"/>
    <p:sldId id="304" r:id="rId11"/>
    <p:sldId id="309" r:id="rId12"/>
    <p:sldId id="306" r:id="rId13"/>
    <p:sldId id="434" r:id="rId14"/>
    <p:sldId id="310" r:id="rId15"/>
    <p:sldId id="312" r:id="rId16"/>
    <p:sldId id="413" r:id="rId17"/>
    <p:sldId id="398" r:id="rId18"/>
    <p:sldId id="412" r:id="rId19"/>
    <p:sldId id="373" r:id="rId20"/>
    <p:sldId id="414" r:id="rId21"/>
    <p:sldId id="400" r:id="rId22"/>
    <p:sldId id="401" r:id="rId23"/>
    <p:sldId id="402" r:id="rId24"/>
    <p:sldId id="403" r:id="rId25"/>
    <p:sldId id="313" r:id="rId26"/>
    <p:sldId id="320" r:id="rId27"/>
    <p:sldId id="319" r:id="rId28"/>
    <p:sldId id="415" r:id="rId29"/>
    <p:sldId id="404" r:id="rId30"/>
    <p:sldId id="405" r:id="rId31"/>
    <p:sldId id="371" r:id="rId32"/>
    <p:sldId id="375" r:id="rId33"/>
    <p:sldId id="416" r:id="rId34"/>
    <p:sldId id="374" r:id="rId35"/>
    <p:sldId id="368" r:id="rId36"/>
    <p:sldId id="407" r:id="rId37"/>
    <p:sldId id="355" r:id="rId38"/>
    <p:sldId id="356" r:id="rId39"/>
    <p:sldId id="314" r:id="rId40"/>
    <p:sldId id="406" r:id="rId41"/>
    <p:sldId id="318" r:id="rId42"/>
    <p:sldId id="315" r:id="rId43"/>
    <p:sldId id="316" r:id="rId44"/>
    <p:sldId id="325" r:id="rId45"/>
    <p:sldId id="354" r:id="rId46"/>
    <p:sldId id="417" r:id="rId47"/>
    <p:sldId id="379" r:id="rId48"/>
    <p:sldId id="418" r:id="rId49"/>
    <p:sldId id="326" r:id="rId50"/>
    <p:sldId id="357" r:id="rId51"/>
    <p:sldId id="408" r:id="rId52"/>
    <p:sldId id="328" r:id="rId53"/>
    <p:sldId id="329" r:id="rId54"/>
    <p:sldId id="330" r:id="rId55"/>
    <p:sldId id="419" r:id="rId56"/>
    <p:sldId id="380" r:id="rId57"/>
    <p:sldId id="420" r:id="rId58"/>
    <p:sldId id="381" r:id="rId59"/>
    <p:sldId id="331" r:id="rId60"/>
    <p:sldId id="262" r:id="rId61"/>
    <p:sldId id="421" r:id="rId62"/>
    <p:sldId id="409" r:id="rId63"/>
    <p:sldId id="269" r:id="rId64"/>
    <p:sldId id="370" r:id="rId65"/>
    <p:sldId id="351" r:id="rId66"/>
    <p:sldId id="263" r:id="rId67"/>
    <p:sldId id="422" r:id="rId68"/>
    <p:sldId id="423" r:id="rId69"/>
    <p:sldId id="348" r:id="rId70"/>
    <p:sldId id="317" r:id="rId71"/>
    <p:sldId id="358" r:id="rId72"/>
    <p:sldId id="360" r:id="rId73"/>
    <p:sldId id="264" r:id="rId74"/>
    <p:sldId id="383" r:id="rId75"/>
    <p:sldId id="424" r:id="rId76"/>
    <p:sldId id="382" r:id="rId77"/>
    <p:sldId id="298" r:id="rId78"/>
    <p:sldId id="294" r:id="rId79"/>
    <p:sldId id="293" r:id="rId80"/>
    <p:sldId id="295" r:id="rId81"/>
    <p:sldId id="296" r:id="rId82"/>
    <p:sldId id="384" r:id="rId83"/>
    <p:sldId id="425" r:id="rId84"/>
    <p:sldId id="297" r:id="rId85"/>
    <p:sldId id="377" r:id="rId86"/>
    <p:sldId id="345" r:id="rId87"/>
    <p:sldId id="287" r:id="rId88"/>
    <p:sldId id="410" r:id="rId89"/>
    <p:sldId id="289" r:id="rId90"/>
    <p:sldId id="290" r:id="rId91"/>
    <p:sldId id="386" r:id="rId92"/>
    <p:sldId id="426" r:id="rId93"/>
    <p:sldId id="385" r:id="rId94"/>
    <p:sldId id="378" r:id="rId95"/>
    <p:sldId id="346" r:id="rId96"/>
    <p:sldId id="349" r:id="rId97"/>
    <p:sldId id="291" r:id="rId98"/>
    <p:sldId id="427" r:id="rId99"/>
    <p:sldId id="428" r:id="rId100"/>
    <p:sldId id="301" r:id="rId101"/>
    <p:sldId id="302" r:id="rId102"/>
    <p:sldId id="299" r:id="rId103"/>
    <p:sldId id="300" r:id="rId104"/>
    <p:sldId id="389" r:id="rId105"/>
    <p:sldId id="429" r:id="rId106"/>
    <p:sldId id="350" r:id="rId107"/>
    <p:sldId id="361" r:id="rId108"/>
    <p:sldId id="303" r:id="rId109"/>
    <p:sldId id="430" r:id="rId110"/>
    <p:sldId id="390" r:id="rId111"/>
    <p:sldId id="395" r:id="rId112"/>
    <p:sldId id="431" r:id="rId113"/>
    <p:sldId id="392" r:id="rId114"/>
    <p:sldId id="338" r:id="rId115"/>
    <p:sldId id="393" r:id="rId116"/>
    <p:sldId id="432" r:id="rId117"/>
    <p:sldId id="388" r:id="rId118"/>
    <p:sldId id="336" r:id="rId119"/>
    <p:sldId id="335" r:id="rId120"/>
    <p:sldId id="324" r:id="rId121"/>
    <p:sldId id="363" r:id="rId122"/>
    <p:sldId id="364" r:id="rId123"/>
    <p:sldId id="340" r:id="rId124"/>
    <p:sldId id="273" r:id="rId125"/>
    <p:sldId id="275" r:id="rId126"/>
    <p:sldId id="280" r:id="rId127"/>
    <p:sldId id="394" r:id="rId128"/>
    <p:sldId id="433" r:id="rId129"/>
    <p:sldId id="342" r:id="rId130"/>
    <p:sldId id="376" r:id="rId131"/>
    <p:sldId id="284" r:id="rId132"/>
    <p:sldId id="339" r:id="rId133"/>
    <p:sldId id="396" r:id="rId134"/>
    <p:sldId id="344" r:id="rId135"/>
    <p:sldId id="285" r:id="rId136"/>
    <p:sldId id="343" r:id="rId137"/>
    <p:sldId id="387"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03F3"/>
    <a:srgbClr val="F533D0"/>
    <a:srgbClr val="00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65" autoAdjust="0"/>
    <p:restoredTop sz="94660"/>
  </p:normalViewPr>
  <p:slideViewPr>
    <p:cSldViewPr snapToGrid="0">
      <p:cViewPr varScale="1">
        <p:scale>
          <a:sx n="107" d="100"/>
          <a:sy n="107" d="100"/>
        </p:scale>
        <p:origin x="108" y="180"/>
      </p:cViewPr>
      <p:guideLst/>
    </p:cSldViewPr>
  </p:slideViewPr>
  <p:notesTextViewPr>
    <p:cViewPr>
      <p:scale>
        <a:sx n="1" d="1"/>
        <a:sy n="1" d="1"/>
      </p:scale>
      <p:origin x="0" y="0"/>
    </p:cViewPr>
  </p:notesTextViewPr>
  <p:sorterViewPr>
    <p:cViewPr>
      <p:scale>
        <a:sx n="100" d="100"/>
        <a:sy n="100" d="100"/>
      </p:scale>
      <p:origin x="0" y="-172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9FADC-6C3A-41F7-BBB0-973F9D67900A}"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6BC53-5F6B-4FDA-B2D1-4CA671C7398A}" type="slidenum">
              <a:rPr lang="en-US" smtClean="0"/>
              <a:t>‹#›</a:t>
            </a:fld>
            <a:endParaRPr lang="en-US"/>
          </a:p>
        </p:txBody>
      </p:sp>
    </p:spTree>
    <p:extLst>
      <p:ext uri="{BB962C8B-B14F-4D97-AF65-F5344CB8AC3E}">
        <p14:creationId xmlns:p14="http://schemas.microsoft.com/office/powerpoint/2010/main" val="266980348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265D6C-51BE-4DB9-B5B3-4DD59BF3992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87593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265D6C-51BE-4DB9-B5B3-4DD59BF3992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111126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265D6C-51BE-4DB9-B5B3-4DD59BF3992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136482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265D6C-51BE-4DB9-B5B3-4DD59BF3992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2761220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265D6C-51BE-4DB9-B5B3-4DD59BF3992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174593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265D6C-51BE-4DB9-B5B3-4DD59BF39926}"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172106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265D6C-51BE-4DB9-B5B3-4DD59BF39926}" type="datetimeFigureOut">
              <a:rPr lang="en-US" smtClean="0"/>
              <a:t>2/25/2019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74086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265D6C-51BE-4DB9-B5B3-4DD59BF39926}" type="datetimeFigureOut">
              <a:rPr lang="en-US" smtClean="0"/>
              <a:t>2/25/2019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401874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65D6C-51BE-4DB9-B5B3-4DD59BF39926}" type="datetimeFigureOut">
              <a:rPr lang="en-US" smtClean="0"/>
              <a:t>2/25/2019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3349876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265D6C-51BE-4DB9-B5B3-4DD59BF39926}"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257760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265D6C-51BE-4DB9-B5B3-4DD59BF39926}"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E125B-ADC5-4DEF-B3E1-32C7F194732F}" type="slidenum">
              <a:rPr lang="en-US" smtClean="0"/>
              <a:t>‹#›</a:t>
            </a:fld>
            <a:endParaRPr lang="en-US"/>
          </a:p>
        </p:txBody>
      </p:sp>
    </p:spTree>
    <p:extLst>
      <p:ext uri="{BB962C8B-B14F-4D97-AF65-F5344CB8AC3E}">
        <p14:creationId xmlns:p14="http://schemas.microsoft.com/office/powerpoint/2010/main" val="2314705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65D6C-51BE-4DB9-B5B3-4DD59BF39926}"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E125B-ADC5-4DEF-B3E1-32C7F194732F}" type="slidenum">
              <a:rPr lang="en-US" smtClean="0"/>
              <a:t>‹#›</a:t>
            </a:fld>
            <a:endParaRPr lang="en-US"/>
          </a:p>
        </p:txBody>
      </p:sp>
    </p:spTree>
    <p:extLst>
      <p:ext uri="{BB962C8B-B14F-4D97-AF65-F5344CB8AC3E}">
        <p14:creationId xmlns:p14="http://schemas.microsoft.com/office/powerpoint/2010/main" val="135563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iriadna.com/preview/to-the-horizon"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eg"/><Relationship Id="rId7" Type="http://schemas.openxmlformats.org/officeDocument/2006/relationships/image" Target="../media/image88.jpg"/><Relationship Id="rId2" Type="http://schemas.openxmlformats.org/officeDocument/2006/relationships/image" Target="../media/image83.jpg"/><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101.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eg"/><Relationship Id="rId7" Type="http://schemas.openxmlformats.org/officeDocument/2006/relationships/image" Target="../media/image88.jpg"/><Relationship Id="rId2" Type="http://schemas.openxmlformats.org/officeDocument/2006/relationships/image" Target="../media/image83.jpg"/><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youtube.com/watch?v=otmgFQHbaDo" TargetMode="External"/><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www.youtube.com/watch?v=SYFYla1H7KE"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www.youtube.com/watch?v=xKGtmzLP8gw" TargetMode="External"/><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hyperlink" Target="http://www.usdebtclock.org/" TargetMode="Externa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gif"/></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F:\AP%20Econ\Macro%20Videos\Unit%203%20AD,%20%20AS,%20and%20Fiscal%20Policy\Fight%20of%20the%20Century%20Keynes%20vs.%20Hayek!.mov" TargetMode="External"/><Relationship Id="rId1" Type="http://schemas.microsoft.com/office/2007/relationships/media" Target="file:///F:\AP%20Econ\Macro%20Videos\Unit%203%20AD,%20%20AS,%20and%20Fiscal%20Policy\Fight%20of%20the%20Century%20Keynes%20vs.%20Hayek!.mov" TargetMode="External"/><Relationship Id="rId4" Type="http://schemas.openxmlformats.org/officeDocument/2006/relationships/image" Target="../media/image104.png"/></Relationships>
</file>

<file path=ppt/slides/_rels/slide134.xml.rels><?xml version="1.0" encoding="UTF-8" standalone="yes"?>
<Relationships xmlns="http://schemas.openxmlformats.org/package/2006/relationships"><Relationship Id="rId3" Type="http://schemas.openxmlformats.org/officeDocument/2006/relationships/hyperlink" Target="http://www.dailymotion.com/video/x2nuvld" TargetMode="Externa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s://www.youtube.com/watch?v=bv-uNNkE39I&amp;list=PLD7C33AB80B405B9A&amp;index=14" TargetMode="External"/><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filmsite.org/boxoffice3.htm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UHiUYj5EA0w" TargetMode="Externa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3GTgniuxA50"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6XpXsC-yNHI"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gif"/></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d8uTB5XorBw"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T8-85cZRI9o" TargetMode="External"/><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www.youtube.com/watch?v=Dugn51K_6W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youtube.com/watch?v=1dq7mMort9o"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www.google.com/url?sa=i&amp;rct=j&amp;q=&amp;esrc=s&amp;frm=1&amp;source=images&amp;cd=&amp;cad=rja&amp;uact=8&amp;ved=0CAcQjRxqFQoTCOPR--qBlckCFQTrJgodMI8E4A&amp;url=http://www.federalreserve.gov/otherfrb.htm&amp;bvm=bv.107467506,d.eWE&amp;psig=AFQjCNGwX8Lf5lpoVd1Dd56ozZyUFfgRsQ&amp;ust=144776574283464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www.youtube.com/watch?v=RaeIBeJT5hY"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QpS81Zwxwgs&amp;list=PLD7C33AB80B405B9A&amp;index=9" TargetMode="Externa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C124E-2219-4200-8660-3C6E4993CD5D}"/>
              </a:ext>
              <a:ext uri="{C183D7F6-B498-43B3-948B-1728B52AA6E4}">
                <adec:decorative xmlns:adec="http://schemas.microsoft.com/office/drawing/2017/decorative" val="1"/>
              </a:ext>
            </a:extLst>
          </p:cNvPr>
          <p:cNvPicPr>
            <a:picLocks noChangeAspect="1"/>
          </p:cNvPicPr>
          <p:nvPr/>
        </p:nvPicPr>
        <p:blipFill>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15362" name="Rectangle 2"/>
          <p:cNvSpPr>
            <a:spLocks noChangeArrowheads="1"/>
          </p:cNvSpPr>
          <p:nvPr/>
        </p:nvSpPr>
        <p:spPr bwMode="auto">
          <a:xfrm>
            <a:off x="1" y="4991287"/>
            <a:ext cx="12191999" cy="176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7200" b="1" dirty="0">
                <a:solidFill>
                  <a:schemeClr val="bg1"/>
                </a:solidFill>
                <a:latin typeface="Copperplate Gothic Bold" panose="020E0705020206020404" pitchFamily="34" charset="0"/>
                <a:ea typeface="STXingkai" panose="020B0503020204020204" pitchFamily="2" charset="-122"/>
              </a:rPr>
              <a:t>Time to Broaden </a:t>
            </a:r>
          </a:p>
          <a:p>
            <a:pPr algn="ctr" eaLnBrk="1" hangingPunct="1">
              <a:spcBef>
                <a:spcPct val="0"/>
              </a:spcBef>
              <a:buFontTx/>
              <a:buNone/>
            </a:pPr>
            <a:r>
              <a:rPr lang="en-US" altLang="en-US" sz="7200" b="1">
                <a:solidFill>
                  <a:schemeClr val="bg1"/>
                </a:solidFill>
                <a:latin typeface="Copperplate Gothic Bold" panose="020E0705020206020404" pitchFamily="34" charset="0"/>
                <a:ea typeface="STXingkai" panose="020B0503020204020204" pitchFamily="2" charset="-122"/>
              </a:rPr>
              <a:t>your Horizons</a:t>
            </a:r>
            <a:endParaRPr lang="en-US" altLang="en-US" sz="7200" b="1" dirty="0">
              <a:solidFill>
                <a:schemeClr val="bg1"/>
              </a:solidFill>
              <a:latin typeface="Copperplate Gothic Bold" panose="020E0705020206020404" pitchFamily="34" charset="0"/>
              <a:ea typeface="STXingkai" panose="020B0503020204020204" pitchFamily="2" charset="-122"/>
            </a:endParaRPr>
          </a:p>
        </p:txBody>
      </p:sp>
      <p:sp>
        <p:nvSpPr>
          <p:cNvPr id="153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76E13C4-9A69-4827-B395-EF0A554F06D4}" type="slidenum">
              <a:rPr lang="en-US" altLang="en-US" sz="1400"/>
              <a:pPr>
                <a:spcBef>
                  <a:spcPct val="0"/>
                </a:spcBef>
                <a:buFontTx/>
                <a:buNone/>
              </a:pPr>
              <a:t>1</a:t>
            </a:fld>
            <a:endParaRPr lang="en-US" altLang="en-US" sz="1400"/>
          </a:p>
        </p:txBody>
      </p:sp>
      <p:sp>
        <p:nvSpPr>
          <p:cNvPr id="4" name="TextBox 3">
            <a:extLst>
              <a:ext uri="{FF2B5EF4-FFF2-40B4-BE49-F238E27FC236}">
                <a16:creationId xmlns:a16="http://schemas.microsoft.com/office/drawing/2014/main" id="{5BD22380-17AE-4482-9959-7D913D27F4B2}"/>
              </a:ext>
            </a:extLst>
          </p:cNvPr>
          <p:cNvSpPr txBox="1"/>
          <p:nvPr/>
        </p:nvSpPr>
        <p:spPr>
          <a:xfrm>
            <a:off x="878541" y="0"/>
            <a:ext cx="10434917" cy="1015663"/>
          </a:xfrm>
          <a:prstGeom prst="rect">
            <a:avLst/>
          </a:prstGeom>
          <a:noFill/>
        </p:spPr>
        <p:txBody>
          <a:bodyPr wrap="square" rtlCol="0">
            <a:spAutoFit/>
          </a:bodyPr>
          <a:lstStyle/>
          <a:p>
            <a:pPr algn="ctr"/>
            <a:r>
              <a:rPr lang="en-US" sz="6000" b="1" dirty="0">
                <a:effectLst>
                  <a:outerShdw blurRad="38100" dist="38100" dir="2700000" algn="tl">
                    <a:srgbClr val="000000">
                      <a:alpha val="43137"/>
                    </a:srgbClr>
                  </a:outerShdw>
                </a:effectLst>
                <a:latin typeface="Arial Black" panose="020B0A04020102020204" pitchFamily="34" charset="0"/>
              </a:rPr>
              <a:t>Unit 4: Macroeconomics</a:t>
            </a:r>
          </a:p>
        </p:txBody>
      </p:sp>
    </p:spTree>
    <p:extLst>
      <p:ext uri="{BB962C8B-B14F-4D97-AF65-F5344CB8AC3E}">
        <p14:creationId xmlns:p14="http://schemas.microsoft.com/office/powerpoint/2010/main" val="351225243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51" y="382378"/>
            <a:ext cx="10515600" cy="1981881"/>
          </a:xfrm>
        </p:spPr>
        <p:txBody>
          <a:bodyPr>
            <a:normAutofit fontScale="90000"/>
          </a:bodyPr>
          <a:lstStyle/>
          <a:p>
            <a:pPr algn="ctr"/>
            <a:r>
              <a:rPr lang="en-US" sz="4000" b="1" u="sng" dirty="0">
                <a:solidFill>
                  <a:schemeClr val="tx2">
                    <a:lumMod val="50000"/>
                  </a:schemeClr>
                </a:solidFill>
              </a:rPr>
              <a:t>Components of GDP (4 SECTORS OF THE ECONOMY)</a:t>
            </a:r>
            <a:br>
              <a:rPr lang="en-US" sz="4000" b="1" u="sng" dirty="0">
                <a:solidFill>
                  <a:schemeClr val="tx2">
                    <a:lumMod val="50000"/>
                  </a:schemeClr>
                </a:solidFill>
              </a:rPr>
            </a:br>
            <a:r>
              <a:rPr lang="en-US" dirty="0">
                <a:solidFill>
                  <a:srgbClr val="7030A0"/>
                </a:solidFill>
                <a:latin typeface="Goudy Stout" panose="0202090407030B020401" pitchFamily="18" charset="0"/>
              </a:rPr>
              <a:t>GDP = C+I+G+(X-M)</a:t>
            </a:r>
            <a:br>
              <a:rPr lang="en-US" dirty="0">
                <a:solidFill>
                  <a:srgbClr val="7030A0"/>
                </a:solidFill>
                <a:latin typeface="Goudy Stout" panose="0202090407030B020401" pitchFamily="18" charset="0"/>
              </a:rPr>
            </a:br>
            <a:br>
              <a:rPr lang="en-US" b="1" dirty="0">
                <a:solidFill>
                  <a:srgbClr val="7030A0"/>
                </a:solidFill>
              </a:rPr>
            </a:br>
            <a:endParaRPr lang="en-US" b="1" dirty="0">
              <a:solidFill>
                <a:srgbClr val="7030A0"/>
              </a:solidFill>
            </a:endParaRPr>
          </a:p>
        </p:txBody>
      </p:sp>
      <p:sp>
        <p:nvSpPr>
          <p:cNvPr id="3" name="Content Placeholder 2"/>
          <p:cNvSpPr>
            <a:spLocks noGrp="1"/>
          </p:cNvSpPr>
          <p:nvPr>
            <p:ph idx="1"/>
          </p:nvPr>
        </p:nvSpPr>
        <p:spPr>
          <a:xfrm>
            <a:off x="181155" y="1513674"/>
            <a:ext cx="11749177" cy="5201251"/>
          </a:xfrm>
        </p:spPr>
        <p:txBody>
          <a:bodyPr>
            <a:normAutofit/>
          </a:bodyPr>
          <a:lstStyle/>
          <a:p>
            <a:pPr lvl="0" algn="just"/>
            <a:r>
              <a:rPr lang="en-US" sz="4000" b="1" dirty="0">
                <a:solidFill>
                  <a:schemeClr val="accent5">
                    <a:lumMod val="50000"/>
                  </a:schemeClr>
                </a:solidFill>
              </a:rPr>
              <a:t>C</a:t>
            </a:r>
            <a:r>
              <a:rPr lang="en-US" b="1" dirty="0">
                <a:solidFill>
                  <a:schemeClr val="accent5">
                    <a:lumMod val="50000"/>
                  </a:schemeClr>
                </a:solidFill>
              </a:rPr>
              <a:t>onsumption</a:t>
            </a:r>
            <a:r>
              <a:rPr lang="en-US" dirty="0">
                <a:solidFill>
                  <a:schemeClr val="accent5">
                    <a:lumMod val="50000"/>
                  </a:schemeClr>
                </a:solidFill>
              </a:rPr>
              <a:t> – (1) Private sector (households) consuming </a:t>
            </a:r>
            <a:r>
              <a:rPr lang="en-US" b="1" u="sng" dirty="0">
                <a:solidFill>
                  <a:schemeClr val="accent5">
                    <a:lumMod val="50000"/>
                  </a:schemeClr>
                </a:solidFill>
              </a:rPr>
              <a:t>goods &amp; services </a:t>
            </a:r>
            <a:r>
              <a:rPr lang="en-US" dirty="0">
                <a:solidFill>
                  <a:schemeClr val="accent5">
                    <a:lumMod val="50000"/>
                  </a:schemeClr>
                </a:solidFill>
              </a:rPr>
              <a:t>(</a:t>
            </a:r>
            <a:r>
              <a:rPr lang="en-US" b="1" dirty="0"/>
              <a:t>70% of GDP</a:t>
            </a:r>
            <a:r>
              <a:rPr lang="en-US" dirty="0">
                <a:solidFill>
                  <a:schemeClr val="accent5">
                    <a:lumMod val="50000"/>
                  </a:schemeClr>
                </a:solidFill>
              </a:rPr>
              <a:t>)</a:t>
            </a:r>
          </a:p>
          <a:p>
            <a:pPr lvl="0" algn="just"/>
            <a:r>
              <a:rPr lang="en-US" sz="4000" b="1" dirty="0">
                <a:solidFill>
                  <a:schemeClr val="accent2">
                    <a:lumMod val="50000"/>
                  </a:schemeClr>
                </a:solidFill>
              </a:rPr>
              <a:t>I</a:t>
            </a:r>
            <a:r>
              <a:rPr lang="en-US" b="1" dirty="0">
                <a:solidFill>
                  <a:schemeClr val="accent2">
                    <a:lumMod val="50000"/>
                  </a:schemeClr>
                </a:solidFill>
              </a:rPr>
              <a:t>nvestment – </a:t>
            </a:r>
            <a:r>
              <a:rPr lang="en-US" dirty="0">
                <a:solidFill>
                  <a:schemeClr val="accent2">
                    <a:lumMod val="50000"/>
                  </a:schemeClr>
                </a:solidFill>
              </a:rPr>
              <a:t>(2) Business sector (firms) investing in </a:t>
            </a:r>
            <a:r>
              <a:rPr lang="en-US" u="sng" dirty="0">
                <a:solidFill>
                  <a:schemeClr val="accent2">
                    <a:lumMod val="50000"/>
                  </a:schemeClr>
                </a:solidFill>
                <a:latin typeface="Aharoni" panose="02010803020104030203" pitchFamily="2" charset="-79"/>
                <a:cs typeface="Aharoni" panose="02010803020104030203" pitchFamily="2" charset="-79"/>
              </a:rPr>
              <a:t>capital goods</a:t>
            </a:r>
            <a:r>
              <a:rPr lang="en-US" dirty="0">
                <a:solidFill>
                  <a:schemeClr val="accent2">
                    <a:lumMod val="50000"/>
                  </a:schemeClr>
                </a:solidFill>
              </a:rPr>
              <a:t>, which leads to long-term economic growth (</a:t>
            </a:r>
            <a:r>
              <a:rPr lang="en-US" b="1" dirty="0"/>
              <a:t>15% of GDP</a:t>
            </a:r>
            <a:r>
              <a:rPr lang="en-US" dirty="0">
                <a:solidFill>
                  <a:schemeClr val="accent2">
                    <a:lumMod val="50000"/>
                  </a:schemeClr>
                </a:solidFill>
              </a:rPr>
              <a:t>)</a:t>
            </a:r>
          </a:p>
          <a:p>
            <a:pPr lvl="0" algn="just"/>
            <a:r>
              <a:rPr lang="en-US" sz="4000" b="1" dirty="0">
                <a:solidFill>
                  <a:srgbClr val="FF0000"/>
                </a:solidFill>
              </a:rPr>
              <a:t>G</a:t>
            </a:r>
            <a:r>
              <a:rPr lang="en-US" b="1" dirty="0">
                <a:solidFill>
                  <a:srgbClr val="FF0000"/>
                </a:solidFill>
              </a:rPr>
              <a:t>overnment – </a:t>
            </a:r>
            <a:r>
              <a:rPr lang="en-US" dirty="0">
                <a:solidFill>
                  <a:srgbClr val="FF0000"/>
                </a:solidFill>
              </a:rPr>
              <a:t>(3)</a:t>
            </a:r>
            <a:r>
              <a:rPr lang="en-US" b="1" dirty="0">
                <a:solidFill>
                  <a:srgbClr val="FF0000"/>
                </a:solidFill>
              </a:rPr>
              <a:t> </a:t>
            </a:r>
            <a:r>
              <a:rPr lang="en-US" dirty="0">
                <a:solidFill>
                  <a:srgbClr val="FF0000"/>
                </a:solidFill>
              </a:rPr>
              <a:t>Public sector </a:t>
            </a:r>
            <a:r>
              <a:rPr lang="en-US" b="1" u="sng" dirty="0">
                <a:solidFill>
                  <a:srgbClr val="FF0000"/>
                </a:solidFill>
              </a:rPr>
              <a:t>taxing &amp; spending </a:t>
            </a:r>
            <a:r>
              <a:rPr lang="en-US" dirty="0">
                <a:solidFill>
                  <a:srgbClr val="FF0000"/>
                </a:solidFill>
              </a:rPr>
              <a:t>(</a:t>
            </a:r>
            <a:r>
              <a:rPr lang="en-US" b="1" dirty="0"/>
              <a:t>20% of GDP</a:t>
            </a:r>
            <a:r>
              <a:rPr lang="en-US" dirty="0">
                <a:solidFill>
                  <a:srgbClr val="FF0000"/>
                </a:solidFill>
              </a:rPr>
              <a:t>)</a:t>
            </a:r>
          </a:p>
          <a:p>
            <a:pPr lvl="0" algn="just"/>
            <a:r>
              <a:rPr lang="en-US" sz="4000" b="1" dirty="0">
                <a:solidFill>
                  <a:schemeClr val="accent6">
                    <a:lumMod val="50000"/>
                  </a:schemeClr>
                </a:solidFill>
              </a:rPr>
              <a:t>N</a:t>
            </a:r>
            <a:r>
              <a:rPr lang="en-US" b="1" dirty="0">
                <a:solidFill>
                  <a:schemeClr val="accent6">
                    <a:lumMod val="50000"/>
                  </a:schemeClr>
                </a:solidFill>
              </a:rPr>
              <a:t>et Exports – </a:t>
            </a:r>
            <a:r>
              <a:rPr lang="en-US" dirty="0">
                <a:solidFill>
                  <a:schemeClr val="accent6">
                    <a:lumMod val="50000"/>
                  </a:schemeClr>
                </a:solidFill>
              </a:rPr>
              <a:t>(4)</a:t>
            </a:r>
            <a:r>
              <a:rPr lang="en-US" b="1" dirty="0">
                <a:solidFill>
                  <a:schemeClr val="accent6">
                    <a:lumMod val="50000"/>
                  </a:schemeClr>
                </a:solidFill>
              </a:rPr>
              <a:t> </a:t>
            </a:r>
            <a:r>
              <a:rPr lang="en-US" dirty="0">
                <a:solidFill>
                  <a:schemeClr val="accent6">
                    <a:lumMod val="50000"/>
                  </a:schemeClr>
                </a:solidFill>
              </a:rPr>
              <a:t>Foreign sector includes all consumers &amp; producers </a:t>
            </a:r>
            <a:r>
              <a:rPr lang="en-US" b="1" u="sng" dirty="0">
                <a:solidFill>
                  <a:schemeClr val="accent6">
                    <a:lumMod val="50000"/>
                  </a:schemeClr>
                </a:solidFill>
              </a:rPr>
              <a:t>outside</a:t>
            </a:r>
            <a:r>
              <a:rPr lang="en-US" dirty="0">
                <a:solidFill>
                  <a:schemeClr val="accent6">
                    <a:lumMod val="50000"/>
                  </a:schemeClr>
                </a:solidFill>
              </a:rPr>
              <a:t> </a:t>
            </a:r>
            <a:r>
              <a:rPr lang="en-US" b="1" u="sng" dirty="0">
                <a:solidFill>
                  <a:schemeClr val="accent6">
                    <a:lumMod val="50000"/>
                  </a:schemeClr>
                </a:solidFill>
              </a:rPr>
              <a:t>the U.S.</a:t>
            </a:r>
            <a:r>
              <a:rPr lang="en-US" dirty="0">
                <a:solidFill>
                  <a:schemeClr val="accent6">
                    <a:lumMod val="50000"/>
                  </a:schemeClr>
                </a:solidFill>
              </a:rPr>
              <a:t> </a:t>
            </a:r>
            <a:r>
              <a:rPr lang="en-US" b="1" dirty="0"/>
              <a:t>(-5% of GDP which means that USA has a </a:t>
            </a:r>
            <a:r>
              <a:rPr lang="en-US" sz="2400" b="1" dirty="0">
                <a:latin typeface="Goudy Stout" panose="0202090407030B020401" pitchFamily="18" charset="0"/>
              </a:rPr>
              <a:t>trade deficit </a:t>
            </a:r>
            <a:r>
              <a:rPr lang="en-US" b="1" dirty="0"/>
              <a:t>&amp; imports more goods than it export</a:t>
            </a:r>
            <a:r>
              <a:rPr lang="en-US" dirty="0">
                <a:solidFill>
                  <a:schemeClr val="accent6">
                    <a:lumMod val="50000"/>
                  </a:schemeClr>
                </a:solidFill>
              </a:rPr>
              <a:t>)</a:t>
            </a:r>
          </a:p>
          <a:p>
            <a:pPr marL="0" indent="0">
              <a:buNone/>
            </a:pPr>
            <a:endParaRPr lang="en-US" dirty="0"/>
          </a:p>
        </p:txBody>
      </p:sp>
    </p:spTree>
    <p:extLst>
      <p:ext uri="{BB962C8B-B14F-4D97-AF65-F5344CB8AC3E}">
        <p14:creationId xmlns:p14="http://schemas.microsoft.com/office/powerpoint/2010/main" val="56936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798" y="2163710"/>
            <a:ext cx="3646097" cy="27345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585" y="1810113"/>
            <a:ext cx="1219199" cy="12191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297" y="4076163"/>
            <a:ext cx="1309774" cy="130977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802" y="2399797"/>
            <a:ext cx="2424229" cy="135641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4553" y="4137786"/>
            <a:ext cx="2763757" cy="61330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0755" y="2021061"/>
            <a:ext cx="1268973" cy="126897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9586" y="3294980"/>
            <a:ext cx="1278866" cy="127886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6304" y="4570155"/>
            <a:ext cx="1797484" cy="77260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3876" y="1409891"/>
            <a:ext cx="1222339" cy="1222339"/>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752" y="3029312"/>
            <a:ext cx="1278867" cy="127886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8310" y="4573846"/>
            <a:ext cx="1268973" cy="1268973"/>
          </a:xfrm>
          <a:prstGeom prst="rect">
            <a:avLst/>
          </a:prstGeom>
        </p:spPr>
      </p:pic>
      <p:sp>
        <p:nvSpPr>
          <p:cNvPr id="17" name="Right Arrow 16"/>
          <p:cNvSpPr/>
          <p:nvPr/>
        </p:nvSpPr>
        <p:spPr>
          <a:xfrm>
            <a:off x="5918857" y="3628805"/>
            <a:ext cx="1490983" cy="798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Left Arrow 17"/>
          <p:cNvSpPr/>
          <p:nvPr/>
        </p:nvSpPr>
        <p:spPr>
          <a:xfrm>
            <a:off x="5706304" y="2601050"/>
            <a:ext cx="1490983" cy="8565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p:cNvSpPr>
            <a:spLocks noGrp="1"/>
          </p:cNvSpPr>
          <p:nvPr>
            <p:ph type="title"/>
          </p:nvPr>
        </p:nvSpPr>
        <p:spPr>
          <a:xfrm>
            <a:off x="736076" y="228547"/>
            <a:ext cx="10515600" cy="1325563"/>
          </a:xfrm>
        </p:spPr>
        <p:txBody>
          <a:bodyPr>
            <a:normAutofit/>
          </a:bodyPr>
          <a:lstStyle/>
          <a:p>
            <a:pPr algn="ctr"/>
            <a:r>
              <a:rPr lang="en-US" sz="5400" u="sng" dirty="0">
                <a:latin typeface="Haettenschweiler" panose="020B0706040902060204" pitchFamily="34" charset="0"/>
              </a:rPr>
              <a:t>Expansionary Monetary Policy</a:t>
            </a:r>
            <a:endParaRPr lang="en-US" sz="5400" u="sng" dirty="0">
              <a:latin typeface="Goudy Stout" panose="0202090407030B020401" pitchFamily="18" charset="0"/>
            </a:endParaRPr>
          </a:p>
        </p:txBody>
      </p:sp>
      <p:sp>
        <p:nvSpPr>
          <p:cNvPr id="2" name="TextBox 1"/>
          <p:cNvSpPr txBox="1"/>
          <p:nvPr/>
        </p:nvSpPr>
        <p:spPr>
          <a:xfrm>
            <a:off x="134471" y="5701983"/>
            <a:ext cx="11779623" cy="830997"/>
          </a:xfrm>
          <a:prstGeom prst="rect">
            <a:avLst/>
          </a:prstGeom>
          <a:noFill/>
        </p:spPr>
        <p:txBody>
          <a:bodyPr wrap="square" rtlCol="0">
            <a:spAutoFit/>
          </a:bodyPr>
          <a:lstStyle/>
          <a:p>
            <a:r>
              <a:rPr lang="en-US" sz="3200" b="1" dirty="0">
                <a:solidFill>
                  <a:srgbClr val="FF0000"/>
                </a:solidFill>
              </a:rPr>
              <a:t>Buy</a:t>
            </a:r>
            <a:r>
              <a:rPr lang="en-US" sz="3200" b="1" dirty="0"/>
              <a:t> </a:t>
            </a:r>
            <a:r>
              <a:rPr lang="en-US" sz="4800" b="1" dirty="0">
                <a:solidFill>
                  <a:srgbClr val="FF0000"/>
                </a:solidFill>
              </a:rPr>
              <a:t>BIG</a:t>
            </a:r>
            <a:r>
              <a:rPr lang="en-US" sz="3200" b="1" dirty="0"/>
              <a:t> (Think Big economy, so </a:t>
            </a:r>
            <a:r>
              <a:rPr lang="en-US" sz="3200" b="1" u="sng" dirty="0"/>
              <a:t>Increase</a:t>
            </a:r>
            <a:r>
              <a:rPr lang="en-US" sz="3200" b="1" dirty="0"/>
              <a:t> the Money Supply!!!)</a:t>
            </a:r>
          </a:p>
        </p:txBody>
      </p:sp>
    </p:spTree>
    <p:extLst>
      <p:ext uri="{BB962C8B-B14F-4D97-AF65-F5344CB8AC3E}">
        <p14:creationId xmlns:p14="http://schemas.microsoft.com/office/powerpoint/2010/main" val="7062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798" y="2163710"/>
            <a:ext cx="3646097" cy="27345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140" y="1626748"/>
            <a:ext cx="1219199" cy="12191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2686" y="4137786"/>
            <a:ext cx="1309774" cy="130977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802" y="2399797"/>
            <a:ext cx="2424229" cy="135641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4553" y="4137786"/>
            <a:ext cx="2763757" cy="61330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030" y="4383695"/>
            <a:ext cx="1268973" cy="126897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901" y="3078004"/>
            <a:ext cx="1278866" cy="127886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052" y="4802297"/>
            <a:ext cx="1797484" cy="77260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7926" y="1247741"/>
            <a:ext cx="1222339" cy="1222339"/>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68140" y="2797296"/>
            <a:ext cx="1278867" cy="127886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06" y="1826831"/>
            <a:ext cx="1268973" cy="1268973"/>
          </a:xfrm>
          <a:prstGeom prst="rect">
            <a:avLst/>
          </a:prstGeom>
        </p:spPr>
      </p:pic>
      <p:sp>
        <p:nvSpPr>
          <p:cNvPr id="17" name="Right Arrow 16"/>
          <p:cNvSpPr/>
          <p:nvPr/>
        </p:nvSpPr>
        <p:spPr>
          <a:xfrm>
            <a:off x="5706302" y="2765534"/>
            <a:ext cx="1490983" cy="798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Left Arrow 17"/>
          <p:cNvSpPr/>
          <p:nvPr/>
        </p:nvSpPr>
        <p:spPr>
          <a:xfrm>
            <a:off x="5625780" y="3676561"/>
            <a:ext cx="1490983" cy="8565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p:cNvSpPr>
            <a:spLocks noGrp="1"/>
          </p:cNvSpPr>
          <p:nvPr>
            <p:ph type="title"/>
          </p:nvPr>
        </p:nvSpPr>
        <p:spPr>
          <a:xfrm>
            <a:off x="736076" y="228547"/>
            <a:ext cx="10515600" cy="1325563"/>
          </a:xfrm>
        </p:spPr>
        <p:txBody>
          <a:bodyPr>
            <a:normAutofit/>
          </a:bodyPr>
          <a:lstStyle/>
          <a:p>
            <a:pPr algn="ctr"/>
            <a:r>
              <a:rPr lang="en-US" sz="5400" u="sng" dirty="0">
                <a:latin typeface="Haettenschweiler" panose="020B0706040902060204" pitchFamily="34" charset="0"/>
              </a:rPr>
              <a:t>Contractionary Monetary Policy</a:t>
            </a:r>
            <a:endParaRPr lang="en-US" sz="5400" u="sng" dirty="0">
              <a:latin typeface="Goudy Stout" panose="0202090407030B020401" pitchFamily="18" charset="0"/>
            </a:endParaRPr>
          </a:p>
        </p:txBody>
      </p:sp>
      <p:sp>
        <p:nvSpPr>
          <p:cNvPr id="20" name="TextBox 19"/>
          <p:cNvSpPr txBox="1"/>
          <p:nvPr/>
        </p:nvSpPr>
        <p:spPr>
          <a:xfrm>
            <a:off x="168902" y="5989021"/>
            <a:ext cx="11837568" cy="584775"/>
          </a:xfrm>
          <a:prstGeom prst="rect">
            <a:avLst/>
          </a:prstGeom>
          <a:noFill/>
        </p:spPr>
        <p:txBody>
          <a:bodyPr wrap="square" rtlCol="0">
            <a:spAutoFit/>
          </a:bodyPr>
          <a:lstStyle/>
          <a:p>
            <a:r>
              <a:rPr lang="en-US" sz="3200" b="1" dirty="0">
                <a:solidFill>
                  <a:srgbClr val="002060"/>
                </a:solidFill>
              </a:rPr>
              <a:t>Sell </a:t>
            </a:r>
            <a:r>
              <a:rPr lang="en-US" sz="2000" b="1" dirty="0">
                <a:solidFill>
                  <a:srgbClr val="002060"/>
                </a:solidFill>
              </a:rPr>
              <a:t>small</a:t>
            </a:r>
            <a:r>
              <a:rPr lang="en-US" sz="3200" b="1" dirty="0">
                <a:solidFill>
                  <a:srgbClr val="002060"/>
                </a:solidFill>
              </a:rPr>
              <a:t> </a:t>
            </a:r>
            <a:r>
              <a:rPr lang="en-US" sz="3200" b="1" dirty="0"/>
              <a:t>(Think small economy, so </a:t>
            </a:r>
            <a:r>
              <a:rPr lang="en-US" sz="3200" b="1" u="sng" dirty="0"/>
              <a:t>Decrease</a:t>
            </a:r>
            <a:r>
              <a:rPr lang="en-US" sz="3200" b="1" dirty="0"/>
              <a:t> the Money Supply!!!)</a:t>
            </a:r>
          </a:p>
        </p:txBody>
      </p:sp>
    </p:spTree>
    <p:extLst>
      <p:ext uri="{BB962C8B-B14F-4D97-AF65-F5344CB8AC3E}">
        <p14:creationId xmlns:p14="http://schemas.microsoft.com/office/powerpoint/2010/main" val="10251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lang="en-US" u="sng" dirty="0">
                <a:latin typeface="Forte" panose="03060902040502070203" pitchFamily="66" charset="0"/>
              </a:rPr>
              <a:t>FED’s Tools of Monetary Control</a:t>
            </a:r>
          </a:p>
        </p:txBody>
      </p:sp>
      <p:sp>
        <p:nvSpPr>
          <p:cNvPr id="3" name="Content Placeholder 2"/>
          <p:cNvSpPr>
            <a:spLocks noGrp="1"/>
          </p:cNvSpPr>
          <p:nvPr>
            <p:ph idx="1"/>
          </p:nvPr>
        </p:nvSpPr>
        <p:spPr>
          <a:xfrm>
            <a:off x="134472" y="1013012"/>
            <a:ext cx="11769982" cy="5576046"/>
          </a:xfrm>
        </p:spPr>
        <p:txBody>
          <a:bodyPr>
            <a:normAutofit fontScale="85000" lnSpcReduction="20000"/>
          </a:bodyPr>
          <a:lstStyle/>
          <a:p>
            <a:pPr marL="457200" indent="-457200" algn="just">
              <a:buFont typeface="+mj-lt"/>
              <a:buAutoNum type="arabicParenR" startAt="2"/>
            </a:pPr>
            <a:r>
              <a:rPr lang="en-US" sz="3500" b="1" u="sng" dirty="0">
                <a:solidFill>
                  <a:srgbClr val="00B050"/>
                </a:solidFill>
                <a:cs typeface="Kokila" panose="020B0604020202020204" pitchFamily="34" charset="0"/>
              </a:rPr>
              <a:t>Reserve Ratio Requirements</a:t>
            </a:r>
            <a:r>
              <a:rPr lang="en-US" sz="3500" dirty="0">
                <a:solidFill>
                  <a:srgbClr val="00B050"/>
                </a:solidFill>
                <a:cs typeface="Kokila" panose="020B0604020202020204" pitchFamily="34" charset="0"/>
              </a:rPr>
              <a:t> – </a:t>
            </a:r>
            <a:r>
              <a:rPr lang="en-US" sz="3500" b="1" dirty="0">
                <a:solidFill>
                  <a:srgbClr val="00B050"/>
                </a:solidFill>
                <a:cs typeface="Kokila" panose="020B0604020202020204" pitchFamily="34" charset="0"/>
              </a:rPr>
              <a:t>regulations on the minimum amount of reserves that banks must hold against deposits </a:t>
            </a:r>
            <a:endParaRPr lang="en-US" sz="3500" dirty="0">
              <a:solidFill>
                <a:srgbClr val="00B050"/>
              </a:solidFill>
              <a:cs typeface="Kokila" panose="020B0604020202020204" pitchFamily="34" charset="0"/>
            </a:endParaRPr>
          </a:p>
          <a:p>
            <a:pPr marL="914400" indent="-457200" algn="just"/>
            <a:r>
              <a:rPr lang="en-US" sz="3500" b="1" u="sng" dirty="0">
                <a:solidFill>
                  <a:schemeClr val="accent3">
                    <a:lumMod val="50000"/>
                  </a:schemeClr>
                </a:solidFill>
              </a:rPr>
              <a:t>Fractional-reserve system</a:t>
            </a:r>
            <a:r>
              <a:rPr lang="en-US" sz="3500" b="1" dirty="0">
                <a:solidFill>
                  <a:schemeClr val="accent3">
                    <a:lumMod val="50000"/>
                  </a:schemeClr>
                </a:solidFill>
              </a:rPr>
              <a:t> – banks hold only a fraction of deposit reserves as opposed to a 100% reserve system (</a:t>
            </a:r>
            <a:r>
              <a:rPr lang="en-US" sz="3500" b="1" dirty="0">
                <a:solidFill>
                  <a:schemeClr val="accent6"/>
                </a:solidFill>
              </a:rPr>
              <a:t>how banks “create” money</a:t>
            </a:r>
            <a:r>
              <a:rPr lang="en-US" sz="3500" b="1" dirty="0">
                <a:solidFill>
                  <a:schemeClr val="accent3">
                    <a:lumMod val="50000"/>
                  </a:schemeClr>
                </a:solidFill>
              </a:rPr>
              <a:t>)</a:t>
            </a:r>
          </a:p>
          <a:p>
            <a:pPr marL="914400" indent="-457200" algn="just"/>
            <a:r>
              <a:rPr lang="en-US" sz="3500" b="1" dirty="0">
                <a:solidFill>
                  <a:schemeClr val="accent3">
                    <a:lumMod val="50000"/>
                  </a:schemeClr>
                </a:solidFill>
              </a:rPr>
              <a:t>Banks must have a supply of reserves to protect against "runs" or "panics“</a:t>
            </a:r>
          </a:p>
          <a:p>
            <a:pPr marL="1371600" lvl="1" indent="-457200" algn="just"/>
            <a:r>
              <a:rPr lang="en-US" sz="3500" b="1" dirty="0">
                <a:solidFill>
                  <a:schemeClr val="accent1"/>
                </a:solidFill>
              </a:rPr>
              <a:t>Currently 10% requirement on M1 </a:t>
            </a:r>
            <a:r>
              <a:rPr lang="en-US" sz="3500" b="1" dirty="0">
                <a:solidFill>
                  <a:schemeClr val="accent3">
                    <a:lumMod val="50000"/>
                  </a:schemeClr>
                </a:solidFill>
              </a:rPr>
              <a:t>(“liquid” money: currency, checking accounts, traveler's checks)</a:t>
            </a:r>
          </a:p>
          <a:p>
            <a:pPr marL="914400" indent="-457200" algn="just"/>
            <a:r>
              <a:rPr lang="en-US" sz="3500" b="1" dirty="0">
                <a:solidFill>
                  <a:schemeClr val="accent3">
                    <a:lumMod val="50000"/>
                  </a:schemeClr>
                </a:solidFill>
              </a:rPr>
              <a:t>Influences how much money banks can create from each deposit (reserves) </a:t>
            </a:r>
          </a:p>
          <a:p>
            <a:pPr marL="1371600" lvl="1" indent="-457200" algn="just"/>
            <a:r>
              <a:rPr lang="en-US" sz="3500" b="1" dirty="0">
                <a:solidFill>
                  <a:srgbClr val="C00000"/>
                </a:solidFill>
              </a:rPr>
              <a:t>Increase in RR, banks must hold more reserves, can loan out less (Contractionary)</a:t>
            </a:r>
          </a:p>
          <a:p>
            <a:pPr marL="1371600" lvl="1" indent="-457200" algn="just"/>
            <a:r>
              <a:rPr lang="en-US" sz="3500" b="1" dirty="0">
                <a:solidFill>
                  <a:srgbClr val="00B050"/>
                </a:solidFill>
              </a:rPr>
              <a:t>Decrease in RR, banks must hold less reserves, can loan out more (Expansionary)</a:t>
            </a:r>
            <a:endParaRPr lang="en-US" dirty="0"/>
          </a:p>
          <a:p>
            <a:endParaRPr lang="en-US" dirty="0"/>
          </a:p>
          <a:p>
            <a:endParaRPr lang="en-US" dirty="0"/>
          </a:p>
        </p:txBody>
      </p:sp>
      <p:sp>
        <p:nvSpPr>
          <p:cNvPr id="31" name="SMARTInkShape-438"/>
          <p:cNvSpPr/>
          <p:nvPr/>
        </p:nvSpPr>
        <p:spPr>
          <a:xfrm>
            <a:off x="8515945" y="1759148"/>
            <a:ext cx="1" cy="8931"/>
          </a:xfrm>
          <a:custGeom>
            <a:avLst/>
            <a:gdLst/>
            <a:ahLst/>
            <a:cxnLst/>
            <a:rect l="0" t="0" r="0" b="0"/>
            <a:pathLst>
              <a:path w="1" h="8931">
                <a:moveTo>
                  <a:pt x="0" y="0"/>
                </a:moveTo>
                <a:lnTo>
                  <a:pt x="0" y="893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244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u="sng" dirty="0">
                <a:latin typeface="Forte" panose="03060902040502070203" pitchFamily="66" charset="0"/>
              </a:rPr>
              <a:t>FED’s Tools of Monetary Control</a:t>
            </a:r>
          </a:p>
        </p:txBody>
      </p:sp>
      <p:sp>
        <p:nvSpPr>
          <p:cNvPr id="3" name="Content Placeholder 2"/>
          <p:cNvSpPr>
            <a:spLocks noGrp="1"/>
          </p:cNvSpPr>
          <p:nvPr>
            <p:ph idx="1"/>
          </p:nvPr>
        </p:nvSpPr>
        <p:spPr>
          <a:xfrm>
            <a:off x="152399" y="1165412"/>
            <a:ext cx="11851341" cy="5011551"/>
          </a:xfrm>
        </p:spPr>
        <p:txBody>
          <a:bodyPr>
            <a:normAutofit lnSpcReduction="10000"/>
          </a:bodyPr>
          <a:lstStyle/>
          <a:p>
            <a:pPr marL="457200" indent="-457200" algn="just">
              <a:buFont typeface="+mj-lt"/>
              <a:buAutoNum type="arabicParenR" startAt="3"/>
            </a:pPr>
            <a:r>
              <a:rPr lang="en-US" sz="3600" b="1" u="sng" dirty="0">
                <a:solidFill>
                  <a:schemeClr val="accent1">
                    <a:lumMod val="50000"/>
                  </a:schemeClr>
                </a:solidFill>
              </a:rPr>
              <a:t>Discount Rate</a:t>
            </a:r>
            <a:r>
              <a:rPr lang="en-US" sz="3600" dirty="0">
                <a:solidFill>
                  <a:schemeClr val="accent1">
                    <a:lumMod val="50000"/>
                  </a:schemeClr>
                </a:solidFill>
              </a:rPr>
              <a:t> – </a:t>
            </a:r>
            <a:r>
              <a:rPr lang="en-US" sz="3600" b="1" dirty="0">
                <a:solidFill>
                  <a:schemeClr val="accent1">
                    <a:lumMod val="50000"/>
                  </a:schemeClr>
                </a:solidFill>
              </a:rPr>
              <a:t>interest rate on loans the FED charges its MEMBER BANKS </a:t>
            </a:r>
          </a:p>
          <a:p>
            <a:pPr marL="914400" indent="-457200" algn="just"/>
            <a:r>
              <a:rPr lang="en-US" sz="3600" b="1" dirty="0"/>
              <a:t>Fed is the lender of last resort </a:t>
            </a:r>
          </a:p>
          <a:p>
            <a:pPr marL="914400" indent="-457200" algn="just"/>
            <a:r>
              <a:rPr lang="en-US" sz="3600" b="1" dirty="0"/>
              <a:t>Banks borrow from Fed when it has low reserves; too many loans, high withdrawals </a:t>
            </a:r>
          </a:p>
          <a:p>
            <a:pPr marL="914400" indent="-457200" algn="just"/>
            <a:r>
              <a:rPr lang="en-US" sz="3600" b="1" dirty="0"/>
              <a:t>Lower discount rate encourages borrowing </a:t>
            </a:r>
            <a:r>
              <a:rPr lang="en-US" sz="3600" b="1" dirty="0">
                <a:solidFill>
                  <a:srgbClr val="00B050"/>
                </a:solidFill>
              </a:rPr>
              <a:t>(Expansionary)</a:t>
            </a:r>
            <a:endParaRPr lang="en-US" sz="3600" b="1" dirty="0"/>
          </a:p>
          <a:p>
            <a:pPr marL="914400" indent="-457200" algn="just"/>
            <a:r>
              <a:rPr lang="en-US" sz="3600" b="1" dirty="0"/>
              <a:t>Higher discount rate discourages borrowing </a:t>
            </a:r>
            <a:r>
              <a:rPr lang="en-US" sz="3600" b="1" dirty="0">
                <a:solidFill>
                  <a:srgbClr val="C00000"/>
                </a:solidFill>
              </a:rPr>
              <a:t>(Contractionary)</a:t>
            </a:r>
            <a:endParaRPr lang="en-US" sz="3600" b="1" dirty="0"/>
          </a:p>
          <a:p>
            <a:pPr marL="0" indent="0">
              <a:buNone/>
            </a:pPr>
            <a:endParaRPr lang="en-US" dirty="0"/>
          </a:p>
          <a:p>
            <a:endParaRPr lang="en-US" dirty="0"/>
          </a:p>
        </p:txBody>
      </p:sp>
    </p:spTree>
    <p:extLst>
      <p:ext uri="{BB962C8B-B14F-4D97-AF65-F5344CB8AC3E}">
        <p14:creationId xmlns:p14="http://schemas.microsoft.com/office/powerpoint/2010/main" val="387135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391478"/>
            <a:ext cx="10515600" cy="4863548"/>
          </a:xfrm>
        </p:spPr>
        <p:txBody>
          <a:bodyPr>
            <a:normAutofit fontScale="85000" lnSpcReduction="10000"/>
          </a:bodyPr>
          <a:lstStyle/>
          <a:p>
            <a:pPr marL="0" indent="0" algn="just">
              <a:buNone/>
            </a:pPr>
            <a:r>
              <a:rPr lang="en-US" sz="3000" b="1" dirty="0"/>
              <a:t>SSEMA2c) </a:t>
            </a:r>
            <a:r>
              <a:rPr lang="en-US" sz="3000" dirty="0"/>
              <a:t>All of these are ways in which the Federal Reserve system can</a:t>
            </a:r>
          </a:p>
          <a:p>
            <a:pPr marL="0" indent="0" algn="just">
              <a:buNone/>
            </a:pPr>
            <a:r>
              <a:rPr lang="en-US" sz="3000" dirty="0"/>
              <a:t>	</a:t>
            </a:r>
          </a:p>
          <a:p>
            <a:pPr marL="0" indent="0" algn="just">
              <a:buNone/>
            </a:pPr>
            <a:r>
              <a:rPr lang="en-US" sz="3000" dirty="0"/>
              <a:t>	setting the discount and interest rates</a:t>
            </a:r>
          </a:p>
          <a:p>
            <a:pPr marL="0" indent="0" algn="just">
              <a:buNone/>
            </a:pPr>
            <a:r>
              <a:rPr lang="en-US" sz="3000" dirty="0"/>
              <a:t>	establishing reserve requirements for banks</a:t>
            </a:r>
          </a:p>
          <a:p>
            <a:pPr marL="0" indent="0" algn="just">
              <a:buNone/>
            </a:pPr>
            <a:r>
              <a:rPr lang="en-US" sz="3000" dirty="0"/>
              <a:t>	buying and selling US government securities</a:t>
            </a:r>
          </a:p>
          <a:p>
            <a:endParaRPr lang="en-US" sz="3000" b="1" dirty="0"/>
          </a:p>
          <a:p>
            <a:pPr marL="514350" indent="-514350">
              <a:buFont typeface="+mj-lt"/>
              <a:buAutoNum type="alphaLcParenR"/>
            </a:pPr>
            <a:r>
              <a:rPr lang="en-US" sz="3000" dirty="0"/>
              <a:t>control the stock market.</a:t>
            </a:r>
          </a:p>
          <a:p>
            <a:pPr marL="514350" indent="-514350">
              <a:buFont typeface="+mj-lt"/>
              <a:buAutoNum type="alphaLcParenR"/>
            </a:pPr>
            <a:r>
              <a:rPr lang="en-US" sz="3000" dirty="0"/>
              <a:t>regulate the money supply.</a:t>
            </a:r>
          </a:p>
          <a:p>
            <a:pPr marL="514350" indent="-514350">
              <a:buFont typeface="+mj-lt"/>
              <a:buAutoNum type="alphaLcParenR"/>
            </a:pPr>
            <a:r>
              <a:rPr lang="en-US" sz="3000" dirty="0"/>
              <a:t>decrease consumer spending.</a:t>
            </a:r>
          </a:p>
          <a:p>
            <a:pPr marL="514350" indent="-514350">
              <a:buFont typeface="+mj-lt"/>
              <a:buAutoNum type="alphaLcParenR"/>
            </a:pPr>
            <a:r>
              <a:rPr lang="en-US" sz="3000" dirty="0"/>
              <a:t>challenge Presidential power.</a:t>
            </a:r>
          </a:p>
          <a:p>
            <a:pPr marL="0" indent="0">
              <a:buNone/>
            </a:pPr>
            <a:r>
              <a:rPr lang="en-US" sz="3000" dirty="0"/>
              <a:t> </a:t>
            </a:r>
            <a:endParaRPr lang="en-US" dirty="0"/>
          </a:p>
        </p:txBody>
      </p:sp>
    </p:spTree>
    <p:extLst>
      <p:ext uri="{BB962C8B-B14F-4D97-AF65-F5344CB8AC3E}">
        <p14:creationId xmlns:p14="http://schemas.microsoft.com/office/powerpoint/2010/main" val="13884074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391478"/>
            <a:ext cx="10515600" cy="4863548"/>
          </a:xfrm>
        </p:spPr>
        <p:txBody>
          <a:bodyPr>
            <a:normAutofit fontScale="92500" lnSpcReduction="10000"/>
          </a:bodyPr>
          <a:lstStyle/>
          <a:p>
            <a:pPr marL="0" indent="0" algn="just">
              <a:buNone/>
            </a:pPr>
            <a:r>
              <a:rPr lang="en-US" b="1" dirty="0"/>
              <a:t>SSEMA2c) </a:t>
            </a:r>
            <a:r>
              <a:rPr lang="en-US" dirty="0"/>
              <a:t>All of these are ways in which the Federal Reserve system can</a:t>
            </a:r>
          </a:p>
          <a:p>
            <a:pPr marL="0" indent="0" algn="just">
              <a:buNone/>
            </a:pPr>
            <a:r>
              <a:rPr lang="en-US" dirty="0"/>
              <a:t>	</a:t>
            </a:r>
          </a:p>
          <a:p>
            <a:pPr marL="0" indent="0" algn="just">
              <a:buNone/>
            </a:pPr>
            <a:r>
              <a:rPr lang="en-US" dirty="0"/>
              <a:t>	setting the discount and interest rates</a:t>
            </a:r>
          </a:p>
          <a:p>
            <a:pPr marL="0" indent="0" algn="just">
              <a:buNone/>
            </a:pPr>
            <a:r>
              <a:rPr lang="en-US" dirty="0"/>
              <a:t>	establishing reserve requirements for banks</a:t>
            </a:r>
          </a:p>
          <a:p>
            <a:pPr marL="0" indent="0" algn="just">
              <a:buNone/>
            </a:pPr>
            <a:r>
              <a:rPr lang="en-US" dirty="0"/>
              <a:t>	buying and selling US government securities</a:t>
            </a:r>
          </a:p>
          <a:p>
            <a:endParaRPr lang="en-US" b="1" dirty="0"/>
          </a:p>
          <a:p>
            <a:pPr marL="514350" indent="-514350">
              <a:buFont typeface="+mj-lt"/>
              <a:buAutoNum type="alphaLcParenR"/>
            </a:pPr>
            <a:r>
              <a:rPr lang="en-US" dirty="0"/>
              <a:t>control the stock market.</a:t>
            </a:r>
          </a:p>
          <a:p>
            <a:pPr marL="514350" indent="-514350">
              <a:buFont typeface="+mj-lt"/>
              <a:buAutoNum type="alphaLcParenR"/>
            </a:pPr>
            <a:r>
              <a:rPr lang="en-US" dirty="0"/>
              <a:t>regulate the money supply.</a:t>
            </a:r>
          </a:p>
          <a:p>
            <a:pPr marL="514350" indent="-514350">
              <a:buFont typeface="+mj-lt"/>
              <a:buAutoNum type="alphaLcParenR"/>
            </a:pPr>
            <a:r>
              <a:rPr lang="en-US" dirty="0"/>
              <a:t>decrease consumer spending.</a:t>
            </a:r>
          </a:p>
          <a:p>
            <a:pPr marL="514350" indent="-514350">
              <a:buFont typeface="+mj-lt"/>
              <a:buAutoNum type="alphaLcParenR"/>
            </a:pPr>
            <a:r>
              <a:rPr lang="en-US" dirty="0"/>
              <a:t>challenge Presidential power.</a:t>
            </a:r>
          </a:p>
          <a:p>
            <a:pPr marL="0" indent="0">
              <a:buNone/>
            </a:pPr>
            <a:r>
              <a:rPr lang="en-US" dirty="0"/>
              <a:t> </a:t>
            </a:r>
          </a:p>
        </p:txBody>
      </p:sp>
      <p:sp>
        <p:nvSpPr>
          <p:cNvPr id="4" name="Arrow: Left 3">
            <a:extLst>
              <a:ext uri="{FF2B5EF4-FFF2-40B4-BE49-F238E27FC236}">
                <a16:creationId xmlns:a16="http://schemas.microsoft.com/office/drawing/2014/main" id="{07E6C819-CB31-4C7E-BB82-9DBEAAB2F819}"/>
              </a:ext>
            </a:extLst>
          </p:cNvPr>
          <p:cNvSpPr/>
          <p:nvPr/>
        </p:nvSpPr>
        <p:spPr>
          <a:xfrm>
            <a:off x="5190564" y="4392705"/>
            <a:ext cx="1810871" cy="5827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462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47830559"/>
              </p:ext>
            </p:extLst>
          </p:nvPr>
        </p:nvGraphicFramePr>
        <p:xfrm>
          <a:off x="627529" y="1183488"/>
          <a:ext cx="10945905" cy="5217312"/>
        </p:xfrm>
        <a:graphic>
          <a:graphicData uri="http://schemas.openxmlformats.org/drawingml/2006/table">
            <a:tbl>
              <a:tblPr firstRow="1" bandRow="1">
                <a:tableStyleId>{F5AB1C69-6EDB-4FF4-983F-18BD219EF322}</a:tableStyleId>
              </a:tblPr>
              <a:tblGrid>
                <a:gridCol w="3648635">
                  <a:extLst>
                    <a:ext uri="{9D8B030D-6E8A-4147-A177-3AD203B41FA5}">
                      <a16:colId xmlns:a16="http://schemas.microsoft.com/office/drawing/2014/main" val="642897293"/>
                    </a:ext>
                  </a:extLst>
                </a:gridCol>
                <a:gridCol w="3648635">
                  <a:extLst>
                    <a:ext uri="{9D8B030D-6E8A-4147-A177-3AD203B41FA5}">
                      <a16:colId xmlns:a16="http://schemas.microsoft.com/office/drawing/2014/main" val="3138289088"/>
                    </a:ext>
                  </a:extLst>
                </a:gridCol>
                <a:gridCol w="3648635">
                  <a:extLst>
                    <a:ext uri="{9D8B030D-6E8A-4147-A177-3AD203B41FA5}">
                      <a16:colId xmlns:a16="http://schemas.microsoft.com/office/drawing/2014/main" val="1471667760"/>
                    </a:ext>
                  </a:extLst>
                </a:gridCol>
              </a:tblGrid>
              <a:tr h="1304328">
                <a:tc>
                  <a:txBody>
                    <a:bodyPr/>
                    <a:lstStyle/>
                    <a:p>
                      <a:pPr algn="ctr"/>
                      <a:r>
                        <a:rPr lang="en-US" sz="2400" dirty="0"/>
                        <a:t>Fed’s Policy</a:t>
                      </a:r>
                    </a:p>
                  </a:txBody>
                  <a:tcPr/>
                </a:tc>
                <a:tc>
                  <a:txBody>
                    <a:bodyPr/>
                    <a:lstStyle/>
                    <a:p>
                      <a:pPr algn="ctr"/>
                      <a:r>
                        <a:rPr lang="en-US" sz="2400" dirty="0"/>
                        <a:t>Recessionary Gap</a:t>
                      </a:r>
                    </a:p>
                    <a:p>
                      <a:pPr algn="ctr"/>
                      <a:endParaRPr lang="en-US" sz="2400" dirty="0"/>
                    </a:p>
                    <a:p>
                      <a:pPr algn="ctr"/>
                      <a:r>
                        <a:rPr lang="en-US" sz="2400" dirty="0"/>
                        <a:t>_________________</a:t>
                      </a:r>
                    </a:p>
                  </a:txBody>
                  <a:tcPr/>
                </a:tc>
                <a:tc>
                  <a:txBody>
                    <a:bodyPr/>
                    <a:lstStyle/>
                    <a:p>
                      <a:pPr algn="ctr"/>
                      <a:r>
                        <a:rPr lang="en-US" sz="2400" dirty="0"/>
                        <a:t>Inflationary</a:t>
                      </a:r>
                      <a:r>
                        <a:rPr lang="en-US" sz="2400" baseline="0" dirty="0"/>
                        <a:t> </a:t>
                      </a:r>
                      <a:r>
                        <a:rPr lang="en-US" sz="2400" dirty="0"/>
                        <a:t>Gap</a:t>
                      </a:r>
                    </a:p>
                    <a:p>
                      <a:pPr algn="ctr"/>
                      <a:endParaRPr lang="en-US" sz="2400" dirty="0"/>
                    </a:p>
                    <a:p>
                      <a:pPr algn="ctr"/>
                      <a:r>
                        <a:rPr lang="en-US" sz="2400" dirty="0"/>
                        <a:t>__________________</a:t>
                      </a:r>
                    </a:p>
                  </a:txBody>
                  <a:tcPr/>
                </a:tc>
                <a:extLst>
                  <a:ext uri="{0D108BD9-81ED-4DB2-BD59-A6C34878D82A}">
                    <a16:rowId xmlns:a16="http://schemas.microsoft.com/office/drawing/2014/main" val="617187155"/>
                  </a:ext>
                </a:extLst>
              </a:tr>
              <a:tr h="1304328">
                <a:tc>
                  <a:txBody>
                    <a:bodyPr/>
                    <a:lstStyle/>
                    <a:p>
                      <a:pPr algn="ctr"/>
                      <a:r>
                        <a:rPr lang="en-US" sz="2400" dirty="0"/>
                        <a:t>Open</a:t>
                      </a:r>
                      <a:r>
                        <a:rPr lang="en-US" sz="2400" baseline="0" dirty="0"/>
                        <a:t> Market Operations</a:t>
                      </a:r>
                      <a:endParaRPr lang="en-US" sz="2400"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90898763"/>
                  </a:ext>
                </a:extLst>
              </a:tr>
              <a:tr h="1304328">
                <a:tc>
                  <a:txBody>
                    <a:bodyPr/>
                    <a:lstStyle/>
                    <a:p>
                      <a:pPr algn="ctr"/>
                      <a:r>
                        <a:rPr lang="en-US" sz="2400" dirty="0"/>
                        <a:t>Reserve Requirement</a:t>
                      </a:r>
                    </a:p>
                  </a:txBody>
                  <a:tcPr/>
                </a:tc>
                <a:tc>
                  <a:txBody>
                    <a:bodyPr/>
                    <a:lstStyle/>
                    <a:p>
                      <a:pPr algn="ctr"/>
                      <a:endParaRPr lang="en-US" sz="2400" dirty="0"/>
                    </a:p>
                  </a:txBody>
                  <a:tcPr/>
                </a:tc>
                <a:tc>
                  <a:txBody>
                    <a:bodyPr/>
                    <a:lstStyle/>
                    <a:p>
                      <a:endParaRPr lang="en-US"/>
                    </a:p>
                  </a:txBody>
                  <a:tcPr/>
                </a:tc>
                <a:extLst>
                  <a:ext uri="{0D108BD9-81ED-4DB2-BD59-A6C34878D82A}">
                    <a16:rowId xmlns:a16="http://schemas.microsoft.com/office/drawing/2014/main" val="2607153823"/>
                  </a:ext>
                </a:extLst>
              </a:tr>
              <a:tr h="1304328">
                <a:tc>
                  <a:txBody>
                    <a:bodyPr/>
                    <a:lstStyle/>
                    <a:p>
                      <a:pPr algn="ctr"/>
                      <a:r>
                        <a:rPr lang="en-US" sz="2400" dirty="0"/>
                        <a:t>Discount </a:t>
                      </a:r>
                    </a:p>
                    <a:p>
                      <a:pPr algn="ctr"/>
                      <a:r>
                        <a:rPr lang="en-US" sz="2400" dirty="0"/>
                        <a:t>Rate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26372779"/>
                  </a:ext>
                </a:extLst>
              </a:tr>
            </a:tbl>
          </a:graphicData>
        </a:graphic>
      </p:graphicFrame>
      <p:sp>
        <p:nvSpPr>
          <p:cNvPr id="5" name="Title 4"/>
          <p:cNvSpPr>
            <a:spLocks noGrp="1"/>
          </p:cNvSpPr>
          <p:nvPr>
            <p:ph type="title"/>
          </p:nvPr>
        </p:nvSpPr>
        <p:spPr>
          <a:xfrm>
            <a:off x="970721" y="139838"/>
            <a:ext cx="10515600" cy="1325563"/>
          </a:xfrm>
        </p:spPr>
        <p:txBody>
          <a:bodyPr/>
          <a:lstStyle/>
          <a:p>
            <a:pPr algn="ctr"/>
            <a:r>
              <a:rPr lang="en-US" b="1" dirty="0"/>
              <a:t>Federal Reserve and Monetary Policy</a:t>
            </a:r>
          </a:p>
        </p:txBody>
      </p:sp>
    </p:spTree>
    <p:extLst>
      <p:ext uri="{BB962C8B-B14F-4D97-AF65-F5344CB8AC3E}">
        <p14:creationId xmlns:p14="http://schemas.microsoft.com/office/powerpoint/2010/main" val="35708851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1695" y="139838"/>
            <a:ext cx="10515600" cy="1325563"/>
          </a:xfrm>
        </p:spPr>
        <p:txBody>
          <a:bodyPr>
            <a:normAutofit/>
          </a:bodyPr>
          <a:lstStyle/>
          <a:p>
            <a:pPr algn="ctr"/>
            <a:r>
              <a:rPr lang="en-US" sz="3200" b="1" dirty="0">
                <a:solidFill>
                  <a:srgbClr val="FFC000"/>
                </a:solidFill>
                <a:latin typeface="Miriam" panose="020B0502050101010101" pitchFamily="34" charset="-79"/>
                <a:cs typeface="Miriam" panose="020B0502050101010101" pitchFamily="34" charset="-79"/>
              </a:rPr>
              <a:t>Now You Try to Implement and/or Explain the Proper Monetary Policy or Result</a:t>
            </a:r>
          </a:p>
        </p:txBody>
      </p:sp>
      <p:sp>
        <p:nvSpPr>
          <p:cNvPr id="4" name="Content Placeholder 3"/>
          <p:cNvSpPr>
            <a:spLocks noGrp="1"/>
          </p:cNvSpPr>
          <p:nvPr>
            <p:ph idx="1"/>
          </p:nvPr>
        </p:nvSpPr>
        <p:spPr>
          <a:xfrm>
            <a:off x="225288" y="1364974"/>
            <a:ext cx="11834190" cy="5300869"/>
          </a:xfrm>
        </p:spPr>
        <p:txBody>
          <a:bodyPr>
            <a:normAutofit fontScale="92500" lnSpcReduction="20000"/>
          </a:bodyPr>
          <a:lstStyle/>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The Fed increases the Reserve Requirement: Expansionary or Contractionary?</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The Fed buys U.S. bonds: Expansionary or Contractionary </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The economy is experiencing an inflationary gap; what should the Fed do with the Discount Rate?</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The economy is in a recessionary gap; what should the Fed do with Open Market Operations?</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If the Fed sells bonds/U.S. securities, what will happen to the following: money supply, interest rates, real GDP, unemployment %, and price levels?</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If the Fed increases the money supply, what happens to interest rates?</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Why would the Fed implement a contractionary monetary policy?</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Why would the Fed implement an expansionary monetary policy?</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What is the Discount Rate?</a:t>
            </a:r>
          </a:p>
          <a:p>
            <a:pPr marL="514350" indent="-514350" algn="just">
              <a:buFont typeface="+mj-lt"/>
              <a:buAutoNum type="arabicPeriod"/>
            </a:pPr>
            <a:r>
              <a:rPr lang="en-US" sz="2900" b="1" dirty="0">
                <a:solidFill>
                  <a:schemeClr val="accent6">
                    <a:lumMod val="75000"/>
                  </a:schemeClr>
                </a:solidFill>
                <a:latin typeface="Perpetua" panose="02020502060401020303" pitchFamily="18" charset="0"/>
              </a:rPr>
              <a:t>What is the current Reserve Requirement?</a:t>
            </a:r>
          </a:p>
          <a:p>
            <a:pPr marL="514350" indent="-514350">
              <a:buFont typeface="+mj-lt"/>
              <a:buAutoNum type="arabicPeriod"/>
            </a:pPr>
            <a:endParaRPr lang="en-US" sz="2600" dirty="0"/>
          </a:p>
          <a:p>
            <a:pPr marL="514350" indent="-514350">
              <a:buFont typeface="+mj-lt"/>
              <a:buAutoNum type="arabicPeriod"/>
            </a:pPr>
            <a:endParaRPr lang="en-US" dirty="0"/>
          </a:p>
        </p:txBody>
      </p:sp>
    </p:spTree>
    <p:extLst>
      <p:ext uri="{BB962C8B-B14F-4D97-AF65-F5344CB8AC3E}">
        <p14:creationId xmlns:p14="http://schemas.microsoft.com/office/powerpoint/2010/main" val="279204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FF0000"/>
                </a:solidFill>
                <a:latin typeface="Old English Text MT" panose="03040902040508030806" pitchFamily="66" charset="0"/>
              </a:rPr>
              <a:t>Recession of 2008</a:t>
            </a:r>
          </a:p>
        </p:txBody>
      </p:sp>
      <p:sp>
        <p:nvSpPr>
          <p:cNvPr id="3" name="Content Placeholder 2"/>
          <p:cNvSpPr>
            <a:spLocks noGrp="1"/>
          </p:cNvSpPr>
          <p:nvPr>
            <p:ph idx="1"/>
          </p:nvPr>
        </p:nvSpPr>
        <p:spPr>
          <a:xfrm>
            <a:off x="6461186" y="1825625"/>
            <a:ext cx="5564038" cy="4351338"/>
          </a:xfrm>
        </p:spPr>
        <p:txBody>
          <a:bodyPr/>
          <a:lstStyle/>
          <a:p>
            <a:pPr algn="just"/>
            <a:r>
              <a:rPr lang="en-US" b="1" u="sng" dirty="0"/>
              <a:t>Quantitative easing</a:t>
            </a:r>
            <a:r>
              <a:rPr lang="en-US" u="sng" dirty="0"/>
              <a:t> (</a:t>
            </a:r>
            <a:r>
              <a:rPr lang="en-US" b="1" u="sng" dirty="0"/>
              <a:t>QE</a:t>
            </a:r>
            <a:r>
              <a:rPr lang="en-US" u="sng" dirty="0"/>
              <a:t>) </a:t>
            </a:r>
            <a:r>
              <a:rPr lang="en-US" dirty="0"/>
              <a:t>is a type of monetary policy used by central banks to stimulate the economy when standard monetary policy has become ineffective</a:t>
            </a:r>
          </a:p>
          <a:p>
            <a:pPr algn="just"/>
            <a:r>
              <a:rPr lang="en-US" dirty="0"/>
              <a:t>Fed purchased short term bonds &amp; long term investments to increase the money supply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514" y="1690688"/>
            <a:ext cx="5483869" cy="3881840"/>
          </a:xfrm>
          <a:prstGeom prst="rect">
            <a:avLst/>
          </a:prstGeom>
        </p:spPr>
      </p:pic>
      <p:sp>
        <p:nvSpPr>
          <p:cNvPr id="5" name="TextBox 4"/>
          <p:cNvSpPr txBox="1"/>
          <p:nvPr/>
        </p:nvSpPr>
        <p:spPr>
          <a:xfrm>
            <a:off x="757514" y="5745192"/>
            <a:ext cx="5194712" cy="707886"/>
          </a:xfrm>
          <a:prstGeom prst="rect">
            <a:avLst/>
          </a:prstGeom>
          <a:noFill/>
        </p:spPr>
        <p:txBody>
          <a:bodyPr wrap="square" rtlCol="0">
            <a:spAutoFit/>
          </a:bodyPr>
          <a:lstStyle/>
          <a:p>
            <a:pPr algn="ctr"/>
            <a:r>
              <a:rPr lang="en-US" sz="2000" dirty="0"/>
              <a:t>Fed Chairman </a:t>
            </a:r>
            <a:r>
              <a:rPr lang="en-US" sz="2000" b="1" u="sng" dirty="0"/>
              <a:t>Ben Bernanke </a:t>
            </a:r>
            <a:r>
              <a:rPr lang="en-US" sz="2000" dirty="0"/>
              <a:t>utilized </a:t>
            </a:r>
            <a:r>
              <a:rPr lang="en-US" sz="2000" b="1" dirty="0"/>
              <a:t>QE </a:t>
            </a:r>
            <a:r>
              <a:rPr lang="en-US" sz="2000" dirty="0"/>
              <a:t>to attempt to stimulate the economy </a:t>
            </a:r>
          </a:p>
        </p:txBody>
      </p:sp>
    </p:spTree>
    <p:extLst>
      <p:ext uri="{BB962C8B-B14F-4D97-AF65-F5344CB8AC3E}">
        <p14:creationId xmlns:p14="http://schemas.microsoft.com/office/powerpoint/2010/main" val="1692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1461246" y="1690688"/>
            <a:ext cx="9892553" cy="4351338"/>
          </a:xfrm>
        </p:spPr>
        <p:txBody>
          <a:bodyPr>
            <a:normAutofit/>
          </a:bodyPr>
          <a:lstStyle/>
          <a:p>
            <a:pPr marL="0" indent="0" algn="just">
              <a:buNone/>
            </a:pPr>
            <a:r>
              <a:rPr lang="en-US" b="1" dirty="0"/>
              <a:t>SSEMA2d) </a:t>
            </a:r>
            <a:r>
              <a:rPr lang="en-US" dirty="0"/>
              <a:t>Which of these actions of the Federal Reserve can slow </a:t>
            </a:r>
            <a:br>
              <a:rPr lang="en-US" dirty="0"/>
            </a:br>
            <a:r>
              <a:rPr lang="en-US" dirty="0"/>
              <a:t>economic growth?</a:t>
            </a:r>
          </a:p>
          <a:p>
            <a:pPr marL="514350" indent="-514350" algn="just">
              <a:buFont typeface="+mj-lt"/>
              <a:buAutoNum type="alphaLcParenR"/>
            </a:pPr>
            <a:r>
              <a:rPr lang="en-US" dirty="0"/>
              <a:t>The Federal Reserve regulates the amount of money that flows into and out of the nation’s economy.</a:t>
            </a:r>
          </a:p>
          <a:p>
            <a:pPr marL="514350" indent="-514350" algn="just">
              <a:buFont typeface="+mj-lt"/>
              <a:buAutoNum type="alphaLcParenR"/>
            </a:pPr>
            <a:r>
              <a:rPr lang="en-US" dirty="0"/>
              <a:t>The Federal Reserve buys U.S. securities.</a:t>
            </a:r>
          </a:p>
          <a:p>
            <a:pPr marL="514350" indent="-514350" algn="just">
              <a:buFont typeface="+mj-lt"/>
              <a:buAutoNum type="alphaLcParenR"/>
            </a:pPr>
            <a:r>
              <a:rPr lang="en-US" dirty="0"/>
              <a:t>The Federal Reserve decreases the reserve requirement.</a:t>
            </a:r>
          </a:p>
          <a:p>
            <a:pPr marL="514350" indent="-514350" algn="just">
              <a:buFont typeface="+mj-lt"/>
              <a:buAutoNum type="alphaLcParenR"/>
            </a:pPr>
            <a:r>
              <a:rPr lang="en-US" dirty="0"/>
              <a:t>The Federal Reserve increases the discount rate.</a:t>
            </a:r>
          </a:p>
        </p:txBody>
      </p:sp>
    </p:spTree>
    <p:extLst>
      <p:ext uri="{BB962C8B-B14F-4D97-AF65-F5344CB8AC3E}">
        <p14:creationId xmlns:p14="http://schemas.microsoft.com/office/powerpoint/2010/main" val="279443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33" y="-54555"/>
            <a:ext cx="12010767" cy="1325563"/>
          </a:xfrm>
        </p:spPr>
        <p:txBody>
          <a:bodyPr>
            <a:normAutofit/>
          </a:bodyPr>
          <a:lstStyle/>
          <a:p>
            <a:pPr algn="ctr"/>
            <a:r>
              <a:rPr lang="en-US" sz="4000" dirty="0">
                <a:solidFill>
                  <a:srgbClr val="002060"/>
                </a:solidFill>
              </a:rPr>
              <a:t>Important things to remember when calculating GDP </a:t>
            </a:r>
          </a:p>
        </p:txBody>
      </p:sp>
      <p:sp>
        <p:nvSpPr>
          <p:cNvPr id="3" name="Content Placeholder 2"/>
          <p:cNvSpPr>
            <a:spLocks noGrp="1"/>
          </p:cNvSpPr>
          <p:nvPr>
            <p:ph idx="1"/>
          </p:nvPr>
        </p:nvSpPr>
        <p:spPr>
          <a:xfrm>
            <a:off x="210007" y="1119162"/>
            <a:ext cx="10515600" cy="456256"/>
          </a:xfrm>
        </p:spPr>
        <p:txBody>
          <a:bodyPr>
            <a:normAutofit lnSpcReduction="10000"/>
          </a:bodyPr>
          <a:lstStyle/>
          <a:p>
            <a:pPr marL="0" indent="0">
              <a:buNone/>
            </a:pPr>
            <a:r>
              <a:rPr lang="en-US" dirty="0">
                <a:solidFill>
                  <a:srgbClr val="C00000"/>
                </a:solidFill>
              </a:rPr>
              <a:t>Only value of FINAL goods &amp; service (</a:t>
            </a:r>
            <a:r>
              <a:rPr lang="en-US" b="1" dirty="0">
                <a:solidFill>
                  <a:srgbClr val="FFC000"/>
                </a:solidFill>
              </a:rPr>
              <a:t>not intermediate products</a:t>
            </a:r>
            <a:r>
              <a:rPr lang="en-US" dirty="0">
                <a:solidFill>
                  <a:srgbClr val="C00000"/>
                </a:solidFill>
              </a:rPr>
              <a:t>)</a:t>
            </a:r>
          </a:p>
        </p:txBody>
      </p:sp>
      <p:pic>
        <p:nvPicPr>
          <p:cNvPr id="1026" name="Picture 2" descr="https://s7d4.scene7.com/is/image/Turn5/Gen_F150_2015?$transpPr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94" y="1313187"/>
            <a:ext cx="3191277" cy="23934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1010tires.com/App_Themes/Theme1/Images/Icons/stock-t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955" y="1661760"/>
            <a:ext cx="1353019" cy="14401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75824" y="3438218"/>
            <a:ext cx="502508" cy="369332"/>
          </a:xfrm>
          <a:prstGeom prst="rect">
            <a:avLst/>
          </a:prstGeom>
          <a:noFill/>
        </p:spPr>
        <p:txBody>
          <a:bodyPr wrap="square" rtlCol="0">
            <a:spAutoFit/>
          </a:bodyPr>
          <a:lstStyle/>
          <a:p>
            <a:r>
              <a:rPr lang="en-US" dirty="0"/>
              <a:t>Yes</a:t>
            </a:r>
          </a:p>
        </p:txBody>
      </p:sp>
      <p:sp>
        <p:nvSpPr>
          <p:cNvPr id="5" name="TextBox 4"/>
          <p:cNvSpPr txBox="1"/>
          <p:nvPr/>
        </p:nvSpPr>
        <p:spPr>
          <a:xfrm>
            <a:off x="3964841" y="2783646"/>
            <a:ext cx="502508" cy="369332"/>
          </a:xfrm>
          <a:prstGeom prst="rect">
            <a:avLst/>
          </a:prstGeom>
          <a:noFill/>
        </p:spPr>
        <p:txBody>
          <a:bodyPr wrap="square" rtlCol="0">
            <a:spAutoFit/>
          </a:bodyPr>
          <a:lstStyle/>
          <a:p>
            <a:r>
              <a:rPr lang="en-US" dirty="0"/>
              <a:t>No</a:t>
            </a:r>
          </a:p>
        </p:txBody>
      </p:sp>
      <p:sp>
        <p:nvSpPr>
          <p:cNvPr id="6" name="TextBox 5"/>
          <p:cNvSpPr txBox="1"/>
          <p:nvPr/>
        </p:nvSpPr>
        <p:spPr>
          <a:xfrm>
            <a:off x="5962003" y="1829551"/>
            <a:ext cx="6274964" cy="430887"/>
          </a:xfrm>
          <a:prstGeom prst="rect">
            <a:avLst/>
          </a:prstGeom>
          <a:noFill/>
        </p:spPr>
        <p:txBody>
          <a:bodyPr wrap="square" rtlCol="0">
            <a:spAutoFit/>
          </a:bodyPr>
          <a:lstStyle/>
          <a:p>
            <a:pPr algn="ctr"/>
            <a:r>
              <a:rPr lang="en-US" sz="2200" b="1" dirty="0">
                <a:solidFill>
                  <a:schemeClr val="accent5">
                    <a:lumMod val="75000"/>
                  </a:schemeClr>
                </a:solidFill>
              </a:rPr>
              <a:t>Includes Goods and Services (tangible &amp; intangible)</a:t>
            </a:r>
          </a:p>
        </p:txBody>
      </p:sp>
      <p:sp>
        <p:nvSpPr>
          <p:cNvPr id="8" name="AutoShape 12" descr="http://hairstylesforwomen.website/img/haircuts-ogden-utah/haircuts-ogden-utah-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ttp://a.abcnews.go.com/images/International/gty_hair_cut_mi_130122_wma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946" y="2426633"/>
            <a:ext cx="2315776" cy="13026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omensfavourite.com/wp-content/uploads/2015/03/Best-Shampoo-for-Long-Strong-and-Healthier-Hair-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8186" y="2396364"/>
            <a:ext cx="1604686" cy="1390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47238" y="2822694"/>
            <a:ext cx="755009" cy="369332"/>
          </a:xfrm>
          <a:prstGeom prst="rect">
            <a:avLst/>
          </a:prstGeom>
          <a:noFill/>
        </p:spPr>
        <p:txBody>
          <a:bodyPr wrap="square" rtlCol="0">
            <a:spAutoFit/>
          </a:bodyPr>
          <a:lstStyle/>
          <a:p>
            <a:pPr algn="ctr"/>
            <a:r>
              <a:rPr lang="en-US" dirty="0"/>
              <a:t>and</a:t>
            </a:r>
          </a:p>
        </p:txBody>
      </p:sp>
      <p:sp>
        <p:nvSpPr>
          <p:cNvPr id="10" name="TextBox 9"/>
          <p:cNvSpPr txBox="1"/>
          <p:nvPr/>
        </p:nvSpPr>
        <p:spPr>
          <a:xfrm>
            <a:off x="7305450" y="3839314"/>
            <a:ext cx="4211273" cy="369332"/>
          </a:xfrm>
          <a:prstGeom prst="rect">
            <a:avLst/>
          </a:prstGeom>
          <a:noFill/>
        </p:spPr>
        <p:txBody>
          <a:bodyPr wrap="square" rtlCol="0">
            <a:spAutoFit/>
          </a:bodyPr>
          <a:lstStyle/>
          <a:p>
            <a:pPr algn="ctr"/>
            <a:r>
              <a:rPr lang="en-US" dirty="0"/>
              <a:t>Hair products and haircuts included </a:t>
            </a:r>
          </a:p>
        </p:txBody>
      </p:sp>
      <p:sp>
        <p:nvSpPr>
          <p:cNvPr id="11" name="TextBox 10"/>
          <p:cNvSpPr txBox="1"/>
          <p:nvPr/>
        </p:nvSpPr>
        <p:spPr>
          <a:xfrm>
            <a:off x="53862" y="3792987"/>
            <a:ext cx="6594324" cy="430887"/>
          </a:xfrm>
          <a:prstGeom prst="rect">
            <a:avLst/>
          </a:prstGeom>
          <a:noFill/>
        </p:spPr>
        <p:txBody>
          <a:bodyPr wrap="square" rtlCol="0">
            <a:spAutoFit/>
          </a:bodyPr>
          <a:lstStyle/>
          <a:p>
            <a:r>
              <a:rPr lang="en-US" sz="2200" b="1" dirty="0">
                <a:solidFill>
                  <a:srgbClr val="00B050"/>
                </a:solidFill>
              </a:rPr>
              <a:t>Only includes new goods &amp; services produced currently </a:t>
            </a:r>
          </a:p>
        </p:txBody>
      </p:sp>
      <p:pic>
        <p:nvPicPr>
          <p:cNvPr id="1042" name="Picture 18" descr="https://upload.wikimedia.org/wikipedia/commons/2/25/Volvo_240_DL_wagon_--_08-28-2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9702" y="4267394"/>
            <a:ext cx="2797392" cy="15065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82978" y="5817498"/>
            <a:ext cx="1568742" cy="369332"/>
          </a:xfrm>
          <a:prstGeom prst="rect">
            <a:avLst/>
          </a:prstGeom>
          <a:noFill/>
        </p:spPr>
        <p:txBody>
          <a:bodyPr wrap="square" rtlCol="0">
            <a:spAutoFit/>
          </a:bodyPr>
          <a:lstStyle/>
          <a:p>
            <a:pPr algn="ctr"/>
            <a:r>
              <a:rPr lang="en-US" dirty="0"/>
              <a:t>Not used</a:t>
            </a:r>
          </a:p>
        </p:txBody>
      </p:sp>
      <p:pic>
        <p:nvPicPr>
          <p:cNvPr id="1044" name="Picture 20" descr="http://bestcar2016.com/wp-content/uploads/2015/07/2017-Volvo-XC60-fro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635" y="4267394"/>
            <a:ext cx="2258111" cy="15065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8508" y="5817498"/>
            <a:ext cx="2116363" cy="369332"/>
          </a:xfrm>
          <a:prstGeom prst="rect">
            <a:avLst/>
          </a:prstGeom>
          <a:noFill/>
        </p:spPr>
        <p:txBody>
          <a:bodyPr wrap="square" rtlCol="0">
            <a:spAutoFit/>
          </a:bodyPr>
          <a:lstStyle/>
          <a:p>
            <a:pPr algn="ctr"/>
            <a:r>
              <a:rPr lang="en-US" dirty="0"/>
              <a:t>New Counts</a:t>
            </a:r>
          </a:p>
        </p:txBody>
      </p:sp>
      <p:sp>
        <p:nvSpPr>
          <p:cNvPr id="14" name="TextBox 13"/>
          <p:cNvSpPr txBox="1"/>
          <p:nvPr/>
        </p:nvSpPr>
        <p:spPr>
          <a:xfrm>
            <a:off x="5910308" y="4382932"/>
            <a:ext cx="6326659" cy="430887"/>
          </a:xfrm>
          <a:prstGeom prst="rect">
            <a:avLst/>
          </a:prstGeom>
          <a:noFill/>
        </p:spPr>
        <p:txBody>
          <a:bodyPr wrap="square" rtlCol="0">
            <a:spAutoFit/>
          </a:bodyPr>
          <a:lstStyle/>
          <a:p>
            <a:r>
              <a:rPr lang="en-US" sz="2200" b="1" dirty="0">
                <a:solidFill>
                  <a:schemeClr val="accent4">
                    <a:lumMod val="50000"/>
                  </a:schemeClr>
                </a:solidFill>
              </a:rPr>
              <a:t>Only measures production within a nation’s borders</a:t>
            </a:r>
          </a:p>
        </p:txBody>
      </p:sp>
      <p:pic>
        <p:nvPicPr>
          <p:cNvPr id="1046" name="Picture 22" descr="http://magicalkingdomvacation.com/uploads/3/4/3/7/3437199/4581391_ori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6946" y="4832334"/>
            <a:ext cx="2577861" cy="15676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411086" y="6418467"/>
            <a:ext cx="2583206" cy="369332"/>
          </a:xfrm>
          <a:prstGeom prst="rect">
            <a:avLst/>
          </a:prstGeom>
          <a:noFill/>
        </p:spPr>
        <p:txBody>
          <a:bodyPr wrap="square" rtlCol="0">
            <a:spAutoFit/>
          </a:bodyPr>
          <a:lstStyle/>
          <a:p>
            <a:pPr algn="ctr"/>
            <a:r>
              <a:rPr lang="en-US" dirty="0"/>
              <a:t>Doesn’t Count</a:t>
            </a:r>
          </a:p>
        </p:txBody>
      </p:sp>
      <p:pic>
        <p:nvPicPr>
          <p:cNvPr id="1048" name="Picture 24" descr="http://www.layoverguide.com/wp-content/uploads/2010/05/Disney-World-in-Orlando-Florid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6343" y="4791496"/>
            <a:ext cx="2376647" cy="15815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546343" y="6418467"/>
            <a:ext cx="2637520" cy="369332"/>
          </a:xfrm>
          <a:prstGeom prst="rect">
            <a:avLst/>
          </a:prstGeom>
          <a:noFill/>
        </p:spPr>
        <p:txBody>
          <a:bodyPr wrap="square" rtlCol="0">
            <a:spAutoFit/>
          </a:bodyPr>
          <a:lstStyle/>
          <a:p>
            <a:r>
              <a:rPr lang="en-US" dirty="0"/>
              <a:t>Disney in Orlando; Yay!</a:t>
            </a:r>
          </a:p>
        </p:txBody>
      </p:sp>
      <p:sp>
        <p:nvSpPr>
          <p:cNvPr id="17" name="TextBox 16"/>
          <p:cNvSpPr txBox="1"/>
          <p:nvPr/>
        </p:nvSpPr>
        <p:spPr>
          <a:xfrm>
            <a:off x="106106" y="6207792"/>
            <a:ext cx="6252519" cy="400110"/>
          </a:xfrm>
          <a:prstGeom prst="rect">
            <a:avLst/>
          </a:prstGeom>
          <a:noFill/>
        </p:spPr>
        <p:txBody>
          <a:bodyPr wrap="square" rtlCol="0">
            <a:spAutoFit/>
          </a:bodyPr>
          <a:lstStyle/>
          <a:p>
            <a:r>
              <a:rPr lang="en-US" sz="2000" b="1" dirty="0">
                <a:solidFill>
                  <a:schemeClr val="bg2">
                    <a:lumMod val="25000"/>
                  </a:schemeClr>
                </a:solidFill>
              </a:rPr>
              <a:t>Measured within a specific time period (usually annually)</a:t>
            </a:r>
          </a:p>
        </p:txBody>
      </p:sp>
    </p:spTree>
    <p:extLst>
      <p:ext uri="{BB962C8B-B14F-4D97-AF65-F5344CB8AC3E}">
        <p14:creationId xmlns:p14="http://schemas.microsoft.com/office/powerpoint/2010/main" val="415344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circle(in)">
                                      <p:cBhvr>
                                        <p:cTn id="16" dur="20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2000"/>
                                        <p:tgtEl>
                                          <p:spTgt spid="14">
                                            <p:txEl>
                                              <p:pRg st="0" end="0"/>
                                            </p:txEl>
                                          </p:spTgt>
                                        </p:tgtEl>
                                      </p:cBhvr>
                                    </p:animEffect>
                                    <p:anim calcmode="lin" valueType="num">
                                      <p:cBhvr>
                                        <p:cTn id="22" dur="2000" fill="hold"/>
                                        <p:tgtEl>
                                          <p:spTgt spid="14">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1461246" y="1690688"/>
            <a:ext cx="9892553" cy="4351338"/>
          </a:xfrm>
        </p:spPr>
        <p:txBody>
          <a:bodyPr>
            <a:normAutofit lnSpcReduction="10000"/>
          </a:bodyPr>
          <a:lstStyle/>
          <a:p>
            <a:pPr marL="0" indent="0" algn="just">
              <a:buNone/>
            </a:pPr>
            <a:r>
              <a:rPr lang="en-US" b="1" dirty="0"/>
              <a:t>SSEMA2d) </a:t>
            </a:r>
            <a:r>
              <a:rPr lang="en-US" dirty="0"/>
              <a:t>Which of these actions of the Federal Reserve can slow </a:t>
            </a:r>
            <a:br>
              <a:rPr lang="en-US" dirty="0"/>
            </a:br>
            <a:r>
              <a:rPr lang="en-US" dirty="0"/>
              <a:t>economic growth? </a:t>
            </a:r>
          </a:p>
          <a:p>
            <a:pPr marL="514350" indent="-514350" algn="just">
              <a:buFont typeface="+mj-lt"/>
              <a:buAutoNum type="alphaLcParenR"/>
            </a:pPr>
            <a:r>
              <a:rPr lang="en-US" dirty="0"/>
              <a:t>The Federal Reserve regulates the amount of money that flows into and out of the nation’s economy.</a:t>
            </a:r>
          </a:p>
          <a:p>
            <a:pPr marL="514350" indent="-514350" algn="just">
              <a:buFont typeface="+mj-lt"/>
              <a:buAutoNum type="alphaLcParenR"/>
            </a:pPr>
            <a:r>
              <a:rPr lang="en-US" dirty="0"/>
              <a:t>The Federal Reserve buys U.S. securities. (expansionary)</a:t>
            </a:r>
          </a:p>
          <a:p>
            <a:pPr marL="514350" indent="-514350" algn="just">
              <a:buFont typeface="+mj-lt"/>
              <a:buAutoNum type="alphaLcParenR"/>
            </a:pPr>
            <a:r>
              <a:rPr lang="en-US" dirty="0"/>
              <a:t>The Federal Reserve decreases the reserve requirement. (expansionary)</a:t>
            </a:r>
          </a:p>
          <a:p>
            <a:pPr marL="514350" indent="-514350" algn="just">
              <a:buFont typeface="+mj-lt"/>
              <a:buAutoNum type="alphaLcParenR"/>
            </a:pPr>
            <a:r>
              <a:rPr lang="en-US" dirty="0"/>
              <a:t>The Federal Reserve increases the discount rate. </a:t>
            </a:r>
          </a:p>
          <a:p>
            <a:pPr marL="457200" indent="-457200" algn="just">
              <a:buNone/>
            </a:pPr>
            <a:r>
              <a:rPr lang="en-US" b="1" dirty="0">
                <a:solidFill>
                  <a:srgbClr val="FF0000"/>
                </a:solidFill>
              </a:rPr>
              <a:t>	(You want a </a:t>
            </a:r>
            <a:r>
              <a:rPr lang="en-US" b="1" u="sng" dirty="0">
                <a:solidFill>
                  <a:srgbClr val="FF0000"/>
                </a:solidFill>
              </a:rPr>
              <a:t>tight money policy</a:t>
            </a:r>
            <a:r>
              <a:rPr lang="en-US" b="1" dirty="0">
                <a:solidFill>
                  <a:srgbClr val="FF0000"/>
                </a:solidFill>
              </a:rPr>
              <a:t>, so you want the answer that is purely </a:t>
            </a:r>
            <a:r>
              <a:rPr lang="en-US" b="1" u="sng" dirty="0">
                <a:solidFill>
                  <a:srgbClr val="FF0000"/>
                </a:solidFill>
              </a:rPr>
              <a:t>contractionary</a:t>
            </a:r>
            <a:r>
              <a:rPr lang="en-US" b="1" dirty="0">
                <a:solidFill>
                  <a:srgbClr val="FF0000"/>
                </a:solidFill>
              </a:rPr>
              <a:t>. </a:t>
            </a:r>
          </a:p>
        </p:txBody>
      </p:sp>
      <p:sp>
        <p:nvSpPr>
          <p:cNvPr id="4" name="Arrow: Right 3">
            <a:extLst>
              <a:ext uri="{FF2B5EF4-FFF2-40B4-BE49-F238E27FC236}">
                <a16:creationId xmlns:a16="http://schemas.microsoft.com/office/drawing/2014/main" id="{9F369E30-7A73-48E0-BD5D-7BA21856660C}"/>
              </a:ext>
            </a:extLst>
          </p:cNvPr>
          <p:cNvSpPr/>
          <p:nvPr/>
        </p:nvSpPr>
        <p:spPr>
          <a:xfrm>
            <a:off x="475128" y="4446494"/>
            <a:ext cx="986117" cy="546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561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1434352" y="1690688"/>
            <a:ext cx="9919447" cy="4351338"/>
          </a:xfrm>
        </p:spPr>
        <p:txBody>
          <a:bodyPr>
            <a:normAutofit/>
          </a:bodyPr>
          <a:lstStyle/>
          <a:p>
            <a:pPr marL="0" indent="0" algn="just">
              <a:buNone/>
            </a:pPr>
            <a:r>
              <a:rPr lang="en-US" b="1" dirty="0"/>
              <a:t>SSEMA2e) </a:t>
            </a:r>
            <a:r>
              <a:rPr lang="en-US" dirty="0"/>
              <a:t>When the Federal Reserve </a:t>
            </a:r>
            <a:r>
              <a:rPr lang="en-US" b="1" dirty="0"/>
              <a:t>buys</a:t>
            </a:r>
            <a:r>
              <a:rPr lang="en-US" dirty="0"/>
              <a:t> government securities on the open market, what effect does this action have on the nation’s money supply and interest rates?</a:t>
            </a:r>
          </a:p>
          <a:p>
            <a:pPr marL="514350" indent="-514350" algn="just">
              <a:buFont typeface="+mj-lt"/>
              <a:buAutoNum type="alphaLcParenR"/>
            </a:pPr>
            <a:r>
              <a:rPr lang="en-US" dirty="0"/>
              <a:t>Money Supply - Decreases / Interest Rates – Increase</a:t>
            </a:r>
          </a:p>
          <a:p>
            <a:pPr marL="514350" indent="-514350" algn="just">
              <a:buFont typeface="+mj-lt"/>
              <a:buAutoNum type="alphaLcParenR"/>
            </a:pPr>
            <a:r>
              <a:rPr lang="en-US" dirty="0"/>
              <a:t>Money Supply - Increases / Interest Rates – Increase</a:t>
            </a:r>
          </a:p>
          <a:p>
            <a:pPr marL="514350" indent="-514350" algn="just">
              <a:buFont typeface="+mj-lt"/>
              <a:buAutoNum type="alphaLcParenR"/>
            </a:pPr>
            <a:r>
              <a:rPr lang="en-US" dirty="0"/>
              <a:t>Money Supply - Decreases / Interest Rates – Decrease</a:t>
            </a:r>
          </a:p>
          <a:p>
            <a:pPr marL="514350" indent="-514350" algn="just">
              <a:buFont typeface="+mj-lt"/>
              <a:buAutoNum type="alphaLcParenR"/>
            </a:pPr>
            <a:r>
              <a:rPr lang="en-US" dirty="0"/>
              <a:t>Money Supply - Increases / Interest Rates - Decrease</a:t>
            </a:r>
          </a:p>
        </p:txBody>
      </p:sp>
    </p:spTree>
    <p:extLst>
      <p:ext uri="{BB962C8B-B14F-4D97-AF65-F5344CB8AC3E}">
        <p14:creationId xmlns:p14="http://schemas.microsoft.com/office/powerpoint/2010/main" val="18067674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1434352" y="1690687"/>
            <a:ext cx="9919447" cy="4996983"/>
          </a:xfrm>
        </p:spPr>
        <p:txBody>
          <a:bodyPr>
            <a:normAutofit fontScale="92500" lnSpcReduction="10000"/>
          </a:bodyPr>
          <a:lstStyle/>
          <a:p>
            <a:pPr marL="0" indent="0" algn="just">
              <a:buNone/>
            </a:pPr>
            <a:r>
              <a:rPr lang="en-US" b="1" dirty="0"/>
              <a:t>SSEMA2e) </a:t>
            </a:r>
            <a:r>
              <a:rPr lang="en-US" dirty="0"/>
              <a:t>When the Federal Reserve buys government securities on the open market, what effect does this action have on the nation’s money supply and interest rates?</a:t>
            </a:r>
          </a:p>
          <a:p>
            <a:pPr marL="514350" indent="-514350" algn="just">
              <a:buFont typeface="+mj-lt"/>
              <a:buAutoNum type="alphaLcParenR"/>
            </a:pPr>
            <a:r>
              <a:rPr lang="en-US" dirty="0"/>
              <a:t>Money Supply - Decreases / Interest Rates – Increase</a:t>
            </a:r>
          </a:p>
          <a:p>
            <a:pPr marL="514350" indent="-514350" algn="just">
              <a:buFont typeface="+mj-lt"/>
              <a:buAutoNum type="alphaLcParenR"/>
            </a:pPr>
            <a:r>
              <a:rPr lang="en-US" dirty="0"/>
              <a:t>Money Supply - Increases / Interest Rates – Increase</a:t>
            </a:r>
          </a:p>
          <a:p>
            <a:pPr marL="514350" indent="-514350" algn="just">
              <a:buFont typeface="+mj-lt"/>
              <a:buAutoNum type="alphaLcParenR"/>
            </a:pPr>
            <a:r>
              <a:rPr lang="en-US" dirty="0"/>
              <a:t>Money Supply - Decreases / Interest Rates – Decrease</a:t>
            </a:r>
          </a:p>
          <a:p>
            <a:pPr marL="514350" indent="-514350" algn="just">
              <a:buFont typeface="+mj-lt"/>
              <a:buAutoNum type="alphaLcParenR"/>
            </a:pPr>
            <a:r>
              <a:rPr lang="en-US" dirty="0"/>
              <a:t>Money Supply - Increases / Interest Rates – Decrease</a:t>
            </a:r>
          </a:p>
          <a:p>
            <a:pPr marL="514350" indent="-514350" algn="just">
              <a:buFont typeface="+mj-lt"/>
              <a:buAutoNum type="alphaLcParenR"/>
            </a:pPr>
            <a:endParaRPr lang="en-US" dirty="0"/>
          </a:p>
          <a:p>
            <a:pPr marL="0" indent="0" algn="just">
              <a:buNone/>
            </a:pPr>
            <a:r>
              <a:rPr lang="en-US" b="1" dirty="0">
                <a:solidFill>
                  <a:srgbClr val="FF0000"/>
                </a:solidFill>
              </a:rPr>
              <a:t>By buying securities on the open market, banks take the bonds, and give the banks money increasing the money supply. In turn, consumers need the interest rates to be decreased to be willing to take out loans on the now available money supply. </a:t>
            </a:r>
          </a:p>
        </p:txBody>
      </p:sp>
      <p:sp>
        <p:nvSpPr>
          <p:cNvPr id="4" name="Arrow: Right 3">
            <a:extLst>
              <a:ext uri="{FF2B5EF4-FFF2-40B4-BE49-F238E27FC236}">
                <a16:creationId xmlns:a16="http://schemas.microsoft.com/office/drawing/2014/main" id="{ACBCFCE6-E018-4265-8715-D4D705C7F473}"/>
              </a:ext>
            </a:extLst>
          </p:cNvPr>
          <p:cNvSpPr/>
          <p:nvPr/>
        </p:nvSpPr>
        <p:spPr>
          <a:xfrm>
            <a:off x="591669" y="4091933"/>
            <a:ext cx="842683" cy="340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6318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304800" y="866568"/>
            <a:ext cx="11887200" cy="841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500" b="1" dirty="0">
                <a:solidFill>
                  <a:srgbClr val="0070C0"/>
                </a:solidFill>
              </a:rPr>
              <a:t>Define monetary policy?</a:t>
            </a:r>
          </a:p>
          <a:p>
            <a:pPr marL="514350" indent="-514350">
              <a:buFont typeface="+mj-lt"/>
              <a:buAutoNum type="arabicPeriod"/>
            </a:pPr>
            <a:r>
              <a:rPr lang="en-US" sz="2500" b="1" dirty="0">
                <a:solidFill>
                  <a:srgbClr val="0070C0"/>
                </a:solidFill>
              </a:rPr>
              <a:t>Who is the current Fed chair? </a:t>
            </a:r>
          </a:p>
          <a:p>
            <a:pPr marL="514350" indent="-514350">
              <a:buFont typeface="+mj-lt"/>
              <a:buAutoNum type="arabicPeriod"/>
            </a:pPr>
            <a:r>
              <a:rPr lang="en-US" sz="2500" b="1" dirty="0">
                <a:solidFill>
                  <a:srgbClr val="0070C0"/>
                </a:solidFill>
              </a:rPr>
              <a:t>What are the 3 “Tools” the Fed uses to manipulate the money supply?</a:t>
            </a:r>
          </a:p>
          <a:p>
            <a:pPr marL="514350" indent="-514350">
              <a:buFont typeface="+mj-lt"/>
              <a:buAutoNum type="arabicPeriod"/>
            </a:pPr>
            <a:r>
              <a:rPr lang="en-US" sz="2500" b="1" dirty="0">
                <a:solidFill>
                  <a:srgbClr val="0070C0"/>
                </a:solidFill>
              </a:rPr>
              <a:t>Who attends the FOMC, how often does the FOMC meet, and what is discussed? </a:t>
            </a:r>
          </a:p>
          <a:p>
            <a:pPr marL="514350" indent="-514350">
              <a:buFont typeface="+mj-lt"/>
              <a:buAutoNum type="arabicPeriod"/>
            </a:pPr>
            <a:r>
              <a:rPr lang="en-US" sz="2500" b="1" dirty="0">
                <a:solidFill>
                  <a:srgbClr val="0070C0"/>
                </a:solidFill>
              </a:rPr>
              <a:t>If the economy is experiencing a recession, what might the Fed do with the Discount Rate? </a:t>
            </a:r>
          </a:p>
          <a:p>
            <a:pPr marL="514350" indent="-514350">
              <a:buFont typeface="+mj-lt"/>
              <a:buAutoNum type="arabicPeriod"/>
            </a:pPr>
            <a:r>
              <a:rPr lang="en-US" sz="2500" b="1" dirty="0">
                <a:solidFill>
                  <a:srgbClr val="0070C0"/>
                </a:solidFill>
              </a:rPr>
              <a:t>What happens to interest rates if the Fed sells U.S. securities? Why?</a:t>
            </a:r>
          </a:p>
          <a:p>
            <a:pPr marL="514350" indent="-514350">
              <a:buFont typeface="+mj-lt"/>
              <a:buAutoNum type="arabicPeriod"/>
            </a:pPr>
            <a:r>
              <a:rPr lang="en-US" sz="2500" b="1" dirty="0">
                <a:solidFill>
                  <a:srgbClr val="0070C0"/>
                </a:solidFill>
              </a:rPr>
              <a:t>If the economy is in an inflationary gap, what might the Fed to with the Reserve Requirement ratio? Why?</a:t>
            </a:r>
          </a:p>
          <a:p>
            <a:pPr marL="514350" indent="-514350">
              <a:buFont typeface="+mj-lt"/>
              <a:buAutoNum type="arabicPeriod"/>
            </a:pPr>
            <a:r>
              <a:rPr lang="en-US" sz="2500" b="1" dirty="0">
                <a:solidFill>
                  <a:srgbClr val="0070C0"/>
                </a:solidFill>
              </a:rPr>
              <a:t>If there is a significant increase in cyclical unemployment, what should the Fed do with Treasury Bonds? </a:t>
            </a:r>
          </a:p>
          <a:p>
            <a:pPr marL="514350" indent="-514350">
              <a:buFont typeface="+mj-lt"/>
              <a:buAutoNum type="arabicPeriod"/>
            </a:pPr>
            <a:r>
              <a:rPr lang="en-US" sz="2500" b="1" dirty="0">
                <a:solidFill>
                  <a:srgbClr val="0070C0"/>
                </a:solidFill>
              </a:rPr>
              <a:t>How do Households (C) and Firms (I) react to lower interest rates?</a:t>
            </a:r>
          </a:p>
          <a:p>
            <a:pPr marL="514350" indent="-514350">
              <a:buFont typeface="+mj-lt"/>
              <a:buAutoNum type="arabicPeriod"/>
            </a:pPr>
            <a:r>
              <a:rPr lang="en-US" sz="2500" b="1" dirty="0">
                <a:solidFill>
                  <a:srgbClr val="0070C0"/>
                </a:solidFill>
              </a:rPr>
              <a:t>If aggregate demand (GDP) increases, what happens to unemployment rate?</a:t>
            </a:r>
          </a:p>
          <a:p>
            <a:pPr marL="0" indent="0">
              <a:buNone/>
            </a:pPr>
            <a:endParaRPr lang="en-US" sz="24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34288024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latin typeface="Franklin Gothic Demi" panose="020B0703020102020204" pitchFamily="34" charset="0"/>
              </a:rPr>
              <a:t>Fiscal Policy</a:t>
            </a:r>
          </a:p>
        </p:txBody>
      </p:sp>
      <p:sp>
        <p:nvSpPr>
          <p:cNvPr id="3" name="Content Placeholder 2"/>
          <p:cNvSpPr>
            <a:spLocks noGrp="1"/>
          </p:cNvSpPr>
          <p:nvPr>
            <p:ph idx="1"/>
          </p:nvPr>
        </p:nvSpPr>
        <p:spPr>
          <a:xfrm>
            <a:off x="259976" y="1825625"/>
            <a:ext cx="5836023" cy="4351338"/>
          </a:xfrm>
        </p:spPr>
        <p:txBody>
          <a:bodyPr>
            <a:normAutofit fontScale="92500"/>
          </a:bodyPr>
          <a:lstStyle/>
          <a:p>
            <a:pPr marL="0" indent="0" algn="ctr">
              <a:buNone/>
            </a:pPr>
            <a:r>
              <a:rPr lang="en-US" sz="4400" b="1" dirty="0">
                <a:solidFill>
                  <a:srgbClr val="7030A0"/>
                </a:solidFill>
                <a:latin typeface="Gungsuh" panose="02030600000101010101" pitchFamily="18" charset="-127"/>
                <a:ea typeface="Gungsuh" panose="02030600000101010101" pitchFamily="18" charset="-127"/>
              </a:rPr>
              <a:t>What is fiscal policy, and how does the government use fiscal policy to expand or contract the economy?</a:t>
            </a:r>
          </a:p>
        </p:txBody>
      </p:sp>
      <p:pic>
        <p:nvPicPr>
          <p:cNvPr id="1026" name="Picture 2" descr="http://www.businessnewsdaily.com/images/i/000/003/317/original/shutterstock_88790245.jpg?interpolation=lanczos-none&amp;fit=inside%7C6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90688"/>
            <a:ext cx="5048860" cy="427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7257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normAutofit/>
          </a:bodyPr>
          <a:lstStyle/>
          <a:p>
            <a:pPr marL="0" indent="0" algn="just">
              <a:buNone/>
            </a:pPr>
            <a:r>
              <a:rPr lang="en-US" b="1" dirty="0"/>
              <a:t>SSEMA3a) </a:t>
            </a:r>
            <a:r>
              <a:rPr lang="en-US" dirty="0"/>
              <a:t>The federal government uses government spending and tax </a:t>
            </a:r>
            <a:br>
              <a:rPr lang="en-US" dirty="0"/>
            </a:br>
            <a:r>
              <a:rPr lang="en-US" dirty="0"/>
              <a:t>rates to help control recessions and encourage economic activity. This </a:t>
            </a:r>
            <a:br>
              <a:rPr lang="en-US" dirty="0"/>
            </a:br>
            <a:r>
              <a:rPr lang="en-US" dirty="0"/>
              <a:t>is called</a:t>
            </a:r>
          </a:p>
          <a:p>
            <a:pPr marL="514350" indent="-514350" algn="just">
              <a:buFont typeface="+mj-lt"/>
              <a:buAutoNum type="alphaLcParenR"/>
            </a:pPr>
            <a:r>
              <a:rPr lang="en-US" dirty="0"/>
              <a:t>fiscal policy.</a:t>
            </a:r>
          </a:p>
          <a:p>
            <a:pPr marL="514350" indent="-514350" algn="just">
              <a:buFont typeface="+mj-lt"/>
              <a:buAutoNum type="alphaLcParenR"/>
            </a:pPr>
            <a:r>
              <a:rPr lang="en-US" dirty="0"/>
              <a:t>monetary policy.</a:t>
            </a:r>
          </a:p>
          <a:p>
            <a:pPr marL="514350" indent="-514350" algn="just">
              <a:buFont typeface="+mj-lt"/>
              <a:buAutoNum type="alphaLcParenR"/>
            </a:pPr>
            <a:r>
              <a:rPr lang="en-US" dirty="0"/>
              <a:t>supply-side economics.</a:t>
            </a:r>
          </a:p>
          <a:p>
            <a:pPr marL="514350" indent="-514350" algn="just">
              <a:buFont typeface="+mj-lt"/>
              <a:buAutoNum type="alphaLcParenR"/>
            </a:pPr>
            <a:r>
              <a:rPr lang="en-US" dirty="0"/>
              <a:t>open market operations.</a:t>
            </a:r>
          </a:p>
        </p:txBody>
      </p:sp>
    </p:spTree>
    <p:extLst>
      <p:ext uri="{BB962C8B-B14F-4D97-AF65-F5344CB8AC3E}">
        <p14:creationId xmlns:p14="http://schemas.microsoft.com/office/powerpoint/2010/main" val="24970443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normAutofit/>
          </a:bodyPr>
          <a:lstStyle/>
          <a:p>
            <a:pPr marL="0" indent="0" algn="just">
              <a:buNone/>
            </a:pPr>
            <a:r>
              <a:rPr lang="en-US" b="1" dirty="0"/>
              <a:t>SSEMA3a) </a:t>
            </a:r>
            <a:r>
              <a:rPr lang="en-US" dirty="0"/>
              <a:t>The federal government uses government spending and tax </a:t>
            </a:r>
            <a:br>
              <a:rPr lang="en-US" dirty="0"/>
            </a:br>
            <a:r>
              <a:rPr lang="en-US" dirty="0"/>
              <a:t>rates to help control recessions and encourage economic activity. This </a:t>
            </a:r>
            <a:br>
              <a:rPr lang="en-US" dirty="0"/>
            </a:br>
            <a:r>
              <a:rPr lang="en-US" dirty="0"/>
              <a:t>is called</a:t>
            </a:r>
          </a:p>
          <a:p>
            <a:pPr marL="514350" indent="-514350" algn="just">
              <a:buFont typeface="+mj-lt"/>
              <a:buAutoNum type="alphaLcParenR"/>
            </a:pPr>
            <a:r>
              <a:rPr lang="en-US" dirty="0"/>
              <a:t>fiscal policy.</a:t>
            </a:r>
          </a:p>
          <a:p>
            <a:pPr marL="514350" indent="-514350" algn="just">
              <a:buFont typeface="+mj-lt"/>
              <a:buAutoNum type="alphaLcParenR"/>
            </a:pPr>
            <a:r>
              <a:rPr lang="en-US" dirty="0"/>
              <a:t>monetary policy.</a:t>
            </a:r>
          </a:p>
          <a:p>
            <a:pPr marL="514350" indent="-514350" algn="just">
              <a:buFont typeface="+mj-lt"/>
              <a:buAutoNum type="alphaLcParenR"/>
            </a:pPr>
            <a:r>
              <a:rPr lang="en-US" dirty="0"/>
              <a:t>supply-side economics.</a:t>
            </a:r>
          </a:p>
          <a:p>
            <a:pPr marL="514350" indent="-514350" algn="just">
              <a:buFont typeface="+mj-lt"/>
              <a:buAutoNum type="alphaLcParenR"/>
            </a:pPr>
            <a:r>
              <a:rPr lang="en-US" dirty="0"/>
              <a:t>open market operations.</a:t>
            </a:r>
          </a:p>
        </p:txBody>
      </p:sp>
      <p:sp>
        <p:nvSpPr>
          <p:cNvPr id="4" name="Arrow: Left 3">
            <a:extLst>
              <a:ext uri="{FF2B5EF4-FFF2-40B4-BE49-F238E27FC236}">
                <a16:creationId xmlns:a16="http://schemas.microsoft.com/office/drawing/2014/main" id="{D12DD35F-EC59-46DE-86BD-A8AA0E3D2709}"/>
              </a:ext>
            </a:extLst>
          </p:cNvPr>
          <p:cNvSpPr/>
          <p:nvPr/>
        </p:nvSpPr>
        <p:spPr>
          <a:xfrm>
            <a:off x="3299012" y="2976282"/>
            <a:ext cx="1201271" cy="4527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794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rash course eco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87" y="182216"/>
            <a:ext cx="10548730" cy="59336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3182" y="6115877"/>
            <a:ext cx="10402957" cy="430887"/>
          </a:xfrm>
          <a:prstGeom prst="rect">
            <a:avLst/>
          </a:prstGeom>
          <a:noFill/>
        </p:spPr>
        <p:txBody>
          <a:bodyPr wrap="square" rtlCol="0">
            <a:spAutoFit/>
          </a:bodyPr>
          <a:lstStyle/>
          <a:p>
            <a:pPr algn="ctr"/>
            <a:r>
              <a:rPr lang="en-US" sz="2200" dirty="0">
                <a:hlinkClick r:id="rId3"/>
              </a:rPr>
              <a:t>https://www.youtube.com/watch?v=otmgFQHbaDo</a:t>
            </a:r>
            <a:endParaRPr lang="en-US" sz="2200" dirty="0"/>
          </a:p>
        </p:txBody>
      </p:sp>
    </p:spTree>
    <p:extLst>
      <p:ext uri="{BB962C8B-B14F-4D97-AF65-F5344CB8AC3E}">
        <p14:creationId xmlns:p14="http://schemas.microsoft.com/office/powerpoint/2010/main" val="12579386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3" y="111872"/>
            <a:ext cx="11993217" cy="1325563"/>
          </a:xfrm>
        </p:spPr>
        <p:txBody>
          <a:bodyPr>
            <a:normAutofit/>
          </a:bodyPr>
          <a:lstStyle/>
          <a:p>
            <a:pPr algn="ctr"/>
            <a:r>
              <a:rPr lang="en-US" sz="3600" dirty="0">
                <a:solidFill>
                  <a:srgbClr val="7030A0"/>
                </a:solidFill>
                <a:latin typeface="Gungsuh" panose="02030600000101010101" pitchFamily="18" charset="-127"/>
                <a:ea typeface="Gungsuh" panose="02030600000101010101" pitchFamily="18" charset="-127"/>
              </a:rPr>
              <a:t>Gov’t Spending and Crowding-Out </a:t>
            </a:r>
          </a:p>
        </p:txBody>
      </p:sp>
      <p:sp>
        <p:nvSpPr>
          <p:cNvPr id="3" name="Content Placeholder 2"/>
          <p:cNvSpPr>
            <a:spLocks noGrp="1"/>
          </p:cNvSpPr>
          <p:nvPr>
            <p:ph idx="1"/>
          </p:nvPr>
        </p:nvSpPr>
        <p:spPr>
          <a:xfrm>
            <a:off x="384313" y="1192696"/>
            <a:ext cx="10969487" cy="5565913"/>
          </a:xfrm>
        </p:spPr>
        <p:txBody>
          <a:bodyPr>
            <a:normAutofit fontScale="47500" lnSpcReduction="20000"/>
          </a:bodyPr>
          <a:lstStyle/>
          <a:p>
            <a:r>
              <a:rPr lang="en-US" sz="4400" dirty="0"/>
              <a:t>Each year Congress  &amp; the president work together to establish the </a:t>
            </a:r>
            <a:r>
              <a:rPr lang="en-US" sz="4400" b="1" dirty="0"/>
              <a:t>federal budget</a:t>
            </a:r>
            <a:r>
              <a:rPr lang="en-US" sz="4400" dirty="0"/>
              <a:t> (plan for spending federal tax money &amp; revenues) for the </a:t>
            </a:r>
            <a:r>
              <a:rPr lang="en-US" sz="4400" b="1" dirty="0"/>
              <a:t>fiscal year </a:t>
            </a:r>
            <a:r>
              <a:rPr lang="en-US" sz="4400" dirty="0"/>
              <a:t>(12 month period)</a:t>
            </a:r>
          </a:p>
          <a:p>
            <a:r>
              <a:rPr lang="en-US" sz="4400" dirty="0"/>
              <a:t>Federal gov’t spends trillions of dollars &amp; has become a major factor in the economy: </a:t>
            </a:r>
            <a:r>
              <a:rPr lang="en-US" sz="4400" b="1" dirty="0"/>
              <a:t>resource allocation, income redistribution, </a:t>
            </a:r>
            <a:r>
              <a:rPr lang="en-US" sz="4400" dirty="0"/>
              <a:t>and </a:t>
            </a:r>
            <a:r>
              <a:rPr lang="en-US" sz="4400" b="1" dirty="0"/>
              <a:t>competition with the </a:t>
            </a:r>
            <a:r>
              <a:rPr lang="en-US" sz="4400" b="1" u="sng" dirty="0"/>
              <a:t>private sector</a:t>
            </a:r>
            <a:r>
              <a:rPr lang="en-US" sz="4400" dirty="0"/>
              <a:t>, which is known as the </a:t>
            </a:r>
            <a:r>
              <a:rPr lang="en-US" sz="6300" b="1" dirty="0">
                <a:solidFill>
                  <a:srgbClr val="FF0000"/>
                </a:solidFill>
              </a:rPr>
              <a:t>Crowding-out Effect</a:t>
            </a:r>
          </a:p>
          <a:p>
            <a:r>
              <a:rPr lang="en-US" sz="4400" u="sng" dirty="0"/>
              <a:t>Non-discretionary fiscal policy</a:t>
            </a:r>
            <a:r>
              <a:rPr lang="en-US" sz="4400" dirty="0"/>
              <a:t> – spending required by current law</a:t>
            </a:r>
          </a:p>
          <a:p>
            <a:pPr lvl="1"/>
            <a:r>
              <a:rPr lang="en-US" sz="4400" dirty="0">
                <a:solidFill>
                  <a:schemeClr val="accent2">
                    <a:lumMod val="50000"/>
                  </a:schemeClr>
                </a:solidFill>
              </a:rPr>
              <a:t>Automatic Stabilizer </a:t>
            </a:r>
            <a:r>
              <a:rPr lang="en-US" sz="4400" dirty="0"/>
              <a:t>(Laws that are already on the books; ex: Progressive Income Tax)</a:t>
            </a:r>
          </a:p>
          <a:p>
            <a:pPr lvl="1"/>
            <a:r>
              <a:rPr lang="en-US" sz="4400" dirty="0"/>
              <a:t>Makes up well over ½ of all federal spending</a:t>
            </a:r>
          </a:p>
          <a:p>
            <a:pPr lvl="1"/>
            <a:r>
              <a:rPr lang="en-US" sz="4400" dirty="0"/>
              <a:t>Most of this spending is in </a:t>
            </a:r>
            <a:r>
              <a:rPr lang="en-US" sz="4400" b="1" dirty="0"/>
              <a:t>entitlements</a:t>
            </a:r>
            <a:r>
              <a:rPr lang="en-US" sz="4400" dirty="0"/>
              <a:t> (social welfare programs)</a:t>
            </a:r>
          </a:p>
          <a:p>
            <a:pPr lvl="2"/>
            <a:r>
              <a:rPr lang="en-US" sz="4400" dirty="0"/>
              <a:t>Social Security, Medicare, Medicaid, Food Stamps, Unemployment</a:t>
            </a:r>
          </a:p>
          <a:p>
            <a:r>
              <a:rPr lang="en-US" sz="4400" u="sng" dirty="0">
                <a:latin typeface="Iskoola Pota" panose="020B0502040204020203" pitchFamily="34" charset="0"/>
                <a:cs typeface="Iskoola Pota" panose="020B0502040204020203" pitchFamily="34" charset="0"/>
              </a:rPr>
              <a:t>Discretionary fiscal policy</a:t>
            </a:r>
            <a:r>
              <a:rPr lang="en-US" sz="4400" dirty="0">
                <a:latin typeface="Iskoola Pota" panose="020B0502040204020203" pitchFamily="34" charset="0"/>
                <a:cs typeface="Iskoola Pota" panose="020B0502040204020203" pitchFamily="34" charset="0"/>
              </a:rPr>
              <a:t> – actions taken by the gov’t to correct economic instability </a:t>
            </a:r>
          </a:p>
          <a:p>
            <a:pPr lvl="1"/>
            <a:r>
              <a:rPr lang="en-US" sz="4400" dirty="0"/>
              <a:t>Spending that gov’t must authorize each year (Congress passes a law)</a:t>
            </a:r>
          </a:p>
          <a:p>
            <a:pPr lvl="1"/>
            <a:r>
              <a:rPr lang="en-US" sz="4400" dirty="0"/>
              <a:t>American Recovery and Reinvestment Act of 2009 was a Stimulus Bill that called for $831 billion in gov’t spending to help America get out of the Great Recession </a:t>
            </a:r>
          </a:p>
          <a:p>
            <a:pPr lvl="1"/>
            <a:r>
              <a:rPr lang="en-US" sz="4400" dirty="0"/>
              <a:t>More than 1/3 of federal revenue</a:t>
            </a:r>
          </a:p>
          <a:p>
            <a:pPr lvl="2"/>
            <a:r>
              <a:rPr lang="en-US" sz="4400" dirty="0"/>
              <a:t>Interstate highways, national parks, space &amp; research programs, FBI, etc. </a:t>
            </a:r>
          </a:p>
          <a:p>
            <a:pPr lvl="2"/>
            <a:r>
              <a:rPr lang="en-US" sz="4400" dirty="0"/>
              <a:t>Largest expenditure is national defense (about 50%)</a:t>
            </a:r>
          </a:p>
          <a:p>
            <a:pPr marL="0" indent="0">
              <a:buNone/>
            </a:pPr>
            <a:endParaRPr lang="en-US" sz="3800" b="1" dirty="0"/>
          </a:p>
          <a:p>
            <a:pPr marL="0" indent="0">
              <a:buNone/>
            </a:pPr>
            <a:r>
              <a:rPr lang="en-US" dirty="0"/>
              <a:t> </a:t>
            </a:r>
          </a:p>
        </p:txBody>
      </p:sp>
    </p:spTree>
    <p:extLst>
      <p:ext uri="{BB962C8B-B14F-4D97-AF65-F5344CB8AC3E}">
        <p14:creationId xmlns:p14="http://schemas.microsoft.com/office/powerpoint/2010/main" val="109924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1000"/>
                                        <p:tgtEl>
                                          <p:spTgt spid="3">
                                            <p:txEl>
                                              <p:pRg st="9" end="9"/>
                                            </p:txEl>
                                          </p:spTgt>
                                        </p:tgtEl>
                                      </p:cBhvr>
                                    </p:animEffect>
                                    <p:anim calcmode="lin" valueType="num">
                                      <p:cBhvr>
                                        <p:cTn id="5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1000"/>
                                        <p:tgtEl>
                                          <p:spTgt spid="3">
                                            <p:txEl>
                                              <p:pRg st="10" end="10"/>
                                            </p:txEl>
                                          </p:spTgt>
                                        </p:tgtEl>
                                      </p:cBhvr>
                                    </p:animEffect>
                                    <p:anim calcmode="lin" valueType="num">
                                      <p:cBhvr>
                                        <p:cTn id="5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1000"/>
                                        <p:tgtEl>
                                          <p:spTgt spid="3">
                                            <p:txEl>
                                              <p:pRg st="11" end="11"/>
                                            </p:txEl>
                                          </p:spTgt>
                                        </p:tgtEl>
                                      </p:cBhvr>
                                    </p:animEffect>
                                    <p:anim calcmode="lin" valueType="num">
                                      <p:cBhvr>
                                        <p:cTn id="6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fade">
                                      <p:cBhvr>
                                        <p:cTn id="68" dur="1000"/>
                                        <p:tgtEl>
                                          <p:spTgt spid="3">
                                            <p:txEl>
                                              <p:pRg st="12" end="12"/>
                                            </p:txEl>
                                          </p:spTgt>
                                        </p:tgtEl>
                                      </p:cBhvr>
                                    </p:animEffect>
                                    <p:anim calcmode="lin" valueType="num">
                                      <p:cBhvr>
                                        <p:cTn id="6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57" y="100081"/>
            <a:ext cx="10515600" cy="1325563"/>
          </a:xfrm>
        </p:spPr>
        <p:txBody>
          <a:bodyPr/>
          <a:lstStyle/>
          <a:p>
            <a:pPr algn="ctr"/>
            <a:r>
              <a:rPr lang="en-US" dirty="0">
                <a:latin typeface="Gungsuh" panose="02030600000101010101" pitchFamily="18" charset="-127"/>
                <a:ea typeface="Gungsuh" panose="02030600000101010101" pitchFamily="18" charset="-127"/>
              </a:rPr>
              <a:t>Fiscal Policy Gov’t Tools </a:t>
            </a:r>
          </a:p>
        </p:txBody>
      </p:sp>
      <p:sp>
        <p:nvSpPr>
          <p:cNvPr id="3" name="Content Placeholder 2"/>
          <p:cNvSpPr>
            <a:spLocks noGrp="1"/>
          </p:cNvSpPr>
          <p:nvPr>
            <p:ph idx="1"/>
          </p:nvPr>
        </p:nvSpPr>
        <p:spPr>
          <a:xfrm>
            <a:off x="556591" y="1425644"/>
            <a:ext cx="11065566" cy="4922147"/>
          </a:xfrm>
        </p:spPr>
        <p:txBody>
          <a:bodyPr>
            <a:normAutofit/>
          </a:bodyPr>
          <a:lstStyle/>
          <a:p>
            <a:r>
              <a:rPr lang="en-US" b="1" u="sng" dirty="0">
                <a:latin typeface="Comic Sans MS" panose="030F0702030302020204" pitchFamily="66" charset="0"/>
              </a:rPr>
              <a:t>Fiscal Policy</a:t>
            </a:r>
            <a:r>
              <a:rPr lang="en-US" dirty="0">
                <a:latin typeface="Comic Sans MS" panose="030F0702030302020204" pitchFamily="66" charset="0"/>
              </a:rPr>
              <a:t> – federal government’s use of </a:t>
            </a:r>
            <a:r>
              <a:rPr lang="en-US" b="1" dirty="0">
                <a:solidFill>
                  <a:srgbClr val="FF0000"/>
                </a:solidFill>
                <a:latin typeface="Comic Sans MS" panose="030F0702030302020204" pitchFamily="66" charset="0"/>
              </a:rPr>
              <a:t>taxes</a:t>
            </a:r>
            <a:r>
              <a:rPr lang="en-US" dirty="0">
                <a:latin typeface="Comic Sans MS" panose="030F0702030302020204" pitchFamily="66" charset="0"/>
              </a:rPr>
              <a:t> &amp; </a:t>
            </a:r>
            <a:r>
              <a:rPr lang="en-US" b="1" dirty="0">
                <a:solidFill>
                  <a:schemeClr val="accent6">
                    <a:lumMod val="50000"/>
                  </a:schemeClr>
                </a:solidFill>
                <a:latin typeface="Comic Sans MS" panose="030F0702030302020204" pitchFamily="66" charset="0"/>
              </a:rPr>
              <a:t>gov’t spending</a:t>
            </a:r>
            <a:r>
              <a:rPr lang="en-US" b="1" dirty="0">
                <a:latin typeface="Comic Sans MS" panose="030F0702030302020204" pitchFamily="66" charset="0"/>
              </a:rPr>
              <a:t> </a:t>
            </a:r>
            <a:r>
              <a:rPr lang="en-US" dirty="0">
                <a:latin typeface="Comic Sans MS" panose="030F0702030302020204" pitchFamily="66" charset="0"/>
              </a:rPr>
              <a:t>to affect the economy</a:t>
            </a:r>
          </a:p>
          <a:p>
            <a:r>
              <a:rPr lang="en-US" dirty="0">
                <a:solidFill>
                  <a:schemeClr val="accent2">
                    <a:lumMod val="75000"/>
                  </a:schemeClr>
                </a:solidFill>
                <a:latin typeface="Iskoola Pota" panose="020B0502040204020203" pitchFamily="34" charset="0"/>
                <a:cs typeface="Iskoola Pota" panose="020B0502040204020203" pitchFamily="34" charset="0"/>
              </a:rPr>
              <a:t>2 GOALS: (1) </a:t>
            </a:r>
            <a:r>
              <a:rPr lang="en-US" b="1" dirty="0">
                <a:solidFill>
                  <a:schemeClr val="accent2">
                    <a:lumMod val="75000"/>
                  </a:schemeClr>
                </a:solidFill>
                <a:latin typeface="Iskoola Pota" panose="020B0502040204020203" pitchFamily="34" charset="0"/>
                <a:cs typeface="Iskoola Pota" panose="020B0502040204020203" pitchFamily="34" charset="0"/>
              </a:rPr>
              <a:t>increase aggregate demand </a:t>
            </a:r>
            <a:r>
              <a:rPr lang="en-US" dirty="0">
                <a:solidFill>
                  <a:schemeClr val="accent2">
                    <a:lumMod val="75000"/>
                  </a:schemeClr>
                </a:solidFill>
                <a:latin typeface="Iskoola Pota" panose="020B0502040204020203" pitchFamily="34" charset="0"/>
                <a:cs typeface="Iskoola Pota" panose="020B0502040204020203" pitchFamily="34" charset="0"/>
              </a:rPr>
              <a:t>(2) </a:t>
            </a:r>
            <a:r>
              <a:rPr lang="en-US" b="1" dirty="0">
                <a:solidFill>
                  <a:schemeClr val="accent2">
                    <a:lumMod val="75000"/>
                  </a:schemeClr>
                </a:solidFill>
                <a:latin typeface="Iskoola Pota" panose="020B0502040204020203" pitchFamily="34" charset="0"/>
                <a:cs typeface="Iskoola Pota" panose="020B0502040204020203" pitchFamily="34" charset="0"/>
              </a:rPr>
              <a:t>fight inflation</a:t>
            </a:r>
          </a:p>
          <a:p>
            <a:r>
              <a:rPr lang="en-US" dirty="0">
                <a:latin typeface="Iskoola Pota" panose="020B0502040204020203" pitchFamily="34" charset="0"/>
                <a:cs typeface="Iskoola Pota" panose="020B0502040204020203" pitchFamily="34" charset="0"/>
              </a:rPr>
              <a:t>When economy slows, gov’t may use </a:t>
            </a:r>
            <a:r>
              <a:rPr lang="en-US" b="1" dirty="0">
                <a:solidFill>
                  <a:schemeClr val="accent5">
                    <a:lumMod val="75000"/>
                  </a:schemeClr>
                </a:solidFill>
                <a:latin typeface="Iskoola Pota" panose="020B0502040204020203" pitchFamily="34" charset="0"/>
                <a:cs typeface="Iskoola Pota" panose="020B0502040204020203" pitchFamily="34" charset="0"/>
              </a:rPr>
              <a:t>expansionary fiscal policy </a:t>
            </a:r>
            <a:r>
              <a:rPr lang="en-US" dirty="0">
                <a:latin typeface="Iskoola Pota" panose="020B0502040204020203" pitchFamily="34" charset="0"/>
                <a:cs typeface="Iskoola Pota" panose="020B0502040204020203" pitchFamily="34" charset="0"/>
              </a:rPr>
              <a:t>to increase aggregate demand &amp; stimulate a weak economy</a:t>
            </a:r>
          </a:p>
          <a:p>
            <a:pPr lvl="1"/>
            <a:r>
              <a:rPr lang="en-US" b="1" dirty="0">
                <a:solidFill>
                  <a:schemeClr val="accent4">
                    <a:lumMod val="50000"/>
                  </a:schemeClr>
                </a:solidFill>
                <a:latin typeface="Iskoola Pota" panose="020B0502040204020203" pitchFamily="34" charset="0"/>
                <a:cs typeface="Iskoola Pota" panose="020B0502040204020203" pitchFamily="34" charset="0"/>
              </a:rPr>
              <a:t>Expansionary Fiscal Policy: Increase Gov’t Spending and/or Decrease Taxes</a:t>
            </a:r>
          </a:p>
          <a:p>
            <a:r>
              <a:rPr lang="en-US" dirty="0">
                <a:latin typeface="Iskoola Pota" panose="020B0502040204020203" pitchFamily="34" charset="0"/>
                <a:cs typeface="Iskoola Pota" panose="020B0502040204020203" pitchFamily="34" charset="0"/>
              </a:rPr>
              <a:t>When economy experiences an inflationary period, gov’t may use a </a:t>
            </a:r>
            <a:r>
              <a:rPr lang="en-US" b="1" dirty="0">
                <a:solidFill>
                  <a:schemeClr val="accent1">
                    <a:lumMod val="75000"/>
                  </a:schemeClr>
                </a:solidFill>
                <a:latin typeface="Iskoola Pota" panose="020B0502040204020203" pitchFamily="34" charset="0"/>
                <a:cs typeface="Iskoola Pota" panose="020B0502040204020203" pitchFamily="34" charset="0"/>
              </a:rPr>
              <a:t>contractionary fiscal policy</a:t>
            </a:r>
            <a:r>
              <a:rPr lang="en-US" dirty="0">
                <a:solidFill>
                  <a:schemeClr val="accent1">
                    <a:lumMod val="75000"/>
                  </a:schemeClr>
                </a:solidFill>
                <a:latin typeface="Iskoola Pota" panose="020B0502040204020203" pitchFamily="34" charset="0"/>
                <a:cs typeface="Iskoola Pota" panose="020B0502040204020203" pitchFamily="34" charset="0"/>
              </a:rPr>
              <a:t> </a:t>
            </a:r>
            <a:r>
              <a:rPr lang="en-US" dirty="0">
                <a:latin typeface="Iskoola Pota" panose="020B0502040204020203" pitchFamily="34" charset="0"/>
                <a:cs typeface="Iskoola Pota" panose="020B0502040204020203" pitchFamily="34" charset="0"/>
              </a:rPr>
              <a:t>to reduce aggregate demand &amp; slow the economy in a period of too-rapid expansion</a:t>
            </a:r>
          </a:p>
        </p:txBody>
      </p:sp>
    </p:spTree>
    <p:extLst>
      <p:ext uri="{BB962C8B-B14F-4D97-AF65-F5344CB8AC3E}">
        <p14:creationId xmlns:p14="http://schemas.microsoft.com/office/powerpoint/2010/main" val="19430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solidFill>
                  <a:srgbClr val="FFC000"/>
                </a:solidFill>
                <a:latin typeface="Copperplate Gothic Bold" panose="020E0705020206020404" pitchFamily="34" charset="0"/>
              </a:rPr>
              <a:t>GDP Does Not Measure</a:t>
            </a:r>
          </a:p>
        </p:txBody>
      </p:sp>
      <p:sp>
        <p:nvSpPr>
          <p:cNvPr id="3" name="Content Placeholder 2"/>
          <p:cNvSpPr>
            <a:spLocks noGrp="1"/>
          </p:cNvSpPr>
          <p:nvPr>
            <p:ph idx="1"/>
          </p:nvPr>
        </p:nvSpPr>
        <p:spPr>
          <a:xfrm>
            <a:off x="197707" y="1111624"/>
            <a:ext cx="11823964" cy="5665694"/>
          </a:xfrm>
        </p:spPr>
        <p:txBody>
          <a:bodyPr>
            <a:normAutofit lnSpcReduction="10000"/>
          </a:bodyPr>
          <a:lstStyle/>
          <a:p>
            <a:pPr marL="514350" lvl="0" indent="-514350" algn="just">
              <a:buFont typeface="+mj-lt"/>
              <a:buAutoNum type="arabicPeriod"/>
            </a:pPr>
            <a:r>
              <a:rPr lang="en-US" sz="4400" b="1" u="sng" dirty="0">
                <a:solidFill>
                  <a:schemeClr val="bg2">
                    <a:lumMod val="50000"/>
                  </a:schemeClr>
                </a:solidFill>
              </a:rPr>
              <a:t>Intermediate products </a:t>
            </a:r>
            <a:r>
              <a:rPr lang="en-US" sz="4400" b="1" dirty="0">
                <a:solidFill>
                  <a:schemeClr val="bg2">
                    <a:lumMod val="50000"/>
                  </a:schemeClr>
                </a:solidFill>
              </a:rPr>
              <a:t>– inputs used to produce final goods &amp; services (excludes double counting)</a:t>
            </a:r>
          </a:p>
          <a:p>
            <a:pPr marL="514350" lvl="0" indent="-514350" algn="just">
              <a:buFont typeface="+mj-lt"/>
              <a:buAutoNum type="arabicPeriod"/>
            </a:pPr>
            <a:r>
              <a:rPr lang="en-US" sz="4400" b="1" u="sng" dirty="0">
                <a:solidFill>
                  <a:schemeClr val="accent5"/>
                </a:solidFill>
              </a:rPr>
              <a:t>Secondhand sales</a:t>
            </a:r>
            <a:r>
              <a:rPr lang="en-US" sz="4400" u="sng" dirty="0">
                <a:solidFill>
                  <a:schemeClr val="accent5"/>
                </a:solidFill>
              </a:rPr>
              <a:t> </a:t>
            </a:r>
            <a:r>
              <a:rPr lang="en-US" sz="4400" dirty="0">
                <a:solidFill>
                  <a:schemeClr val="accent5"/>
                </a:solidFill>
              </a:rPr>
              <a:t>– sales of used goods (yard sales, Craig’s List, used cars)</a:t>
            </a:r>
          </a:p>
          <a:p>
            <a:pPr marL="514350" lvl="0" indent="-514350" algn="just">
              <a:buFont typeface="+mj-lt"/>
              <a:buAutoNum type="arabicPeriod"/>
            </a:pPr>
            <a:r>
              <a:rPr lang="en-US" sz="4400" b="1" u="sng" dirty="0">
                <a:solidFill>
                  <a:schemeClr val="accent2"/>
                </a:solidFill>
              </a:rPr>
              <a:t>Nonmarket transactions</a:t>
            </a:r>
            <a:r>
              <a:rPr lang="en-US" sz="4400" u="sng" dirty="0">
                <a:solidFill>
                  <a:schemeClr val="accent2"/>
                </a:solidFill>
              </a:rPr>
              <a:t> </a:t>
            </a:r>
            <a:r>
              <a:rPr lang="en-US" sz="4400" dirty="0">
                <a:solidFill>
                  <a:schemeClr val="accent2"/>
                </a:solidFill>
              </a:rPr>
              <a:t>– transactions that don’t take place in the legal market or aren’t reported (babysitting, lawn care, home repairs done by homeowner)</a:t>
            </a:r>
          </a:p>
          <a:p>
            <a:endParaRPr lang="en-US" dirty="0"/>
          </a:p>
        </p:txBody>
      </p:sp>
    </p:spTree>
    <p:extLst>
      <p:ext uri="{BB962C8B-B14F-4D97-AF65-F5344CB8AC3E}">
        <p14:creationId xmlns:p14="http://schemas.microsoft.com/office/powerpoint/2010/main" val="33870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5635" y="5894043"/>
            <a:ext cx="7566991" cy="728105"/>
          </a:xfrm>
        </p:spPr>
        <p:txBody>
          <a:bodyPr>
            <a:normAutofit/>
          </a:bodyPr>
          <a:lstStyle/>
          <a:p>
            <a:pPr marL="0" indent="0">
              <a:buNone/>
            </a:pPr>
            <a:r>
              <a:rPr lang="en-US" dirty="0">
                <a:hlinkClick r:id="rId2"/>
              </a:rPr>
              <a:t>https://www.youtube.com/watch?v=SYFYla1H7KE</a:t>
            </a:r>
            <a:endParaRPr lang="en-US" dirty="0"/>
          </a:p>
          <a:p>
            <a:endParaRPr lang="en-US" dirty="0"/>
          </a:p>
        </p:txBody>
      </p:sp>
      <p:pic>
        <p:nvPicPr>
          <p:cNvPr id="1026" name="Picture 2" descr="Image result for ac/dc econ movies c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251" y="426743"/>
            <a:ext cx="9407236" cy="529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4474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F0"/>
                </a:solidFill>
                <a:latin typeface="Algerian" panose="04020705040A02060702" pitchFamily="82" charset="0"/>
              </a:rPr>
              <a:t>Now Time for round 2!!!</a:t>
            </a:r>
          </a:p>
        </p:txBody>
      </p:sp>
      <p:sp>
        <p:nvSpPr>
          <p:cNvPr id="3" name="Content Placeholder 2"/>
          <p:cNvSpPr>
            <a:spLocks noGrp="1"/>
          </p:cNvSpPr>
          <p:nvPr>
            <p:ph idx="1"/>
          </p:nvPr>
        </p:nvSpPr>
        <p:spPr/>
        <p:txBody>
          <a:bodyPr/>
          <a:lstStyle/>
          <a:p>
            <a:r>
              <a:rPr lang="en-US" dirty="0"/>
              <a:t>Draw the AD/AS Graph and shift of each question, and then explain what happens to (1) real GDP, (2) Price Level, (3) Unemployment rate</a:t>
            </a:r>
          </a:p>
          <a:p>
            <a:pPr marL="514350" indent="-514350">
              <a:buFont typeface="+mj-lt"/>
              <a:buAutoNum type="arabicParenR"/>
            </a:pPr>
            <a:r>
              <a:rPr lang="en-US" dirty="0">
                <a:solidFill>
                  <a:srgbClr val="00B0F0"/>
                </a:solidFill>
              </a:rPr>
              <a:t>Business investment decreases</a:t>
            </a:r>
          </a:p>
          <a:p>
            <a:pPr marL="514350" indent="-514350">
              <a:buFont typeface="+mj-lt"/>
              <a:buAutoNum type="arabicParenR"/>
            </a:pPr>
            <a:r>
              <a:rPr lang="en-US" dirty="0">
                <a:solidFill>
                  <a:srgbClr val="00B0F0"/>
                </a:solidFill>
              </a:rPr>
              <a:t>Gov’t raises income taxes</a:t>
            </a:r>
          </a:p>
          <a:p>
            <a:pPr marL="514350" indent="-514350">
              <a:buFont typeface="+mj-lt"/>
              <a:buAutoNum type="arabicParenR"/>
            </a:pPr>
            <a:r>
              <a:rPr lang="en-US" dirty="0">
                <a:solidFill>
                  <a:srgbClr val="00B0F0"/>
                </a:solidFill>
              </a:rPr>
              <a:t>Fed buys bonds</a:t>
            </a:r>
          </a:p>
          <a:p>
            <a:pPr marL="514350" indent="-514350">
              <a:buFont typeface="+mj-lt"/>
              <a:buAutoNum type="arabicParenR"/>
            </a:pPr>
            <a:r>
              <a:rPr lang="en-US" dirty="0">
                <a:solidFill>
                  <a:srgbClr val="00B0F0"/>
                </a:solidFill>
              </a:rPr>
              <a:t>America experiences a trade surplus</a:t>
            </a:r>
          </a:p>
          <a:p>
            <a:pPr marL="514350" indent="-514350">
              <a:buFont typeface="+mj-lt"/>
              <a:buAutoNum type="arabicParenR"/>
            </a:pPr>
            <a:r>
              <a:rPr lang="en-US" dirty="0">
                <a:solidFill>
                  <a:srgbClr val="00B0F0"/>
                </a:solidFill>
              </a:rPr>
              <a:t>US Government raises the national minimum wage</a:t>
            </a:r>
          </a:p>
          <a:p>
            <a:pPr marL="514350" indent="-514350">
              <a:buFont typeface="+mj-lt"/>
              <a:buAutoNum type="arabicParenR"/>
            </a:pPr>
            <a:r>
              <a:rPr lang="en-US" dirty="0">
                <a:solidFill>
                  <a:srgbClr val="00B0F0"/>
                </a:solidFill>
              </a:rPr>
              <a:t>Gov’t increases spending</a:t>
            </a:r>
          </a:p>
        </p:txBody>
      </p:sp>
    </p:spTree>
    <p:extLst>
      <p:ext uri="{BB962C8B-B14F-4D97-AF65-F5344CB8AC3E}">
        <p14:creationId xmlns:p14="http://schemas.microsoft.com/office/powerpoint/2010/main" val="225039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207026" y="927652"/>
            <a:ext cx="0" cy="459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07026" y="5512904"/>
            <a:ext cx="4943061" cy="13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78087" y="1166191"/>
            <a:ext cx="4108174" cy="377687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V="1">
            <a:off x="3975652" y="1205948"/>
            <a:ext cx="3578087" cy="3763617"/>
          </a:xfrm>
          <a:prstGeom prst="line">
            <a:avLst/>
          </a:prstGeom>
        </p:spPr>
        <p:style>
          <a:lnRef idx="1">
            <a:schemeClr val="accent2"/>
          </a:lnRef>
          <a:fillRef idx="0">
            <a:schemeClr val="accent2"/>
          </a:fillRef>
          <a:effectRef idx="0">
            <a:schemeClr val="accent2"/>
          </a:effectRef>
          <a:fontRef idx="minor">
            <a:schemeClr val="tx1"/>
          </a:fontRef>
        </p:style>
      </p:cxnSp>
      <p:sp>
        <p:nvSpPr>
          <p:cNvPr id="340" name="TextBox 339"/>
          <p:cNvSpPr txBox="1"/>
          <p:nvPr/>
        </p:nvSpPr>
        <p:spPr>
          <a:xfrm>
            <a:off x="1934817" y="863120"/>
            <a:ext cx="1510748" cy="369332"/>
          </a:xfrm>
          <a:prstGeom prst="rect">
            <a:avLst/>
          </a:prstGeom>
          <a:noFill/>
        </p:spPr>
        <p:txBody>
          <a:bodyPr wrap="square" rtlCol="0">
            <a:spAutoFit/>
          </a:bodyPr>
          <a:lstStyle/>
          <a:p>
            <a:r>
              <a:rPr lang="en-US" dirty="0"/>
              <a:t>Price Level</a:t>
            </a:r>
          </a:p>
        </p:txBody>
      </p:sp>
      <p:sp>
        <p:nvSpPr>
          <p:cNvPr id="341" name="TextBox 340"/>
          <p:cNvSpPr txBox="1"/>
          <p:nvPr/>
        </p:nvSpPr>
        <p:spPr>
          <a:xfrm>
            <a:off x="7686261" y="5700164"/>
            <a:ext cx="1444487" cy="369332"/>
          </a:xfrm>
          <a:prstGeom prst="rect">
            <a:avLst/>
          </a:prstGeom>
          <a:noFill/>
        </p:spPr>
        <p:txBody>
          <a:bodyPr wrap="square" rtlCol="0">
            <a:spAutoFit/>
          </a:bodyPr>
          <a:lstStyle/>
          <a:p>
            <a:r>
              <a:rPr lang="en-US" dirty="0"/>
              <a:t>Real GDP</a:t>
            </a:r>
          </a:p>
        </p:txBody>
      </p:sp>
      <p:sp>
        <p:nvSpPr>
          <p:cNvPr id="342" name="TextBox 341"/>
          <p:cNvSpPr txBox="1"/>
          <p:nvPr/>
        </p:nvSpPr>
        <p:spPr>
          <a:xfrm>
            <a:off x="2544418" y="3003346"/>
            <a:ext cx="583095" cy="369332"/>
          </a:xfrm>
          <a:prstGeom prst="rect">
            <a:avLst/>
          </a:prstGeom>
          <a:noFill/>
        </p:spPr>
        <p:txBody>
          <a:bodyPr wrap="square" rtlCol="0">
            <a:spAutoFit/>
          </a:bodyPr>
          <a:lstStyle/>
          <a:p>
            <a:r>
              <a:rPr lang="en-US" dirty="0" err="1"/>
              <a:t>PL</a:t>
            </a:r>
            <a:r>
              <a:rPr lang="en-US" sz="1600" dirty="0" err="1"/>
              <a:t>e</a:t>
            </a:r>
            <a:endParaRPr lang="en-US" dirty="0"/>
          </a:p>
        </p:txBody>
      </p:sp>
      <p:sp>
        <p:nvSpPr>
          <p:cNvPr id="343" name="TextBox 342"/>
          <p:cNvSpPr txBox="1"/>
          <p:nvPr/>
        </p:nvSpPr>
        <p:spPr>
          <a:xfrm>
            <a:off x="5387009" y="5700164"/>
            <a:ext cx="695739" cy="369332"/>
          </a:xfrm>
          <a:prstGeom prst="rect">
            <a:avLst/>
          </a:prstGeom>
          <a:noFill/>
        </p:spPr>
        <p:txBody>
          <a:bodyPr wrap="square" rtlCol="0">
            <a:spAutoFit/>
          </a:bodyPr>
          <a:lstStyle/>
          <a:p>
            <a:pPr algn="ctr"/>
            <a:r>
              <a:rPr lang="en-US" dirty="0"/>
              <a:t>Y</a:t>
            </a:r>
            <a:r>
              <a:rPr lang="en-US" sz="1600" dirty="0"/>
              <a:t>e</a:t>
            </a:r>
            <a:endParaRPr lang="en-US" dirty="0"/>
          </a:p>
        </p:txBody>
      </p:sp>
      <p:sp>
        <p:nvSpPr>
          <p:cNvPr id="344" name="Flowchart: Connector 343"/>
          <p:cNvSpPr/>
          <p:nvPr/>
        </p:nvSpPr>
        <p:spPr>
          <a:xfrm>
            <a:off x="5635486" y="3003346"/>
            <a:ext cx="198783" cy="243437"/>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45" name="TextBox 1444"/>
          <p:cNvSpPr txBox="1"/>
          <p:nvPr/>
        </p:nvSpPr>
        <p:spPr>
          <a:xfrm>
            <a:off x="7553739" y="1033670"/>
            <a:ext cx="954157" cy="369332"/>
          </a:xfrm>
          <a:prstGeom prst="rect">
            <a:avLst/>
          </a:prstGeom>
          <a:noFill/>
        </p:spPr>
        <p:txBody>
          <a:bodyPr wrap="square" rtlCol="0">
            <a:spAutoFit/>
          </a:bodyPr>
          <a:lstStyle/>
          <a:p>
            <a:r>
              <a:rPr lang="en-US" dirty="0"/>
              <a:t>AS</a:t>
            </a:r>
          </a:p>
        </p:txBody>
      </p:sp>
      <p:sp>
        <p:nvSpPr>
          <p:cNvPr id="1446" name="TextBox 1445"/>
          <p:cNvSpPr txBox="1"/>
          <p:nvPr/>
        </p:nvSpPr>
        <p:spPr>
          <a:xfrm>
            <a:off x="7779026" y="4823791"/>
            <a:ext cx="4187687" cy="369332"/>
          </a:xfrm>
          <a:prstGeom prst="rect">
            <a:avLst/>
          </a:prstGeom>
          <a:noFill/>
        </p:spPr>
        <p:txBody>
          <a:bodyPr wrap="square" rtlCol="0">
            <a:spAutoFit/>
          </a:bodyPr>
          <a:lstStyle/>
          <a:p>
            <a:r>
              <a:rPr lang="en-US" dirty="0"/>
              <a:t>AD = C + I + G + </a:t>
            </a:r>
            <a:r>
              <a:rPr lang="en-US" dirty="0" err="1"/>
              <a:t>X</a:t>
            </a:r>
            <a:r>
              <a:rPr lang="en-US" sz="1600" dirty="0" err="1"/>
              <a:t>n</a:t>
            </a:r>
            <a:endParaRPr lang="en-US" dirty="0"/>
          </a:p>
        </p:txBody>
      </p:sp>
    </p:spTree>
    <p:extLst>
      <p:ext uri="{BB962C8B-B14F-4D97-AF65-F5344CB8AC3E}">
        <p14:creationId xmlns:p14="http://schemas.microsoft.com/office/powerpoint/2010/main" val="25420052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Felix Titling" panose="04060505060202020A04" pitchFamily="82" charset="0"/>
              </a:rPr>
              <a:t>Lesson EQ</a:t>
            </a:r>
          </a:p>
        </p:txBody>
      </p:sp>
      <p:sp>
        <p:nvSpPr>
          <p:cNvPr id="3" name="Content Placeholder 2"/>
          <p:cNvSpPr>
            <a:spLocks noGrp="1"/>
          </p:cNvSpPr>
          <p:nvPr>
            <p:ph idx="1"/>
          </p:nvPr>
        </p:nvSpPr>
        <p:spPr>
          <a:xfrm>
            <a:off x="5846805" y="1690688"/>
            <a:ext cx="4903573" cy="4351338"/>
          </a:xfrm>
        </p:spPr>
        <p:txBody>
          <a:bodyPr>
            <a:normAutofit/>
          </a:bodyPr>
          <a:lstStyle/>
          <a:p>
            <a:pPr marL="0" indent="0">
              <a:buNone/>
            </a:pPr>
            <a:r>
              <a:rPr lang="en-US" sz="4400" b="1" dirty="0">
                <a:solidFill>
                  <a:schemeClr val="bg2">
                    <a:lumMod val="50000"/>
                  </a:schemeClr>
                </a:solidFill>
                <a:latin typeface="Felix Titling" panose="04060505060202020A04" pitchFamily="82" charset="0"/>
              </a:rPr>
              <a:t>How does the federal government generate revenue?</a:t>
            </a:r>
          </a:p>
        </p:txBody>
      </p:sp>
      <p:pic>
        <p:nvPicPr>
          <p:cNvPr id="4098" name="Picture 2" descr="http://lastresistance.com/wp-content/uploads/2015/04/Tax-Freedom-D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247" y="1253203"/>
            <a:ext cx="3952309" cy="44134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encrypted-tbn3.gstatic.com/images?q=tbn:ANd9GcQse91pBodkiTsyPbXDeQLIvgJNln3r0Per7AZEHMqBsdbHZt7OY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31" y="3866357"/>
            <a:ext cx="3084416" cy="2372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9357" y="5910470"/>
            <a:ext cx="4903304" cy="437321"/>
          </a:xfrm>
          <a:prstGeom prst="rect">
            <a:avLst/>
          </a:prstGeom>
          <a:noFill/>
        </p:spPr>
        <p:txBody>
          <a:bodyPr wrap="square" rtlCol="0">
            <a:spAutoFit/>
          </a:bodyPr>
          <a:lstStyle/>
          <a:p>
            <a:endParaRPr lang="en-US" dirty="0"/>
          </a:p>
        </p:txBody>
      </p:sp>
      <p:sp>
        <p:nvSpPr>
          <p:cNvPr id="8" name="TextBox 7"/>
          <p:cNvSpPr txBox="1"/>
          <p:nvPr/>
        </p:nvSpPr>
        <p:spPr>
          <a:xfrm>
            <a:off x="988541" y="5718860"/>
            <a:ext cx="510745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249303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3 Types of Tax Structures</a:t>
            </a:r>
          </a:p>
        </p:txBody>
      </p:sp>
      <p:sp>
        <p:nvSpPr>
          <p:cNvPr id="3" name="Content Placeholder 2"/>
          <p:cNvSpPr>
            <a:spLocks noGrp="1"/>
          </p:cNvSpPr>
          <p:nvPr>
            <p:ph idx="1"/>
          </p:nvPr>
        </p:nvSpPr>
        <p:spPr>
          <a:xfrm>
            <a:off x="838200" y="1532586"/>
            <a:ext cx="10515600" cy="4945487"/>
          </a:xfrm>
        </p:spPr>
        <p:txBody>
          <a:bodyPr>
            <a:normAutofit lnSpcReduction="10000"/>
          </a:bodyPr>
          <a:lstStyle/>
          <a:p>
            <a:r>
              <a:rPr lang="en-US" b="1" u="sng" dirty="0">
                <a:solidFill>
                  <a:schemeClr val="accent4">
                    <a:lumMod val="75000"/>
                  </a:schemeClr>
                </a:solidFill>
                <a:latin typeface="Gisha" panose="020B0502040204020203" pitchFamily="34" charset="-79"/>
                <a:cs typeface="Gisha" panose="020B0502040204020203" pitchFamily="34" charset="-79"/>
              </a:rPr>
              <a:t>Progressive Tax </a:t>
            </a:r>
            <a:r>
              <a:rPr lang="en-US" dirty="0">
                <a:solidFill>
                  <a:schemeClr val="accent4">
                    <a:lumMod val="75000"/>
                  </a:schemeClr>
                </a:solidFill>
                <a:latin typeface="Gisha" panose="020B0502040204020203" pitchFamily="34" charset="-79"/>
                <a:cs typeface="Gisha" panose="020B0502040204020203" pitchFamily="34" charset="-79"/>
              </a:rPr>
              <a:t>– % of income paid in taxes increases as income increases </a:t>
            </a:r>
          </a:p>
          <a:p>
            <a:pPr lvl="1"/>
            <a:r>
              <a:rPr lang="en-US" dirty="0">
                <a:solidFill>
                  <a:schemeClr val="accent4">
                    <a:lumMod val="75000"/>
                  </a:schemeClr>
                </a:solidFill>
                <a:latin typeface="Gisha" panose="020B0502040204020203" pitchFamily="34" charset="-79"/>
                <a:cs typeface="Gisha" panose="020B0502040204020203" pitchFamily="34" charset="-79"/>
              </a:rPr>
              <a:t>More you make, more they take, so wealthy bear the burden</a:t>
            </a:r>
          </a:p>
          <a:p>
            <a:pPr lvl="1"/>
            <a:r>
              <a:rPr lang="en-US" dirty="0">
                <a:solidFill>
                  <a:schemeClr val="accent4">
                    <a:lumMod val="75000"/>
                  </a:schemeClr>
                </a:solidFill>
                <a:latin typeface="Gisha" panose="020B0502040204020203" pitchFamily="34" charset="-79"/>
                <a:cs typeface="Gisha" panose="020B0502040204020203" pitchFamily="34" charset="-79"/>
              </a:rPr>
              <a:t>Federal Income Tax </a:t>
            </a:r>
          </a:p>
          <a:p>
            <a:r>
              <a:rPr lang="en-US" b="1" u="sng" dirty="0">
                <a:solidFill>
                  <a:srgbClr val="00B050"/>
                </a:solidFill>
                <a:latin typeface="High Tower Text" panose="02040502050506030303" pitchFamily="18" charset="0"/>
              </a:rPr>
              <a:t>Proportional Tax </a:t>
            </a:r>
            <a:r>
              <a:rPr lang="en-US" b="1" dirty="0">
                <a:solidFill>
                  <a:srgbClr val="00B050"/>
                </a:solidFill>
                <a:latin typeface="High Tower Text" panose="02040502050506030303" pitchFamily="18" charset="0"/>
              </a:rPr>
              <a:t>– % of income taxes remains the same for all income levels (some like to call it a </a:t>
            </a:r>
            <a:r>
              <a:rPr lang="en-US" b="1" dirty="0">
                <a:solidFill>
                  <a:srgbClr val="00B050"/>
                </a:solidFill>
                <a:latin typeface="High Tower Text" panose="02040502050506030303" pitchFamily="18" charset="0"/>
                <a:cs typeface="Aharoni" panose="02010803020104030203" pitchFamily="2" charset="-79"/>
              </a:rPr>
              <a:t>Flat tax</a:t>
            </a:r>
            <a:r>
              <a:rPr lang="en-US" b="1" dirty="0">
                <a:solidFill>
                  <a:srgbClr val="00B050"/>
                </a:solidFill>
                <a:latin typeface="High Tower Text" panose="02040502050506030303" pitchFamily="18" charset="0"/>
              </a:rPr>
              <a:t>)</a:t>
            </a:r>
          </a:p>
          <a:p>
            <a:pPr lvl="1"/>
            <a:r>
              <a:rPr lang="en-US" b="1" dirty="0">
                <a:solidFill>
                  <a:srgbClr val="00B050"/>
                </a:solidFill>
                <a:latin typeface="High Tower Text" panose="02040502050506030303" pitchFamily="18" charset="0"/>
              </a:rPr>
              <a:t>Everyone pays the same %, so no one bears the burden</a:t>
            </a:r>
          </a:p>
          <a:p>
            <a:pPr lvl="1"/>
            <a:r>
              <a:rPr lang="en-US" b="1" dirty="0">
                <a:solidFill>
                  <a:srgbClr val="00B050"/>
                </a:solidFill>
                <a:latin typeface="High Tower Text" panose="02040502050506030303" pitchFamily="18" charset="0"/>
              </a:rPr>
              <a:t>Sales Tax</a:t>
            </a:r>
            <a:endParaRPr lang="en-US" b="1" u="sng" dirty="0">
              <a:solidFill>
                <a:srgbClr val="002060"/>
              </a:solidFill>
              <a:latin typeface="Footlight MT Light" panose="0204060206030A020304" pitchFamily="18" charset="0"/>
            </a:endParaRPr>
          </a:p>
          <a:p>
            <a:r>
              <a:rPr lang="en-US" b="1" u="sng" dirty="0">
                <a:solidFill>
                  <a:srgbClr val="002060"/>
                </a:solidFill>
                <a:latin typeface="Footlight MT Light" panose="0204060206030A020304" pitchFamily="18" charset="0"/>
              </a:rPr>
              <a:t>Regressive Tax</a:t>
            </a:r>
            <a:r>
              <a:rPr lang="en-US" dirty="0">
                <a:solidFill>
                  <a:srgbClr val="002060"/>
                </a:solidFill>
                <a:latin typeface="Footlight MT Light" panose="0204060206030A020304" pitchFamily="18" charset="0"/>
              </a:rPr>
              <a:t> – % of income paid in taxes decreases as income increases (Sales Tax) </a:t>
            </a:r>
          </a:p>
          <a:p>
            <a:pPr lvl="1"/>
            <a:r>
              <a:rPr lang="en-US" dirty="0">
                <a:solidFill>
                  <a:srgbClr val="002060"/>
                </a:solidFill>
                <a:latin typeface="Footlight MT Light" panose="0204060206030A020304" pitchFamily="18" charset="0"/>
              </a:rPr>
              <a:t>More you make, less they take, so poor bear the burden</a:t>
            </a:r>
          </a:p>
          <a:p>
            <a:pPr lvl="1"/>
            <a:r>
              <a:rPr lang="en-US" dirty="0">
                <a:solidFill>
                  <a:srgbClr val="002060"/>
                </a:solidFill>
                <a:latin typeface="Footlight MT Light" panose="0204060206030A020304" pitchFamily="18" charset="0"/>
              </a:rPr>
              <a:t>Sales Tax (Again; I know; so how can that be…hmm??)</a:t>
            </a:r>
          </a:p>
          <a:p>
            <a:pPr marL="457200" lvl="1" indent="0">
              <a:buNone/>
            </a:pPr>
            <a:endParaRPr lang="en-US" dirty="0">
              <a:solidFill>
                <a:srgbClr val="002060"/>
              </a:solidFill>
              <a:latin typeface="Footlight MT Light" panose="0204060206030A020304" pitchFamily="18" charset="0"/>
            </a:endParaRPr>
          </a:p>
          <a:p>
            <a:pPr marL="0" indent="0">
              <a:buNone/>
            </a:pPr>
            <a:endParaRPr lang="en-US" dirty="0"/>
          </a:p>
        </p:txBody>
      </p:sp>
    </p:spTree>
    <p:extLst>
      <p:ext uri="{BB962C8B-B14F-4D97-AF65-F5344CB8AC3E}">
        <p14:creationId xmlns:p14="http://schemas.microsoft.com/office/powerpoint/2010/main" val="178934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
                                            <p:txEl>
                                              <p:pRg st="6" end="6"/>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p:cTn id="4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3">
                                            <p:txEl>
                                              <p:pRg st="7" end="7"/>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965" y="37061"/>
            <a:ext cx="10515600" cy="1325563"/>
          </a:xfrm>
        </p:spPr>
        <p:txBody>
          <a:bodyPr/>
          <a:lstStyle/>
          <a:p>
            <a:pPr algn="ctr"/>
            <a:r>
              <a:rPr lang="en-US" dirty="0">
                <a:solidFill>
                  <a:srgbClr val="FF0000"/>
                </a:solidFill>
                <a:latin typeface="Informal Roman" panose="030604020304060B0204" pitchFamily="66" charset="0"/>
              </a:rPr>
              <a:t>What is the Impact of Taxes on the Economy?</a:t>
            </a:r>
          </a:p>
        </p:txBody>
      </p:sp>
      <p:sp>
        <p:nvSpPr>
          <p:cNvPr id="3" name="Content Placeholder 2"/>
          <p:cNvSpPr>
            <a:spLocks noGrp="1"/>
          </p:cNvSpPr>
          <p:nvPr>
            <p:ph idx="1"/>
          </p:nvPr>
        </p:nvSpPr>
        <p:spPr>
          <a:xfrm>
            <a:off x="533399" y="5282256"/>
            <a:ext cx="5738192" cy="929395"/>
          </a:xfrm>
        </p:spPr>
        <p:txBody>
          <a:bodyPr>
            <a:normAutofit fontScale="85000" lnSpcReduction="10000"/>
          </a:bodyPr>
          <a:lstStyle/>
          <a:p>
            <a:pPr marL="0" indent="0">
              <a:buNone/>
            </a:pPr>
            <a:r>
              <a:rPr lang="en-US" sz="2600" dirty="0">
                <a:latin typeface="Baskerville Old Face" panose="02020602080505020303" pitchFamily="18" charset="0"/>
              </a:rPr>
              <a:t>If Gov’t increases taxes, then AD decreases and shifts left because C and I would decrease, thus slowing down the economy (</a:t>
            </a:r>
            <a:r>
              <a:rPr lang="en-US" sz="2600" dirty="0">
                <a:solidFill>
                  <a:srgbClr val="FF0000"/>
                </a:solidFill>
                <a:latin typeface="Baskerville Old Face" panose="02020602080505020303" pitchFamily="18" charset="0"/>
              </a:rPr>
              <a:t>Recession</a:t>
            </a:r>
            <a:r>
              <a:rPr lang="en-US" sz="2600" dirty="0">
                <a:latin typeface="Baskerville Old Face" panose="02020602080505020303" pitchFamily="18" charset="0"/>
              </a:rPr>
              <a:t>)</a:t>
            </a:r>
          </a:p>
        </p:txBody>
      </p:sp>
      <p:sp>
        <p:nvSpPr>
          <p:cNvPr id="4" name="TextBox 3"/>
          <p:cNvSpPr txBox="1"/>
          <p:nvPr/>
        </p:nvSpPr>
        <p:spPr>
          <a:xfrm>
            <a:off x="6758608" y="5099472"/>
            <a:ext cx="5433392" cy="1107996"/>
          </a:xfrm>
          <a:prstGeom prst="rect">
            <a:avLst/>
          </a:prstGeom>
          <a:noFill/>
        </p:spPr>
        <p:txBody>
          <a:bodyPr wrap="square" rtlCol="0">
            <a:spAutoFit/>
          </a:bodyPr>
          <a:lstStyle/>
          <a:p>
            <a:r>
              <a:rPr lang="en-US" sz="2200" dirty="0">
                <a:latin typeface="Baskerville Old Face" panose="02020602080505020303" pitchFamily="18" charset="0"/>
              </a:rPr>
              <a:t>If Gov’t decreases taxes, then AD increases and shifts right because C and I would increase, thus speeding up the economy (</a:t>
            </a:r>
            <a:r>
              <a:rPr lang="en-US" sz="2200" dirty="0">
                <a:solidFill>
                  <a:srgbClr val="FF0000"/>
                </a:solidFill>
                <a:latin typeface="Baskerville Old Face" panose="02020602080505020303" pitchFamily="18" charset="0"/>
              </a:rPr>
              <a:t>Inflation</a:t>
            </a:r>
            <a:r>
              <a:rPr lang="en-US" sz="2200" dirty="0">
                <a:latin typeface="Baskerville Old Face" panose="02020602080505020303" pitchFamily="18" charset="0"/>
              </a:rPr>
              <a:t>) </a:t>
            </a:r>
          </a:p>
        </p:txBody>
      </p:sp>
      <p:cxnSp>
        <p:nvCxnSpPr>
          <p:cNvPr id="8" name="Straight Connector 7"/>
          <p:cNvCxnSpPr/>
          <p:nvPr/>
        </p:nvCxnSpPr>
        <p:spPr>
          <a:xfrm>
            <a:off x="1762539" y="4545496"/>
            <a:ext cx="2756452" cy="13252"/>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1762539" y="1908313"/>
            <a:ext cx="0" cy="2637183"/>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040835" y="2054087"/>
            <a:ext cx="2266122" cy="1908313"/>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2332383" y="2027583"/>
            <a:ext cx="1775791" cy="194806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3173896" y="1908313"/>
            <a:ext cx="39756" cy="2650435"/>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2040835" y="3001617"/>
            <a:ext cx="1616765" cy="1239079"/>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70721" y="1635484"/>
            <a:ext cx="695739" cy="646331"/>
          </a:xfrm>
          <a:prstGeom prst="rect">
            <a:avLst/>
          </a:prstGeom>
          <a:noFill/>
        </p:spPr>
        <p:txBody>
          <a:bodyPr wrap="square" rtlCol="0">
            <a:spAutoFit/>
          </a:bodyPr>
          <a:lstStyle/>
          <a:p>
            <a:r>
              <a:rPr lang="en-US" dirty="0"/>
              <a:t>Price Level</a:t>
            </a:r>
          </a:p>
        </p:txBody>
      </p:sp>
      <p:sp>
        <p:nvSpPr>
          <p:cNvPr id="24" name="TextBox 23"/>
          <p:cNvSpPr txBox="1"/>
          <p:nvPr/>
        </p:nvSpPr>
        <p:spPr>
          <a:xfrm>
            <a:off x="3997187" y="4663015"/>
            <a:ext cx="1043608" cy="369332"/>
          </a:xfrm>
          <a:prstGeom prst="rect">
            <a:avLst/>
          </a:prstGeom>
          <a:noFill/>
        </p:spPr>
        <p:txBody>
          <a:bodyPr wrap="square" rtlCol="0">
            <a:spAutoFit/>
          </a:bodyPr>
          <a:lstStyle/>
          <a:p>
            <a:r>
              <a:rPr lang="en-US" dirty="0"/>
              <a:t>Real GDP</a:t>
            </a:r>
          </a:p>
        </p:txBody>
      </p:sp>
      <p:sp>
        <p:nvSpPr>
          <p:cNvPr id="25" name="TextBox 24"/>
          <p:cNvSpPr txBox="1"/>
          <p:nvPr/>
        </p:nvSpPr>
        <p:spPr>
          <a:xfrm>
            <a:off x="1192696" y="2776745"/>
            <a:ext cx="498613" cy="369332"/>
          </a:xfrm>
          <a:prstGeom prst="rect">
            <a:avLst/>
          </a:prstGeom>
          <a:noFill/>
        </p:spPr>
        <p:txBody>
          <a:bodyPr wrap="square" rtlCol="0">
            <a:spAutoFit/>
          </a:bodyPr>
          <a:lstStyle/>
          <a:p>
            <a:r>
              <a:rPr lang="en-US" dirty="0"/>
              <a:t>PL</a:t>
            </a:r>
          </a:p>
        </p:txBody>
      </p:sp>
      <p:sp>
        <p:nvSpPr>
          <p:cNvPr id="26" name="TextBox 25"/>
          <p:cNvSpPr txBox="1"/>
          <p:nvPr/>
        </p:nvSpPr>
        <p:spPr>
          <a:xfrm>
            <a:off x="1171164" y="3362573"/>
            <a:ext cx="520146" cy="369332"/>
          </a:xfrm>
          <a:prstGeom prst="rect">
            <a:avLst/>
          </a:prstGeom>
          <a:noFill/>
        </p:spPr>
        <p:txBody>
          <a:bodyPr wrap="square" rtlCol="0">
            <a:spAutoFit/>
          </a:bodyPr>
          <a:lstStyle/>
          <a:p>
            <a:r>
              <a:rPr lang="en-US" dirty="0"/>
              <a:t>PL</a:t>
            </a:r>
            <a:r>
              <a:rPr lang="en-US" sz="1400" dirty="0"/>
              <a:t>1</a:t>
            </a:r>
            <a:endParaRPr lang="en-US" dirty="0"/>
          </a:p>
        </p:txBody>
      </p:sp>
      <p:sp>
        <p:nvSpPr>
          <p:cNvPr id="27" name="TextBox 26"/>
          <p:cNvSpPr txBox="1"/>
          <p:nvPr/>
        </p:nvSpPr>
        <p:spPr>
          <a:xfrm>
            <a:off x="2985052" y="4594685"/>
            <a:ext cx="417443" cy="369332"/>
          </a:xfrm>
          <a:prstGeom prst="rect">
            <a:avLst/>
          </a:prstGeom>
          <a:noFill/>
        </p:spPr>
        <p:txBody>
          <a:bodyPr wrap="square" rtlCol="0">
            <a:spAutoFit/>
          </a:bodyPr>
          <a:lstStyle/>
          <a:p>
            <a:r>
              <a:rPr lang="en-US" dirty="0"/>
              <a:t>Y</a:t>
            </a:r>
            <a:r>
              <a:rPr lang="en-US" sz="1600" dirty="0"/>
              <a:t>e</a:t>
            </a:r>
            <a:endParaRPr lang="en-US" dirty="0"/>
          </a:p>
        </p:txBody>
      </p:sp>
      <p:sp>
        <p:nvSpPr>
          <p:cNvPr id="28" name="TextBox 27"/>
          <p:cNvSpPr txBox="1"/>
          <p:nvPr/>
        </p:nvSpPr>
        <p:spPr>
          <a:xfrm>
            <a:off x="2501347" y="4582322"/>
            <a:ext cx="414130" cy="369332"/>
          </a:xfrm>
          <a:prstGeom prst="rect">
            <a:avLst/>
          </a:prstGeom>
          <a:noFill/>
        </p:spPr>
        <p:txBody>
          <a:bodyPr wrap="square" rtlCol="0">
            <a:spAutoFit/>
          </a:bodyPr>
          <a:lstStyle/>
          <a:p>
            <a:r>
              <a:rPr lang="en-US" dirty="0"/>
              <a:t>Y</a:t>
            </a:r>
            <a:r>
              <a:rPr lang="en-US" sz="1600" dirty="0"/>
              <a:t>1</a:t>
            </a:r>
            <a:endParaRPr lang="en-US" dirty="0"/>
          </a:p>
        </p:txBody>
      </p:sp>
      <p:sp>
        <p:nvSpPr>
          <p:cNvPr id="31" name="TextBox 30"/>
          <p:cNvSpPr txBox="1"/>
          <p:nvPr/>
        </p:nvSpPr>
        <p:spPr>
          <a:xfrm>
            <a:off x="4280453" y="3880605"/>
            <a:ext cx="636104" cy="369332"/>
          </a:xfrm>
          <a:prstGeom prst="rect">
            <a:avLst/>
          </a:prstGeom>
          <a:noFill/>
        </p:spPr>
        <p:txBody>
          <a:bodyPr wrap="square" rtlCol="0">
            <a:spAutoFit/>
          </a:bodyPr>
          <a:lstStyle/>
          <a:p>
            <a:r>
              <a:rPr lang="en-US" dirty="0"/>
              <a:t>AD</a:t>
            </a:r>
          </a:p>
        </p:txBody>
      </p:sp>
      <p:sp>
        <p:nvSpPr>
          <p:cNvPr id="32" name="TextBox 31"/>
          <p:cNvSpPr txBox="1"/>
          <p:nvPr/>
        </p:nvSpPr>
        <p:spPr>
          <a:xfrm>
            <a:off x="3634410" y="4124031"/>
            <a:ext cx="2554355" cy="369332"/>
          </a:xfrm>
          <a:prstGeom prst="rect">
            <a:avLst/>
          </a:prstGeom>
          <a:noFill/>
        </p:spPr>
        <p:txBody>
          <a:bodyPr wrap="square" rtlCol="0">
            <a:spAutoFit/>
          </a:bodyPr>
          <a:lstStyle/>
          <a:p>
            <a:r>
              <a:rPr lang="en-US" dirty="0"/>
              <a:t>AD</a:t>
            </a:r>
            <a:r>
              <a:rPr lang="en-US" sz="1600" dirty="0"/>
              <a:t>1 = C’+I’+</a:t>
            </a:r>
            <a:r>
              <a:rPr lang="en-US" sz="1600" dirty="0" err="1"/>
              <a:t>G+X</a:t>
            </a:r>
            <a:r>
              <a:rPr lang="en-US" sz="1400" dirty="0" err="1"/>
              <a:t>n</a:t>
            </a:r>
            <a:endParaRPr lang="en-US" dirty="0"/>
          </a:p>
        </p:txBody>
      </p:sp>
      <p:sp>
        <p:nvSpPr>
          <p:cNvPr id="33" name="TextBox 32"/>
          <p:cNvSpPr txBox="1"/>
          <p:nvPr/>
        </p:nvSpPr>
        <p:spPr>
          <a:xfrm>
            <a:off x="4068418" y="1856003"/>
            <a:ext cx="516834" cy="373502"/>
          </a:xfrm>
          <a:prstGeom prst="rect">
            <a:avLst/>
          </a:prstGeom>
          <a:noFill/>
        </p:spPr>
        <p:txBody>
          <a:bodyPr wrap="square" rtlCol="0">
            <a:spAutoFit/>
          </a:bodyPr>
          <a:lstStyle/>
          <a:p>
            <a:r>
              <a:rPr lang="en-US" dirty="0"/>
              <a:t>AS</a:t>
            </a:r>
          </a:p>
        </p:txBody>
      </p:sp>
      <p:sp>
        <p:nvSpPr>
          <p:cNvPr id="34" name="TextBox 33"/>
          <p:cNvSpPr txBox="1"/>
          <p:nvPr/>
        </p:nvSpPr>
        <p:spPr>
          <a:xfrm>
            <a:off x="2915477" y="1581884"/>
            <a:ext cx="718933" cy="369332"/>
          </a:xfrm>
          <a:prstGeom prst="rect">
            <a:avLst/>
          </a:prstGeom>
          <a:noFill/>
        </p:spPr>
        <p:txBody>
          <a:bodyPr wrap="square" rtlCol="0">
            <a:spAutoFit/>
          </a:bodyPr>
          <a:lstStyle/>
          <a:p>
            <a:r>
              <a:rPr lang="en-US" dirty="0"/>
              <a:t>LRAS</a:t>
            </a:r>
          </a:p>
        </p:txBody>
      </p:sp>
      <p:cxnSp>
        <p:nvCxnSpPr>
          <p:cNvPr id="35" name="Straight Connector 34"/>
          <p:cNvCxnSpPr/>
          <p:nvPr/>
        </p:nvCxnSpPr>
        <p:spPr>
          <a:xfrm>
            <a:off x="7901610" y="4399722"/>
            <a:ext cx="2756452" cy="1325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V="1">
            <a:off x="7901610" y="1762539"/>
            <a:ext cx="0" cy="2637183"/>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8179906" y="1908313"/>
            <a:ext cx="2266122" cy="1908313"/>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V="1">
            <a:off x="8471454" y="1881809"/>
            <a:ext cx="1775791" cy="1948069"/>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9312967" y="1762539"/>
            <a:ext cx="39756" cy="2650435"/>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p:cNvCxnSpPr/>
          <p:nvPr/>
        </p:nvCxnSpPr>
        <p:spPr>
          <a:xfrm>
            <a:off x="8869019" y="1794206"/>
            <a:ext cx="1616765" cy="1239079"/>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109792" y="1489710"/>
            <a:ext cx="695739" cy="646331"/>
          </a:xfrm>
          <a:prstGeom prst="rect">
            <a:avLst/>
          </a:prstGeom>
          <a:noFill/>
        </p:spPr>
        <p:txBody>
          <a:bodyPr wrap="square" rtlCol="0">
            <a:spAutoFit/>
          </a:bodyPr>
          <a:lstStyle/>
          <a:p>
            <a:r>
              <a:rPr lang="en-US" dirty="0"/>
              <a:t>Price Level</a:t>
            </a:r>
          </a:p>
        </p:txBody>
      </p:sp>
      <p:sp>
        <p:nvSpPr>
          <p:cNvPr id="42" name="TextBox 41"/>
          <p:cNvSpPr txBox="1"/>
          <p:nvPr/>
        </p:nvSpPr>
        <p:spPr>
          <a:xfrm>
            <a:off x="10446028" y="4530493"/>
            <a:ext cx="1043608" cy="369332"/>
          </a:xfrm>
          <a:prstGeom prst="rect">
            <a:avLst/>
          </a:prstGeom>
          <a:noFill/>
        </p:spPr>
        <p:txBody>
          <a:bodyPr wrap="square" rtlCol="0">
            <a:spAutoFit/>
          </a:bodyPr>
          <a:lstStyle/>
          <a:p>
            <a:r>
              <a:rPr lang="en-US" dirty="0"/>
              <a:t>Real GDP</a:t>
            </a:r>
          </a:p>
        </p:txBody>
      </p:sp>
      <p:sp>
        <p:nvSpPr>
          <p:cNvPr id="43" name="TextBox 42"/>
          <p:cNvSpPr txBox="1"/>
          <p:nvPr/>
        </p:nvSpPr>
        <p:spPr>
          <a:xfrm>
            <a:off x="7331767" y="2630971"/>
            <a:ext cx="498613" cy="369332"/>
          </a:xfrm>
          <a:prstGeom prst="rect">
            <a:avLst/>
          </a:prstGeom>
          <a:noFill/>
        </p:spPr>
        <p:txBody>
          <a:bodyPr wrap="square" rtlCol="0">
            <a:spAutoFit/>
          </a:bodyPr>
          <a:lstStyle/>
          <a:p>
            <a:r>
              <a:rPr lang="en-US" dirty="0"/>
              <a:t>PL</a:t>
            </a:r>
          </a:p>
        </p:txBody>
      </p:sp>
      <p:sp>
        <p:nvSpPr>
          <p:cNvPr id="44" name="TextBox 43"/>
          <p:cNvSpPr txBox="1"/>
          <p:nvPr/>
        </p:nvSpPr>
        <p:spPr>
          <a:xfrm>
            <a:off x="7333425" y="2213540"/>
            <a:ext cx="520146" cy="369332"/>
          </a:xfrm>
          <a:prstGeom prst="rect">
            <a:avLst/>
          </a:prstGeom>
          <a:noFill/>
        </p:spPr>
        <p:txBody>
          <a:bodyPr wrap="square" rtlCol="0">
            <a:spAutoFit/>
          </a:bodyPr>
          <a:lstStyle/>
          <a:p>
            <a:r>
              <a:rPr lang="en-US" dirty="0"/>
              <a:t>PL</a:t>
            </a:r>
            <a:r>
              <a:rPr lang="en-US" sz="1400" dirty="0"/>
              <a:t>1</a:t>
            </a:r>
            <a:endParaRPr lang="en-US" dirty="0"/>
          </a:p>
        </p:txBody>
      </p:sp>
      <p:sp>
        <p:nvSpPr>
          <p:cNvPr id="45" name="TextBox 44"/>
          <p:cNvSpPr txBox="1"/>
          <p:nvPr/>
        </p:nvSpPr>
        <p:spPr>
          <a:xfrm>
            <a:off x="9124123" y="4501374"/>
            <a:ext cx="417443" cy="369332"/>
          </a:xfrm>
          <a:prstGeom prst="rect">
            <a:avLst/>
          </a:prstGeom>
          <a:noFill/>
        </p:spPr>
        <p:txBody>
          <a:bodyPr wrap="square" rtlCol="0">
            <a:spAutoFit/>
          </a:bodyPr>
          <a:lstStyle/>
          <a:p>
            <a:r>
              <a:rPr lang="en-US" dirty="0"/>
              <a:t>Y</a:t>
            </a:r>
            <a:r>
              <a:rPr lang="en-US" sz="1600" dirty="0"/>
              <a:t>e</a:t>
            </a:r>
            <a:endParaRPr lang="en-US" dirty="0"/>
          </a:p>
        </p:txBody>
      </p:sp>
      <p:sp>
        <p:nvSpPr>
          <p:cNvPr id="46" name="TextBox 45"/>
          <p:cNvSpPr txBox="1"/>
          <p:nvPr/>
        </p:nvSpPr>
        <p:spPr>
          <a:xfrm>
            <a:off x="9722411" y="4517240"/>
            <a:ext cx="414130" cy="369332"/>
          </a:xfrm>
          <a:prstGeom prst="rect">
            <a:avLst/>
          </a:prstGeom>
          <a:noFill/>
        </p:spPr>
        <p:txBody>
          <a:bodyPr wrap="square" rtlCol="0">
            <a:spAutoFit/>
          </a:bodyPr>
          <a:lstStyle/>
          <a:p>
            <a:r>
              <a:rPr lang="en-US" dirty="0"/>
              <a:t>Y</a:t>
            </a:r>
            <a:r>
              <a:rPr lang="en-US" sz="1600" dirty="0"/>
              <a:t>1</a:t>
            </a:r>
            <a:endParaRPr lang="en-US" dirty="0"/>
          </a:p>
        </p:txBody>
      </p:sp>
      <p:sp>
        <p:nvSpPr>
          <p:cNvPr id="47" name="TextBox 46"/>
          <p:cNvSpPr txBox="1"/>
          <p:nvPr/>
        </p:nvSpPr>
        <p:spPr>
          <a:xfrm>
            <a:off x="10419524" y="3734831"/>
            <a:ext cx="636104" cy="369332"/>
          </a:xfrm>
          <a:prstGeom prst="rect">
            <a:avLst/>
          </a:prstGeom>
          <a:noFill/>
        </p:spPr>
        <p:txBody>
          <a:bodyPr wrap="square" rtlCol="0">
            <a:spAutoFit/>
          </a:bodyPr>
          <a:lstStyle/>
          <a:p>
            <a:r>
              <a:rPr lang="en-US" dirty="0"/>
              <a:t>AD</a:t>
            </a:r>
          </a:p>
        </p:txBody>
      </p:sp>
      <p:sp>
        <p:nvSpPr>
          <p:cNvPr id="48" name="TextBox 47"/>
          <p:cNvSpPr txBox="1"/>
          <p:nvPr/>
        </p:nvSpPr>
        <p:spPr>
          <a:xfrm>
            <a:off x="10207489" y="1710229"/>
            <a:ext cx="516834" cy="373502"/>
          </a:xfrm>
          <a:prstGeom prst="rect">
            <a:avLst/>
          </a:prstGeom>
          <a:noFill/>
        </p:spPr>
        <p:txBody>
          <a:bodyPr wrap="square" rtlCol="0">
            <a:spAutoFit/>
          </a:bodyPr>
          <a:lstStyle/>
          <a:p>
            <a:r>
              <a:rPr lang="en-US" dirty="0"/>
              <a:t>AS</a:t>
            </a:r>
          </a:p>
        </p:txBody>
      </p:sp>
      <p:sp>
        <p:nvSpPr>
          <p:cNvPr id="49" name="TextBox 48"/>
          <p:cNvSpPr txBox="1"/>
          <p:nvPr/>
        </p:nvSpPr>
        <p:spPr>
          <a:xfrm>
            <a:off x="9054548" y="1436110"/>
            <a:ext cx="718933" cy="369332"/>
          </a:xfrm>
          <a:prstGeom prst="rect">
            <a:avLst/>
          </a:prstGeom>
          <a:noFill/>
        </p:spPr>
        <p:txBody>
          <a:bodyPr wrap="square" rtlCol="0">
            <a:spAutoFit/>
          </a:bodyPr>
          <a:lstStyle/>
          <a:p>
            <a:r>
              <a:rPr lang="en-US" dirty="0"/>
              <a:t>LRAS</a:t>
            </a:r>
          </a:p>
        </p:txBody>
      </p:sp>
      <p:sp>
        <p:nvSpPr>
          <p:cNvPr id="50" name="Rectangle 49"/>
          <p:cNvSpPr/>
          <p:nvPr/>
        </p:nvSpPr>
        <p:spPr>
          <a:xfrm>
            <a:off x="10206114" y="2980321"/>
            <a:ext cx="1812099" cy="369332"/>
          </a:xfrm>
          <a:prstGeom prst="rect">
            <a:avLst/>
          </a:prstGeom>
        </p:spPr>
        <p:txBody>
          <a:bodyPr wrap="none">
            <a:spAutoFit/>
          </a:bodyPr>
          <a:lstStyle/>
          <a:p>
            <a:r>
              <a:rPr lang="en-US" dirty="0"/>
              <a:t>AD</a:t>
            </a:r>
            <a:r>
              <a:rPr lang="en-US" sz="1600" dirty="0"/>
              <a:t>1</a:t>
            </a:r>
            <a:r>
              <a:rPr lang="en-US" dirty="0"/>
              <a:t> = C’+I’+</a:t>
            </a:r>
            <a:r>
              <a:rPr lang="en-US" dirty="0" err="1"/>
              <a:t>G+X</a:t>
            </a:r>
            <a:r>
              <a:rPr lang="en-US" sz="1600" dirty="0" err="1"/>
              <a:t>n</a:t>
            </a:r>
            <a:endParaRPr lang="en-US" dirty="0"/>
          </a:p>
        </p:txBody>
      </p:sp>
      <p:sp>
        <p:nvSpPr>
          <p:cNvPr id="52" name="Flowchart: Connector 51"/>
          <p:cNvSpPr/>
          <p:nvPr/>
        </p:nvSpPr>
        <p:spPr>
          <a:xfrm>
            <a:off x="3140765" y="2961411"/>
            <a:ext cx="134178" cy="12634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Flowchart: Connector 52"/>
          <p:cNvSpPr/>
          <p:nvPr/>
        </p:nvSpPr>
        <p:spPr>
          <a:xfrm>
            <a:off x="2686049" y="3476890"/>
            <a:ext cx="134178" cy="12634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Flowchart: Connector 53"/>
          <p:cNvSpPr/>
          <p:nvPr/>
        </p:nvSpPr>
        <p:spPr>
          <a:xfrm>
            <a:off x="9269898" y="2830141"/>
            <a:ext cx="134178" cy="12634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Flowchart: Connector 54"/>
          <p:cNvSpPr/>
          <p:nvPr/>
        </p:nvSpPr>
        <p:spPr>
          <a:xfrm>
            <a:off x="9675746" y="2398206"/>
            <a:ext cx="134178" cy="12634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TextBox 55"/>
          <p:cNvSpPr txBox="1"/>
          <p:nvPr/>
        </p:nvSpPr>
        <p:spPr>
          <a:xfrm>
            <a:off x="1666461" y="3894389"/>
            <a:ext cx="1608482" cy="646331"/>
          </a:xfrm>
          <a:prstGeom prst="rect">
            <a:avLst/>
          </a:prstGeom>
          <a:noFill/>
        </p:spPr>
        <p:txBody>
          <a:bodyPr wrap="square" rtlCol="0">
            <a:spAutoFit/>
          </a:bodyPr>
          <a:lstStyle/>
          <a:p>
            <a:pPr algn="ctr"/>
            <a:r>
              <a:rPr lang="en-US" dirty="0">
                <a:solidFill>
                  <a:srgbClr val="FF0000"/>
                </a:solidFill>
              </a:rPr>
              <a:t>Recessionary</a:t>
            </a:r>
          </a:p>
          <a:p>
            <a:pPr algn="ctr"/>
            <a:r>
              <a:rPr lang="en-US" dirty="0">
                <a:solidFill>
                  <a:srgbClr val="FF0000"/>
                </a:solidFill>
              </a:rPr>
              <a:t>Gap</a:t>
            </a:r>
          </a:p>
        </p:txBody>
      </p:sp>
      <p:sp>
        <p:nvSpPr>
          <p:cNvPr id="57" name="TextBox 56"/>
          <p:cNvSpPr txBox="1"/>
          <p:nvPr/>
        </p:nvSpPr>
        <p:spPr>
          <a:xfrm>
            <a:off x="9686657" y="2152236"/>
            <a:ext cx="1697650" cy="646331"/>
          </a:xfrm>
          <a:prstGeom prst="rect">
            <a:avLst/>
          </a:prstGeom>
          <a:noFill/>
        </p:spPr>
        <p:txBody>
          <a:bodyPr wrap="square" rtlCol="0">
            <a:spAutoFit/>
          </a:bodyPr>
          <a:lstStyle/>
          <a:p>
            <a:pPr algn="ctr"/>
            <a:r>
              <a:rPr lang="en-US" dirty="0">
                <a:solidFill>
                  <a:srgbClr val="FF0000"/>
                </a:solidFill>
              </a:rPr>
              <a:t>Inflationary</a:t>
            </a:r>
          </a:p>
          <a:p>
            <a:pPr algn="ctr"/>
            <a:r>
              <a:rPr lang="en-US" dirty="0">
                <a:solidFill>
                  <a:srgbClr val="FF0000"/>
                </a:solidFill>
              </a:rPr>
              <a:t>Gap</a:t>
            </a:r>
          </a:p>
        </p:txBody>
      </p:sp>
      <p:sp>
        <p:nvSpPr>
          <p:cNvPr id="58" name="Arrow: Right 57"/>
          <p:cNvSpPr/>
          <p:nvPr/>
        </p:nvSpPr>
        <p:spPr>
          <a:xfrm>
            <a:off x="9462055" y="4800821"/>
            <a:ext cx="347869" cy="31190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Arrow: Down 58"/>
          <p:cNvSpPr/>
          <p:nvPr/>
        </p:nvSpPr>
        <p:spPr>
          <a:xfrm>
            <a:off x="834887" y="3087756"/>
            <a:ext cx="336277" cy="38913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Arrow: Left 59"/>
          <p:cNvSpPr/>
          <p:nvPr/>
        </p:nvSpPr>
        <p:spPr>
          <a:xfrm>
            <a:off x="2746510" y="4854461"/>
            <a:ext cx="374375" cy="34904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1" name="Arrow: Up 60"/>
          <p:cNvSpPr/>
          <p:nvPr/>
        </p:nvSpPr>
        <p:spPr>
          <a:xfrm>
            <a:off x="6929230" y="2426870"/>
            <a:ext cx="351184" cy="387068"/>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65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Types of Federal Taxes </a:t>
            </a:r>
          </a:p>
        </p:txBody>
      </p:sp>
      <p:sp>
        <p:nvSpPr>
          <p:cNvPr id="3" name="Content Placeholder 2"/>
          <p:cNvSpPr>
            <a:spLocks noGrp="1"/>
          </p:cNvSpPr>
          <p:nvPr>
            <p:ph idx="1"/>
          </p:nvPr>
        </p:nvSpPr>
        <p:spPr>
          <a:xfrm>
            <a:off x="531963" y="1537300"/>
            <a:ext cx="11128074" cy="4351338"/>
          </a:xfrm>
        </p:spPr>
        <p:txBody>
          <a:bodyPr>
            <a:normAutofit fontScale="85000" lnSpcReduction="20000"/>
          </a:bodyPr>
          <a:lstStyle/>
          <a:p>
            <a:pPr lvl="0"/>
            <a:r>
              <a:rPr lang="en-US" b="1" u="sng" dirty="0"/>
              <a:t>FICA </a:t>
            </a:r>
            <a:r>
              <a:rPr lang="en-US" u="sng" dirty="0"/>
              <a:t>(Federal Insurance Contributions Act)</a:t>
            </a:r>
            <a:r>
              <a:rPr lang="en-US" dirty="0"/>
              <a:t> – payroll tax that funds Social Security &amp; Medicare (1965)</a:t>
            </a:r>
          </a:p>
          <a:p>
            <a:pPr lvl="0"/>
            <a:r>
              <a:rPr lang="en-US" b="1" u="sng" dirty="0"/>
              <a:t>Social Security</a:t>
            </a:r>
            <a:r>
              <a:rPr lang="en-US" dirty="0"/>
              <a:t> – funds people of old age (62+), survivors &amp; disabilities (1935)</a:t>
            </a:r>
          </a:p>
          <a:p>
            <a:pPr lvl="0"/>
            <a:r>
              <a:rPr lang="en-US" b="1" u="sng" dirty="0"/>
              <a:t>Medicare</a:t>
            </a:r>
            <a:r>
              <a:rPr lang="en-US" dirty="0"/>
              <a:t> – national health insurance program that helps pay for people over the age of 65 or with certain disabilities </a:t>
            </a:r>
          </a:p>
          <a:p>
            <a:pPr lvl="0"/>
            <a:r>
              <a:rPr lang="en-US" b="1" u="sng" dirty="0"/>
              <a:t>Medicaid</a:t>
            </a:r>
            <a:r>
              <a:rPr lang="en-US" dirty="0"/>
              <a:t> – national health insurance for people within the poverty threshold </a:t>
            </a:r>
          </a:p>
          <a:p>
            <a:pPr lvl="0"/>
            <a:r>
              <a:rPr lang="en-US" b="1" u="sng" dirty="0"/>
              <a:t>Unemployment</a:t>
            </a:r>
            <a:r>
              <a:rPr lang="en-US" dirty="0"/>
              <a:t> – insurance for workers laid off through no fault of their own </a:t>
            </a:r>
          </a:p>
          <a:p>
            <a:r>
              <a:rPr lang="en-US" b="1" u="sng" dirty="0"/>
              <a:t>Corporate Income Taxes</a:t>
            </a:r>
            <a:r>
              <a:rPr lang="en-US" dirty="0"/>
              <a:t> – taxes paid on profits</a:t>
            </a:r>
          </a:p>
          <a:p>
            <a:r>
              <a:rPr lang="en-US" b="1" u="sng" dirty="0"/>
              <a:t>Excise tax</a:t>
            </a:r>
            <a:r>
              <a:rPr lang="en-US" dirty="0"/>
              <a:t> – tax on the manufacture or sale of specific items (usually regressive)</a:t>
            </a:r>
          </a:p>
          <a:p>
            <a:r>
              <a:rPr lang="en-US" b="1" u="sng" dirty="0"/>
              <a:t>Estate &amp; Gift Taxes (“Death Tax”)</a:t>
            </a:r>
            <a:r>
              <a:rPr lang="en-US" dirty="0"/>
              <a:t> – taxes property transferred after death</a:t>
            </a:r>
          </a:p>
          <a:p>
            <a:r>
              <a:rPr lang="en-US" b="1" u="sng" dirty="0"/>
              <a:t>Customs Duties</a:t>
            </a:r>
            <a:r>
              <a:rPr lang="en-US" dirty="0"/>
              <a:t> – collected on imports (used to be largest source of revenue)</a:t>
            </a:r>
          </a:p>
          <a:p>
            <a:r>
              <a:rPr lang="en-US" b="1" u="sng" dirty="0"/>
              <a:t>User Fees</a:t>
            </a:r>
            <a:r>
              <a:rPr lang="en-US" dirty="0"/>
              <a:t> – taxes based on the Benefit Principle (sounds better than taxes though!!!)</a:t>
            </a:r>
            <a:endParaRPr lang="en-US" b="1" u="sng" dirty="0"/>
          </a:p>
          <a:p>
            <a:endParaRPr lang="en-US" dirty="0"/>
          </a:p>
        </p:txBody>
      </p:sp>
    </p:spTree>
    <p:extLst>
      <p:ext uri="{BB962C8B-B14F-4D97-AF65-F5344CB8AC3E}">
        <p14:creationId xmlns:p14="http://schemas.microsoft.com/office/powerpoint/2010/main" val="325545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circle(in)">
                                      <p:cBhvr>
                                        <p:cTn id="28" dur="2000"/>
                                        <p:tgtEl>
                                          <p:spTgt spid="3">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circle(in)">
                                      <p:cBhvr>
                                        <p:cTn id="31" dur="2000"/>
                                        <p:tgtEl>
                                          <p:spTgt spid="3">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circle(in)">
                                      <p:cBhvr>
                                        <p:cTn id="34"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normAutofit/>
          </a:bodyPr>
          <a:lstStyle/>
          <a:p>
            <a:pPr marL="0" indent="0" algn="just">
              <a:buNone/>
            </a:pPr>
            <a:r>
              <a:rPr lang="en-US" b="1" dirty="0"/>
              <a:t>SSEMA3b) </a:t>
            </a:r>
            <a:r>
              <a:rPr lang="en-US" dirty="0"/>
              <a:t>The leaders of a small country decide that they need to enact a contractionary fiscal policy. Which action is consistent with this fiscal policy?</a:t>
            </a:r>
          </a:p>
          <a:p>
            <a:pPr marL="514350" indent="-514350" algn="just">
              <a:buFont typeface="+mj-lt"/>
              <a:buAutoNum type="alphaLcParenR"/>
            </a:pPr>
            <a:r>
              <a:rPr lang="en-US" dirty="0"/>
              <a:t>reduce taxes</a:t>
            </a:r>
          </a:p>
          <a:p>
            <a:pPr marL="514350" indent="-514350" algn="just">
              <a:buFont typeface="+mj-lt"/>
              <a:buAutoNum type="alphaLcParenR"/>
            </a:pPr>
            <a:r>
              <a:rPr lang="en-US" dirty="0"/>
              <a:t>lower its discount rate</a:t>
            </a:r>
          </a:p>
          <a:p>
            <a:pPr marL="514350" indent="-514350" algn="just">
              <a:buFont typeface="+mj-lt"/>
              <a:buAutoNum type="alphaLcParenR"/>
            </a:pPr>
            <a:r>
              <a:rPr lang="en-US" dirty="0"/>
              <a:t>reduce government spending</a:t>
            </a:r>
          </a:p>
          <a:p>
            <a:pPr marL="514350" indent="-514350" algn="just">
              <a:buFont typeface="+mj-lt"/>
              <a:buAutoNum type="alphaLcParenR"/>
            </a:pPr>
            <a:r>
              <a:rPr lang="en-US" dirty="0"/>
              <a:t>lower the price of securities</a:t>
            </a:r>
          </a:p>
          <a:p>
            <a:pPr marL="514350" indent="-514350">
              <a:buFont typeface="+mj-lt"/>
              <a:buAutoNum type="alphaLcParenR"/>
            </a:pPr>
            <a:endParaRPr lang="en-US" dirty="0"/>
          </a:p>
        </p:txBody>
      </p:sp>
    </p:spTree>
    <p:extLst>
      <p:ext uri="{BB962C8B-B14F-4D97-AF65-F5344CB8AC3E}">
        <p14:creationId xmlns:p14="http://schemas.microsoft.com/office/powerpoint/2010/main" val="10149590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normAutofit/>
          </a:bodyPr>
          <a:lstStyle/>
          <a:p>
            <a:pPr marL="0" indent="0" algn="just">
              <a:buNone/>
            </a:pPr>
            <a:r>
              <a:rPr lang="en-US" b="1" dirty="0"/>
              <a:t>SSEMA3b) </a:t>
            </a:r>
            <a:r>
              <a:rPr lang="en-US" dirty="0"/>
              <a:t>The leaders of a small country decide that they need to enact a contractionary fiscal policy. Which action is consistent with this fiscal policy?</a:t>
            </a:r>
          </a:p>
          <a:p>
            <a:pPr marL="514350" indent="-514350" algn="just">
              <a:buFont typeface="+mj-lt"/>
              <a:buAutoNum type="alphaLcParenR"/>
            </a:pPr>
            <a:r>
              <a:rPr lang="en-US" dirty="0"/>
              <a:t>reduce taxes</a:t>
            </a:r>
          </a:p>
          <a:p>
            <a:pPr marL="514350" indent="-514350" algn="just">
              <a:buFont typeface="+mj-lt"/>
              <a:buAutoNum type="alphaLcParenR"/>
            </a:pPr>
            <a:r>
              <a:rPr lang="en-US" dirty="0"/>
              <a:t>lower its discount rate</a:t>
            </a:r>
          </a:p>
          <a:p>
            <a:pPr marL="514350" indent="-514350" algn="just">
              <a:buFont typeface="+mj-lt"/>
              <a:buAutoNum type="alphaLcParenR"/>
            </a:pPr>
            <a:r>
              <a:rPr lang="en-US" dirty="0"/>
              <a:t>reduce government spending</a:t>
            </a:r>
          </a:p>
          <a:p>
            <a:pPr marL="514350" indent="-514350" algn="just">
              <a:buFont typeface="+mj-lt"/>
              <a:buAutoNum type="alphaLcParenR"/>
            </a:pPr>
            <a:r>
              <a:rPr lang="en-US" dirty="0"/>
              <a:t>lower the price of securities</a:t>
            </a:r>
          </a:p>
          <a:p>
            <a:pPr marL="514350" indent="-514350">
              <a:buFont typeface="+mj-lt"/>
              <a:buAutoNum type="alphaLcParenR"/>
            </a:pPr>
            <a:endParaRPr lang="en-US" dirty="0"/>
          </a:p>
        </p:txBody>
      </p:sp>
    </p:spTree>
    <p:extLst>
      <p:ext uri="{BB962C8B-B14F-4D97-AF65-F5344CB8AC3E}">
        <p14:creationId xmlns:p14="http://schemas.microsoft.com/office/powerpoint/2010/main" val="36828192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848" y="507208"/>
            <a:ext cx="6763265" cy="2606332"/>
          </a:xfrm>
        </p:spPr>
        <p:txBody>
          <a:bodyPr/>
          <a:lstStyle/>
          <a:p>
            <a:pPr marL="0" indent="0">
              <a:buNone/>
            </a:pPr>
            <a:r>
              <a:rPr lang="en-US" dirty="0">
                <a:solidFill>
                  <a:schemeClr val="accent2">
                    <a:lumMod val="50000"/>
                  </a:schemeClr>
                </a:solidFill>
                <a:latin typeface="Maiandra GD" panose="020E0502030308020204" pitchFamily="34" charset="0"/>
              </a:rPr>
              <a:t>What is Keynesian Economics, and how does this concept differ from the Classical  laissez-fare theory of capitalism?</a:t>
            </a:r>
          </a:p>
        </p:txBody>
      </p:sp>
      <p:pic>
        <p:nvPicPr>
          <p:cNvPr id="1026" name="Picture 2" descr="https://s-media-cache-ak0.pinimg.com/236x/5c/16/83/5c16834db6bc376433acb1a1219a48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130" y="2465388"/>
            <a:ext cx="4628979" cy="3589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epictimes.com/richardebeling/wp-content/uploads/sites/15/2016/02/Keynes-on-Time-Magazine-Cover-228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380" y="917743"/>
            <a:ext cx="4260762" cy="560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5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solidFill>
                  <a:srgbClr val="FFC000"/>
                </a:solidFill>
                <a:latin typeface="Copperplate Gothic Bold" panose="020E0705020206020404" pitchFamily="34" charset="0"/>
              </a:rPr>
              <a:t>GDP Does Not Measure</a:t>
            </a:r>
          </a:p>
        </p:txBody>
      </p:sp>
      <p:sp>
        <p:nvSpPr>
          <p:cNvPr id="3" name="Content Placeholder 2"/>
          <p:cNvSpPr>
            <a:spLocks noGrp="1"/>
          </p:cNvSpPr>
          <p:nvPr>
            <p:ph idx="1"/>
          </p:nvPr>
        </p:nvSpPr>
        <p:spPr>
          <a:xfrm>
            <a:off x="197707" y="1111624"/>
            <a:ext cx="11823964" cy="5665694"/>
          </a:xfrm>
        </p:spPr>
        <p:txBody>
          <a:bodyPr>
            <a:normAutofit/>
          </a:bodyPr>
          <a:lstStyle/>
          <a:p>
            <a:pPr marL="514350" indent="-514350" algn="just">
              <a:buFont typeface="+mj-lt"/>
              <a:buAutoNum type="arabicPeriod" startAt="4"/>
            </a:pPr>
            <a:r>
              <a:rPr lang="en-US" sz="3600" b="1" u="sng" dirty="0">
                <a:solidFill>
                  <a:srgbClr val="7030A0"/>
                </a:solidFill>
              </a:rPr>
              <a:t>Non-productive transactions </a:t>
            </a:r>
            <a:r>
              <a:rPr lang="en-US" sz="3600" dirty="0">
                <a:solidFill>
                  <a:srgbClr val="7030A0"/>
                </a:solidFill>
              </a:rPr>
              <a:t>– sales</a:t>
            </a:r>
            <a:r>
              <a:rPr lang="en-US" sz="3600" b="1" dirty="0">
                <a:solidFill>
                  <a:srgbClr val="7030A0"/>
                </a:solidFill>
              </a:rPr>
              <a:t> or purchases of stocks and bonds (nothing new being produced) and </a:t>
            </a:r>
            <a:r>
              <a:rPr lang="en-US" sz="3600" b="1" u="sng" dirty="0">
                <a:solidFill>
                  <a:schemeClr val="accent4"/>
                </a:solidFill>
              </a:rPr>
              <a:t>Transfer payments</a:t>
            </a:r>
            <a:r>
              <a:rPr lang="en-US" sz="3600" u="sng" dirty="0">
                <a:solidFill>
                  <a:schemeClr val="accent4"/>
                </a:solidFill>
              </a:rPr>
              <a:t> </a:t>
            </a:r>
            <a:r>
              <a:rPr lang="en-US" sz="3600" dirty="0">
                <a:solidFill>
                  <a:schemeClr val="accent4"/>
                </a:solidFill>
              </a:rPr>
              <a:t>– Gov’t redistribution money programs (social security, welfare, entitlements) </a:t>
            </a:r>
            <a:endParaRPr lang="en-US" sz="3600" b="1" dirty="0">
              <a:solidFill>
                <a:srgbClr val="7030A0"/>
              </a:solidFill>
            </a:endParaRPr>
          </a:p>
          <a:p>
            <a:pPr marL="514350" lvl="0" indent="-514350" algn="just">
              <a:buFont typeface="+mj-lt"/>
              <a:buAutoNum type="arabicPeriod" startAt="4"/>
            </a:pPr>
            <a:r>
              <a:rPr lang="en-US" sz="3600" b="1" u="sng" dirty="0">
                <a:solidFill>
                  <a:schemeClr val="accent6">
                    <a:lumMod val="50000"/>
                  </a:schemeClr>
                </a:solidFill>
              </a:rPr>
              <a:t>Underground economy </a:t>
            </a:r>
            <a:r>
              <a:rPr lang="en-US" sz="3600" b="1" dirty="0">
                <a:solidFill>
                  <a:schemeClr val="accent6">
                    <a:lumMod val="50000"/>
                  </a:schemeClr>
                </a:solidFill>
              </a:rPr>
              <a:t>(aka: the “BLACK MARKET”) – market activities that go unreported because they are illegal (illegal drugs, prostitution, stolen goods, gambling)</a:t>
            </a:r>
          </a:p>
          <a:p>
            <a:pPr marL="0" lvl="0" indent="0">
              <a:buNone/>
            </a:pPr>
            <a:endParaRPr lang="en-US" sz="3600" dirty="0"/>
          </a:p>
          <a:p>
            <a:pPr lvl="0" algn="just"/>
            <a:r>
              <a:rPr lang="en-US" sz="3600" dirty="0"/>
              <a:t>Oh and one more thing… </a:t>
            </a:r>
            <a:r>
              <a:rPr lang="en-US" sz="3600" b="1" dirty="0">
                <a:solidFill>
                  <a:srgbClr val="FF0000"/>
                </a:solidFill>
                <a:latin typeface="Lucida Fax" panose="02060602050505020204" pitchFamily="18" charset="0"/>
              </a:rPr>
              <a:t>GDP doesn’t indicate the country’s </a:t>
            </a:r>
            <a:r>
              <a:rPr lang="en-US" sz="3600" b="1" u="sng" dirty="0">
                <a:solidFill>
                  <a:srgbClr val="5903F3"/>
                </a:solidFill>
                <a:latin typeface="Lucida Fax" panose="02060602050505020204" pitchFamily="18" charset="0"/>
              </a:rPr>
              <a:t>QUALITY OF LIFE</a:t>
            </a:r>
            <a:endParaRPr lang="en-US" sz="3600" u="sng" dirty="0">
              <a:solidFill>
                <a:srgbClr val="5903F3"/>
              </a:solidFill>
              <a:latin typeface="Lucida Fax" panose="02060602050505020204" pitchFamily="18" charset="0"/>
            </a:endParaRPr>
          </a:p>
          <a:p>
            <a:endParaRPr lang="en-US" dirty="0"/>
          </a:p>
        </p:txBody>
      </p:sp>
    </p:spTree>
    <p:extLst>
      <p:ext uri="{BB962C8B-B14F-4D97-AF65-F5344CB8AC3E}">
        <p14:creationId xmlns:p14="http://schemas.microsoft.com/office/powerpoint/2010/main" val="135165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anim calcmode="lin" valueType="num">
                                      <p:cBhvr>
                                        <p:cTn id="22"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dc econ keynesian econo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5" y="296517"/>
            <a:ext cx="10204174" cy="57398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74574" y="6142382"/>
            <a:ext cx="8878956" cy="830997"/>
          </a:xfrm>
          <a:prstGeom prst="rect">
            <a:avLst/>
          </a:prstGeom>
          <a:noFill/>
        </p:spPr>
        <p:txBody>
          <a:bodyPr wrap="square" rtlCol="0">
            <a:spAutoFit/>
          </a:bodyPr>
          <a:lstStyle/>
          <a:p>
            <a:pPr algn="ctr"/>
            <a:r>
              <a:rPr lang="en-US" sz="2400" dirty="0">
                <a:hlinkClick r:id="rId3"/>
              </a:rPr>
              <a:t>https://www.youtube.com/watch?v=xKGtmzLP8gw</a:t>
            </a:r>
            <a:endParaRPr lang="en-US" sz="2400" dirty="0"/>
          </a:p>
          <a:p>
            <a:pPr algn="ctr"/>
            <a:r>
              <a:rPr lang="en-US" sz="2400" dirty="0"/>
              <a:t>             </a:t>
            </a:r>
          </a:p>
        </p:txBody>
      </p:sp>
    </p:spTree>
    <p:extLst>
      <p:ext uri="{BB962C8B-B14F-4D97-AF65-F5344CB8AC3E}">
        <p14:creationId xmlns:p14="http://schemas.microsoft.com/office/powerpoint/2010/main" val="2632686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28" y="-76066"/>
            <a:ext cx="10515600" cy="1325563"/>
          </a:xfrm>
        </p:spPr>
        <p:txBody>
          <a:bodyPr/>
          <a:lstStyle/>
          <a:p>
            <a:pPr algn="ctr"/>
            <a:r>
              <a:rPr lang="en-US" u="sng" dirty="0">
                <a:solidFill>
                  <a:schemeClr val="accent2">
                    <a:lumMod val="50000"/>
                  </a:schemeClr>
                </a:solidFill>
                <a:latin typeface="Maiandra GD" panose="020E0502030308020204" pitchFamily="34" charset="0"/>
              </a:rPr>
              <a:t>Keynesian Economics</a:t>
            </a:r>
            <a:endParaRPr lang="en-US" u="sng" dirty="0"/>
          </a:p>
        </p:txBody>
      </p:sp>
      <p:sp>
        <p:nvSpPr>
          <p:cNvPr id="3" name="Content Placeholder 2"/>
          <p:cNvSpPr>
            <a:spLocks noGrp="1"/>
          </p:cNvSpPr>
          <p:nvPr>
            <p:ph idx="1"/>
          </p:nvPr>
        </p:nvSpPr>
        <p:spPr>
          <a:xfrm>
            <a:off x="156519" y="1008921"/>
            <a:ext cx="11810193" cy="5350692"/>
          </a:xfrm>
        </p:spPr>
        <p:txBody>
          <a:bodyPr>
            <a:noAutofit/>
          </a:bodyPr>
          <a:lstStyle/>
          <a:p>
            <a:r>
              <a:rPr lang="en-US" sz="2200" b="1" dirty="0">
                <a:latin typeface="Lucida Fax" panose="02060602050505020204" pitchFamily="18" charset="0"/>
              </a:rPr>
              <a:t>Great Depression of 1930s </a:t>
            </a:r>
            <a:r>
              <a:rPr lang="en-US" sz="2200" dirty="0"/>
              <a:t>changed economists’ minds on the role of gov’t in the economy </a:t>
            </a:r>
          </a:p>
          <a:p>
            <a:r>
              <a:rPr lang="en-US" sz="2200" b="1" u="sng" dirty="0">
                <a:solidFill>
                  <a:srgbClr val="FF0000"/>
                </a:solidFill>
                <a:latin typeface="Copperplate Gothic Bold" panose="020E0705020206020404" pitchFamily="34" charset="0"/>
              </a:rPr>
              <a:t>Keynesian economics </a:t>
            </a:r>
            <a:r>
              <a:rPr lang="en-US" sz="2200" dirty="0"/>
              <a:t>believes that in times of </a:t>
            </a:r>
            <a:r>
              <a:rPr lang="en-US" sz="2200" dirty="0">
                <a:solidFill>
                  <a:srgbClr val="FF0000"/>
                </a:solidFill>
                <a:latin typeface="Impact" panose="020B0806030902050204" pitchFamily="34" charset="0"/>
              </a:rPr>
              <a:t>RECESSION</a:t>
            </a:r>
            <a:r>
              <a:rPr lang="en-US" sz="2200" dirty="0"/>
              <a:t> </a:t>
            </a:r>
            <a:r>
              <a:rPr lang="en-US" sz="2200" dirty="0">
                <a:solidFill>
                  <a:srgbClr val="0070C0"/>
                </a:solidFill>
                <a:latin typeface="Maiandra GD" panose="020E0502030308020204" pitchFamily="34" charset="0"/>
              </a:rPr>
              <a:t>aggregate demand </a:t>
            </a:r>
            <a:r>
              <a:rPr lang="en-US" sz="2200" dirty="0"/>
              <a:t>needs to be </a:t>
            </a:r>
            <a:r>
              <a:rPr lang="en-US" sz="2200" dirty="0">
                <a:solidFill>
                  <a:srgbClr val="FF0000"/>
                </a:solidFill>
                <a:latin typeface="Impact" panose="020B0806030902050204" pitchFamily="34" charset="0"/>
              </a:rPr>
              <a:t>STIMULATED</a:t>
            </a:r>
            <a:r>
              <a:rPr lang="en-US" sz="2200" dirty="0"/>
              <a:t> by </a:t>
            </a:r>
            <a:r>
              <a:rPr lang="en-US" sz="2200" dirty="0">
                <a:latin typeface="Eras Bold ITC" panose="020B0907030504020204" pitchFamily="34" charset="0"/>
              </a:rPr>
              <a:t>gov’t action </a:t>
            </a:r>
            <a:r>
              <a:rPr lang="en-US" sz="2200" dirty="0"/>
              <a:t>&amp; forms the basis of </a:t>
            </a:r>
            <a:r>
              <a:rPr lang="en-US" sz="2200" u="sng" dirty="0">
                <a:solidFill>
                  <a:schemeClr val="accent2">
                    <a:lumMod val="75000"/>
                  </a:schemeClr>
                </a:solidFill>
                <a:latin typeface="Aharoni" panose="02010803020104030203" pitchFamily="2" charset="-79"/>
                <a:cs typeface="Aharoni" panose="02010803020104030203" pitchFamily="2" charset="-79"/>
              </a:rPr>
              <a:t>demand-side fiscal policy</a:t>
            </a:r>
            <a:r>
              <a:rPr lang="en-US" sz="2200" dirty="0">
                <a:solidFill>
                  <a:schemeClr val="accent2">
                    <a:lumMod val="75000"/>
                  </a:schemeClr>
                </a:solidFill>
                <a:latin typeface="Aharoni" panose="02010803020104030203" pitchFamily="2" charset="-79"/>
                <a:cs typeface="Aharoni" panose="02010803020104030203" pitchFamily="2" charset="-79"/>
              </a:rPr>
              <a:t> </a:t>
            </a:r>
          </a:p>
          <a:p>
            <a:pPr lvl="1"/>
            <a:r>
              <a:rPr lang="en-US" sz="1800" dirty="0">
                <a:latin typeface="Goudy Stout" panose="0202090407030B020401" pitchFamily="18" charset="0"/>
              </a:rPr>
              <a:t>Deficit Gov’t Spending!!!</a:t>
            </a:r>
            <a:r>
              <a:rPr lang="en-US" sz="1800" dirty="0"/>
              <a:t> </a:t>
            </a:r>
            <a:r>
              <a:rPr lang="en-US" sz="1800" dirty="0">
                <a:solidFill>
                  <a:srgbClr val="C00000"/>
                </a:solidFill>
              </a:rPr>
              <a:t>In other words, Gov’t spends money that it doesn’t have to stimulate the economy</a:t>
            </a:r>
          </a:p>
          <a:p>
            <a:pPr lvl="1"/>
            <a:r>
              <a:rPr lang="en-US" dirty="0">
                <a:latin typeface="Algerian" panose="04020705040A02060702" pitchFamily="82" charset="0"/>
              </a:rPr>
              <a:t>Multiplier effect</a:t>
            </a:r>
          </a:p>
          <a:p>
            <a:r>
              <a:rPr lang="en-US" sz="2000" dirty="0">
                <a:solidFill>
                  <a:schemeClr val="accent5">
                    <a:lumMod val="75000"/>
                  </a:schemeClr>
                </a:solidFill>
                <a:latin typeface="Gill Sans Ultra Bold" panose="020B0A02020104020203" pitchFamily="34" charset="0"/>
              </a:rPr>
              <a:t>Keynes “revolutionary” idea of expansionary fiscal policy to attain full employment &amp; an active role of gov’t in the economy challenged </a:t>
            </a:r>
            <a:r>
              <a:rPr lang="en-US" sz="2000" b="1" dirty="0">
                <a:solidFill>
                  <a:schemeClr val="accent5">
                    <a:lumMod val="75000"/>
                  </a:schemeClr>
                </a:solidFill>
                <a:latin typeface="Gill Sans Ultra Bold" panose="020B0A02020104020203" pitchFamily="34" charset="0"/>
              </a:rPr>
              <a:t>Adam Smith </a:t>
            </a:r>
            <a:r>
              <a:rPr lang="en-US" sz="2000" dirty="0">
                <a:solidFill>
                  <a:schemeClr val="accent5">
                    <a:lumMod val="75000"/>
                  </a:schemeClr>
                </a:solidFill>
                <a:latin typeface="Gill Sans Ultra Bold" panose="020B0A02020104020203" pitchFamily="34" charset="0"/>
              </a:rPr>
              <a:t>&amp; Classical economists who supported </a:t>
            </a:r>
            <a:r>
              <a:rPr lang="en-US" sz="2000" b="1" dirty="0">
                <a:solidFill>
                  <a:schemeClr val="accent5">
                    <a:lumMod val="75000"/>
                  </a:schemeClr>
                </a:solidFill>
                <a:latin typeface="Gill Sans Ultra Bold" panose="020B0A02020104020203" pitchFamily="34" charset="0"/>
              </a:rPr>
              <a:t>limited gov’t </a:t>
            </a:r>
            <a:r>
              <a:rPr lang="en-US" sz="2000" dirty="0">
                <a:solidFill>
                  <a:schemeClr val="accent5">
                    <a:lumMod val="75000"/>
                  </a:schemeClr>
                </a:solidFill>
                <a:latin typeface="Gill Sans Ultra Bold" panose="020B0A02020104020203" pitchFamily="34" charset="0"/>
              </a:rPr>
              <a:t>and the </a:t>
            </a:r>
            <a:r>
              <a:rPr lang="en-US" sz="2000" b="1" dirty="0">
                <a:solidFill>
                  <a:schemeClr val="accent5">
                    <a:lumMod val="75000"/>
                  </a:schemeClr>
                </a:solidFill>
                <a:latin typeface="Gill Sans Ultra Bold" panose="020B0A02020104020203" pitchFamily="34" charset="0"/>
              </a:rPr>
              <a:t>laws of supply &amp; demand </a:t>
            </a:r>
            <a:r>
              <a:rPr lang="en-US" sz="2000" dirty="0">
                <a:solidFill>
                  <a:schemeClr val="accent5">
                    <a:lumMod val="75000"/>
                  </a:schemeClr>
                </a:solidFill>
                <a:latin typeface="Gill Sans Ultra Bold" panose="020B0A02020104020203" pitchFamily="34" charset="0"/>
              </a:rPr>
              <a:t>to drive the economy</a:t>
            </a:r>
          </a:p>
          <a:p>
            <a:r>
              <a:rPr lang="en-US" sz="2200" dirty="0">
                <a:solidFill>
                  <a:srgbClr val="C00000"/>
                </a:solidFill>
                <a:latin typeface="Britannic Bold" panose="020B0903060703020204" pitchFamily="34" charset="0"/>
              </a:rPr>
              <a:t>Excessive aggregate demand due to gov’t or consumer spending can lead to inflation and when the economy experiences stagflation, demand-side policies are ineffective </a:t>
            </a:r>
          </a:p>
          <a:p>
            <a:r>
              <a:rPr lang="en-US" sz="2200" dirty="0">
                <a:solidFill>
                  <a:srgbClr val="C00000"/>
                </a:solidFill>
                <a:latin typeface="Britannic Bold" panose="020B0903060703020204" pitchFamily="34" charset="0"/>
              </a:rPr>
              <a:t>Drives up the national debt too!!! Remember </a:t>
            </a:r>
            <a:r>
              <a:rPr lang="en-US" sz="2400" dirty="0">
                <a:solidFill>
                  <a:srgbClr val="C00000"/>
                </a:solidFill>
                <a:latin typeface="Britannic Bold" panose="020B0903060703020204" pitchFamily="34" charset="0"/>
              </a:rPr>
              <a:t>$19 trillion</a:t>
            </a:r>
            <a:r>
              <a:rPr lang="en-US" sz="2200" dirty="0">
                <a:solidFill>
                  <a:srgbClr val="C00000"/>
                </a:solidFill>
                <a:latin typeface="Britannic Bold" panose="020B0903060703020204" pitchFamily="34" charset="0"/>
              </a:rPr>
              <a:t>? </a:t>
            </a:r>
          </a:p>
          <a:p>
            <a:r>
              <a:rPr lang="en-US" sz="2200" u="sng" dirty="0">
                <a:solidFill>
                  <a:srgbClr val="C00000"/>
                </a:solidFill>
                <a:latin typeface="Britannic Bold" panose="020B0903060703020204" pitchFamily="34" charset="0"/>
              </a:rPr>
              <a:t>Crowding Out Effect </a:t>
            </a:r>
            <a:r>
              <a:rPr lang="en-US" sz="2200" dirty="0">
                <a:solidFill>
                  <a:srgbClr val="C00000"/>
                </a:solidFill>
                <a:latin typeface="Britannic Bold" panose="020B0903060703020204" pitchFamily="34" charset="0"/>
              </a:rPr>
              <a:t>– a situation in which the gov’t outbids private bond interest rates to gain loanable funds (gov’t undermines the private sector) </a:t>
            </a:r>
          </a:p>
        </p:txBody>
      </p:sp>
    </p:spTree>
    <p:extLst>
      <p:ext uri="{BB962C8B-B14F-4D97-AF65-F5344CB8AC3E}">
        <p14:creationId xmlns:p14="http://schemas.microsoft.com/office/powerpoint/2010/main" val="402562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80">
                                          <p:stCondLst>
                                            <p:cond delay="0"/>
                                          </p:stCondLst>
                                        </p:cTn>
                                        <p:tgtEl>
                                          <p:spTgt spid="3">
                                            <p:txEl>
                                              <p:pRg st="4" end="4"/>
                                            </p:txEl>
                                          </p:spTgt>
                                        </p:tgtEl>
                                      </p:cBhvr>
                                    </p:animEffect>
                                    <p:anim calcmode="lin" valueType="num">
                                      <p:cBhvr>
                                        <p:cTn id="3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xEl>
                                              <p:pRg st="4" end="4"/>
                                            </p:txEl>
                                          </p:spTgt>
                                        </p:tgtEl>
                                      </p:cBhvr>
                                      <p:to x="100000" y="60000"/>
                                    </p:animScale>
                                    <p:animScale>
                                      <p:cBhvr>
                                        <p:cTn id="42" dur="166" decel="50000">
                                          <p:stCondLst>
                                            <p:cond delay="676"/>
                                          </p:stCondLst>
                                        </p:cTn>
                                        <p:tgtEl>
                                          <p:spTgt spid="3">
                                            <p:txEl>
                                              <p:pRg st="4" end="4"/>
                                            </p:txEl>
                                          </p:spTgt>
                                        </p:tgtEl>
                                      </p:cBhvr>
                                      <p:to x="100000" y="100000"/>
                                    </p:animScale>
                                    <p:animScale>
                                      <p:cBhvr>
                                        <p:cTn id="43" dur="26">
                                          <p:stCondLst>
                                            <p:cond delay="1312"/>
                                          </p:stCondLst>
                                        </p:cTn>
                                        <p:tgtEl>
                                          <p:spTgt spid="3">
                                            <p:txEl>
                                              <p:pRg st="4" end="4"/>
                                            </p:txEl>
                                          </p:spTgt>
                                        </p:tgtEl>
                                      </p:cBhvr>
                                      <p:to x="100000" y="80000"/>
                                    </p:animScale>
                                    <p:animScale>
                                      <p:cBhvr>
                                        <p:cTn id="44" dur="166" decel="50000">
                                          <p:stCondLst>
                                            <p:cond delay="1338"/>
                                          </p:stCondLst>
                                        </p:cTn>
                                        <p:tgtEl>
                                          <p:spTgt spid="3">
                                            <p:txEl>
                                              <p:pRg st="4" end="4"/>
                                            </p:txEl>
                                          </p:spTgt>
                                        </p:tgtEl>
                                      </p:cBhvr>
                                      <p:to x="100000" y="100000"/>
                                    </p:animScale>
                                    <p:animScale>
                                      <p:cBhvr>
                                        <p:cTn id="45" dur="26">
                                          <p:stCondLst>
                                            <p:cond delay="1642"/>
                                          </p:stCondLst>
                                        </p:cTn>
                                        <p:tgtEl>
                                          <p:spTgt spid="3">
                                            <p:txEl>
                                              <p:pRg st="4" end="4"/>
                                            </p:txEl>
                                          </p:spTgt>
                                        </p:tgtEl>
                                      </p:cBhvr>
                                      <p:to x="100000" y="90000"/>
                                    </p:animScale>
                                    <p:animScale>
                                      <p:cBhvr>
                                        <p:cTn id="46" dur="166" decel="50000">
                                          <p:stCondLst>
                                            <p:cond delay="1668"/>
                                          </p:stCondLst>
                                        </p:cTn>
                                        <p:tgtEl>
                                          <p:spTgt spid="3">
                                            <p:txEl>
                                              <p:pRg st="4" end="4"/>
                                            </p:txEl>
                                          </p:spTgt>
                                        </p:tgtEl>
                                      </p:cBhvr>
                                      <p:to x="100000" y="100000"/>
                                    </p:animScale>
                                    <p:animScale>
                                      <p:cBhvr>
                                        <p:cTn id="47" dur="26">
                                          <p:stCondLst>
                                            <p:cond delay="1808"/>
                                          </p:stCondLst>
                                        </p:cTn>
                                        <p:tgtEl>
                                          <p:spTgt spid="3">
                                            <p:txEl>
                                              <p:pRg st="4" end="4"/>
                                            </p:txEl>
                                          </p:spTgt>
                                        </p:tgtEl>
                                      </p:cBhvr>
                                      <p:to x="100000" y="95000"/>
                                    </p:animScale>
                                    <p:animScale>
                                      <p:cBhvr>
                                        <p:cTn id="48" dur="166" decel="50000">
                                          <p:stCondLst>
                                            <p:cond delay="1834"/>
                                          </p:stCondLst>
                                        </p:cTn>
                                        <p:tgtEl>
                                          <p:spTgt spid="3">
                                            <p:txEl>
                                              <p:pRg st="4" end="4"/>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p:cTn id="5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5" dur="500"/>
                                        <p:tgtEl>
                                          <p:spTgt spid="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 calcmode="lin" valueType="num">
                                      <p:cBhvr>
                                        <p:cTn id="6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2" dur="500"/>
                                        <p:tgtEl>
                                          <p:spTgt spid="3">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p:cTn id="6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903" y="687596"/>
            <a:ext cx="10554730" cy="703987"/>
          </a:xfrm>
        </p:spPr>
        <p:txBody>
          <a:bodyPr>
            <a:normAutofit fontScale="90000"/>
          </a:bodyPr>
          <a:lstStyle/>
          <a:p>
            <a:r>
              <a:rPr lang="en-US" dirty="0">
                <a:solidFill>
                  <a:schemeClr val="bg2">
                    <a:lumMod val="25000"/>
                  </a:schemeClr>
                </a:solidFill>
                <a:latin typeface="Andalus" panose="02020603050405020304" pitchFamily="18" charset="-78"/>
                <a:cs typeface="Andalus" panose="02020603050405020304" pitchFamily="18" charset="-78"/>
              </a:rPr>
              <a:t>Ladies &amp; Gentlemen…the National Debt!!!</a:t>
            </a:r>
            <a:br>
              <a:rPr lang="en-US" dirty="0"/>
            </a:br>
            <a:r>
              <a:rPr lang="en-US" dirty="0"/>
              <a:t>             </a:t>
            </a:r>
            <a:r>
              <a:rPr lang="en-US" dirty="0">
                <a:solidFill>
                  <a:srgbClr val="FF0000"/>
                </a:solidFill>
                <a:latin typeface="Bodoni MT Black" panose="02070A03080606020203" pitchFamily="18" charset="0"/>
              </a:rPr>
              <a:t>Oh, the horror!</a:t>
            </a:r>
            <a:br>
              <a:rPr lang="en-US" dirty="0"/>
            </a:br>
            <a:endParaRPr lang="en-US" dirty="0"/>
          </a:p>
        </p:txBody>
      </p:sp>
      <p:sp>
        <p:nvSpPr>
          <p:cNvPr id="4" name="TextBox 3"/>
          <p:cNvSpPr txBox="1"/>
          <p:nvPr/>
        </p:nvSpPr>
        <p:spPr>
          <a:xfrm>
            <a:off x="2084172" y="5016066"/>
            <a:ext cx="3031525" cy="646331"/>
          </a:xfrm>
          <a:prstGeom prst="rect">
            <a:avLst/>
          </a:prstGeom>
          <a:noFill/>
        </p:spPr>
        <p:txBody>
          <a:bodyPr wrap="square" rtlCol="0">
            <a:spAutoFit/>
          </a:bodyPr>
          <a:lstStyle/>
          <a:p>
            <a:r>
              <a:rPr lang="en-US" dirty="0">
                <a:hlinkClick r:id="rId2"/>
              </a:rPr>
              <a:t>http://www.usdebtclock.org/</a:t>
            </a:r>
            <a:endParaRPr lang="en-US" dirty="0"/>
          </a:p>
          <a:p>
            <a:endParaRPr lang="en-US" dirty="0"/>
          </a:p>
        </p:txBody>
      </p:sp>
      <p:pic>
        <p:nvPicPr>
          <p:cNvPr id="2050" name="Picture 2" descr="National Debt Nightm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710" y="2627869"/>
            <a:ext cx="3063735" cy="38726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ignette2.wikia.nocookie.net/glee/images/1/1d/Screaming.gif/revision/latest?cb=201301242057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04453" y="770549"/>
            <a:ext cx="3403054" cy="1471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9703" y="5662397"/>
            <a:ext cx="6831758" cy="830997"/>
          </a:xfrm>
          <a:prstGeom prst="rect">
            <a:avLst/>
          </a:prstGeom>
          <a:noFill/>
        </p:spPr>
        <p:txBody>
          <a:bodyPr wrap="square" rtlCol="0">
            <a:spAutoFit/>
          </a:bodyPr>
          <a:lstStyle/>
          <a:p>
            <a:pPr algn="ctr"/>
            <a:r>
              <a:rPr lang="en-US" sz="2400" dirty="0">
                <a:solidFill>
                  <a:srgbClr val="7030A0"/>
                </a:solidFill>
                <a:latin typeface="Algerian" panose="04020705040A02060702" pitchFamily="82" charset="0"/>
              </a:rPr>
              <a:t>Gov’t </a:t>
            </a:r>
            <a:r>
              <a:rPr lang="en-US" sz="2400" dirty="0">
                <a:solidFill>
                  <a:srgbClr val="00B050"/>
                </a:solidFill>
                <a:latin typeface="Algerian" panose="04020705040A02060702" pitchFamily="82" charset="0"/>
              </a:rPr>
              <a:t>deficit spending </a:t>
            </a:r>
            <a:r>
              <a:rPr lang="en-US" sz="2400" dirty="0">
                <a:solidFill>
                  <a:srgbClr val="7030A0"/>
                </a:solidFill>
                <a:latin typeface="Algerian" panose="04020705040A02060702" pitchFamily="82" charset="0"/>
              </a:rPr>
              <a:t>increases the National Debt</a:t>
            </a:r>
          </a:p>
        </p:txBody>
      </p:sp>
      <p:pic>
        <p:nvPicPr>
          <p:cNvPr id="5" name="Picture 2" descr="Image result for current us national debt 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230" y="1502688"/>
            <a:ext cx="5103408" cy="3402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6086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A2096D7-0044-434A-9F3C-0FDEFE637BB5}" type="slidenum">
              <a:rPr lang="en-US" altLang="en-US" sz="1400"/>
              <a:pPr>
                <a:spcBef>
                  <a:spcPct val="0"/>
                </a:spcBef>
                <a:buFontTx/>
                <a:buNone/>
              </a:pPr>
              <a:t>133</a:t>
            </a:fld>
            <a:endParaRPr lang="en-US" altLang="en-US" sz="1400"/>
          </a:p>
        </p:txBody>
      </p:sp>
      <p:pic>
        <p:nvPicPr>
          <p:cNvPr id="3" name="Fight of the Century Keynes vs. Hayek!.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892301" y="457200"/>
            <a:ext cx="85820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3"/>
          <p:cNvSpPr txBox="1">
            <a:spLocks noChangeArrowheads="1"/>
          </p:cNvSpPr>
          <p:nvPr/>
        </p:nvSpPr>
        <p:spPr bwMode="auto">
          <a:xfrm>
            <a:off x="1981200" y="61722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dirty="0"/>
              <a:t>Keynes v. Hayek: Fight of the Century Rap!!!</a:t>
            </a:r>
          </a:p>
        </p:txBody>
      </p:sp>
    </p:spTree>
    <p:extLst>
      <p:ext uri="{BB962C8B-B14F-4D97-AF65-F5344CB8AC3E}">
        <p14:creationId xmlns:p14="http://schemas.microsoft.com/office/powerpoint/2010/main" val="2159314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4896" y="971379"/>
            <a:ext cx="5165125" cy="4351338"/>
          </a:xfrm>
        </p:spPr>
        <p:txBody>
          <a:bodyPr>
            <a:noAutofit/>
          </a:bodyPr>
          <a:lstStyle/>
          <a:p>
            <a:pPr marL="0" indent="0">
              <a:buNone/>
            </a:pPr>
            <a:r>
              <a:rPr lang="en-US" sz="4000" dirty="0">
                <a:solidFill>
                  <a:srgbClr val="FF0000"/>
                </a:solidFill>
                <a:latin typeface="Showcard Gothic" panose="04020904020102020604" pitchFamily="82" charset="0"/>
              </a:rPr>
              <a:t>Should America be concerned about the growing economic power of China, and our increasing national debt?</a:t>
            </a:r>
          </a:p>
        </p:txBody>
      </p:sp>
      <p:pic>
        <p:nvPicPr>
          <p:cNvPr id="3076" name="Picture 4" descr="http://media.economist.com/sites/default/files/cf_images/20070519/2007L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77" y="814860"/>
            <a:ext cx="5449234" cy="4068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0177" y="5148649"/>
            <a:ext cx="6088904" cy="646331"/>
          </a:xfrm>
          <a:prstGeom prst="rect">
            <a:avLst/>
          </a:prstGeom>
          <a:noFill/>
        </p:spPr>
        <p:txBody>
          <a:bodyPr wrap="square" rtlCol="0">
            <a:spAutoFit/>
          </a:bodyPr>
          <a:lstStyle/>
          <a:p>
            <a:r>
              <a:rPr lang="en-US">
                <a:hlinkClick r:id="rId3"/>
              </a:rPr>
              <a:t>http://www.dailymotion.com/video/x2nuvld</a:t>
            </a:r>
            <a:endParaRPr lang="en-US"/>
          </a:p>
          <a:p>
            <a:r>
              <a:rPr lang="en-US">
                <a:solidFill>
                  <a:srgbClr val="FF0000"/>
                </a:solidFill>
              </a:rPr>
              <a:t>What would happen if China collected on the U.S. debt?</a:t>
            </a:r>
            <a:endParaRPr lang="en-US" dirty="0">
              <a:solidFill>
                <a:srgbClr val="FF0000"/>
              </a:solidFill>
            </a:endParaRPr>
          </a:p>
        </p:txBody>
      </p:sp>
    </p:spTree>
    <p:extLst>
      <p:ext uri="{BB962C8B-B14F-4D97-AF65-F5344CB8AC3E}">
        <p14:creationId xmlns:p14="http://schemas.microsoft.com/office/powerpoint/2010/main" val="11143055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Supply-Side Economics </a:t>
            </a:r>
          </a:p>
        </p:txBody>
      </p:sp>
      <p:sp>
        <p:nvSpPr>
          <p:cNvPr id="3" name="Content Placeholder 2"/>
          <p:cNvSpPr>
            <a:spLocks noGrp="1"/>
          </p:cNvSpPr>
          <p:nvPr>
            <p:ph idx="1"/>
          </p:nvPr>
        </p:nvSpPr>
        <p:spPr/>
        <p:txBody>
          <a:bodyPr/>
          <a:lstStyle/>
          <a:p>
            <a:r>
              <a:rPr lang="en-US" b="1" u="sng" dirty="0">
                <a:solidFill>
                  <a:schemeClr val="accent6">
                    <a:lumMod val="50000"/>
                  </a:schemeClr>
                </a:solidFill>
              </a:rPr>
              <a:t>Supply-side economics</a:t>
            </a:r>
            <a:r>
              <a:rPr lang="en-US" b="1" dirty="0">
                <a:solidFill>
                  <a:schemeClr val="accent6">
                    <a:lumMod val="50000"/>
                  </a:schemeClr>
                </a:solidFill>
              </a:rPr>
              <a:t> are designed to provide incentives to producers to increase aggregate supply </a:t>
            </a:r>
          </a:p>
          <a:p>
            <a:pPr lvl="1"/>
            <a:r>
              <a:rPr lang="en-US" b="1" dirty="0">
                <a:solidFill>
                  <a:schemeClr val="accent6">
                    <a:lumMod val="50000"/>
                  </a:schemeClr>
                </a:solidFill>
              </a:rPr>
              <a:t>In other words: fiscal policy focused  on cutting the cost of production to encourage producers to supply more (lower taxes &amp; less Gov’t regulation)</a:t>
            </a:r>
          </a:p>
          <a:p>
            <a:r>
              <a:rPr lang="en-US" b="1" dirty="0">
                <a:solidFill>
                  <a:schemeClr val="tx1">
                    <a:lumMod val="85000"/>
                    <a:lumOff val="15000"/>
                  </a:schemeClr>
                </a:solidFill>
              </a:rPr>
              <a:t>Remember the role of gov’t in the economy falls into 3 categories: </a:t>
            </a:r>
          </a:p>
          <a:p>
            <a:pPr lvl="1"/>
            <a:r>
              <a:rPr lang="en-US" b="1" dirty="0">
                <a:solidFill>
                  <a:schemeClr val="tx1">
                    <a:lumMod val="85000"/>
                    <a:lumOff val="15000"/>
                  </a:schemeClr>
                </a:solidFill>
              </a:rPr>
              <a:t>(1) taxation (2) spending (3) regulation</a:t>
            </a:r>
          </a:p>
          <a:p>
            <a:r>
              <a:rPr lang="en-US" b="1" dirty="0">
                <a:solidFill>
                  <a:schemeClr val="accent2">
                    <a:lumMod val="50000"/>
                  </a:schemeClr>
                </a:solidFill>
                <a:latin typeface="Garamond" panose="02020404030301010803" pitchFamily="18" charset="0"/>
              </a:rPr>
              <a:t>Supply-side economics favor less gov’t involvement, deregulation, &amp; cutting tax rates on individuals &amp; corporate income to encourage working, saving, and investing</a:t>
            </a:r>
          </a:p>
        </p:txBody>
      </p:sp>
    </p:spTree>
    <p:extLst>
      <p:ext uri="{BB962C8B-B14F-4D97-AF65-F5344CB8AC3E}">
        <p14:creationId xmlns:p14="http://schemas.microsoft.com/office/powerpoint/2010/main" val="246095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2000"/>
                                        <p:tgtEl>
                                          <p:spTgt spid="3">
                                            <p:txEl>
                                              <p:pRg st="2" end="2"/>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heel(1)">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80">
                                          <p:stCondLst>
                                            <p:cond delay="0"/>
                                          </p:stCondLst>
                                        </p:cTn>
                                        <p:tgtEl>
                                          <p:spTgt spid="3">
                                            <p:txEl>
                                              <p:pRg st="4" end="4"/>
                                            </p:txEl>
                                          </p:spTgt>
                                        </p:tgtEl>
                                      </p:cBhvr>
                                    </p:animEffect>
                                    <p:anim calcmode="lin" valueType="num">
                                      <p:cBhvr>
                                        <p:cTn id="2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4" end="4"/>
                                            </p:txEl>
                                          </p:spTgt>
                                        </p:tgtEl>
                                      </p:cBhvr>
                                      <p:to x="100000" y="60000"/>
                                    </p:animScale>
                                    <p:animScale>
                                      <p:cBhvr>
                                        <p:cTn id="30" dur="166" decel="50000">
                                          <p:stCondLst>
                                            <p:cond delay="676"/>
                                          </p:stCondLst>
                                        </p:cTn>
                                        <p:tgtEl>
                                          <p:spTgt spid="3">
                                            <p:txEl>
                                              <p:pRg st="4" end="4"/>
                                            </p:txEl>
                                          </p:spTgt>
                                        </p:tgtEl>
                                      </p:cBhvr>
                                      <p:to x="100000" y="100000"/>
                                    </p:animScale>
                                    <p:animScale>
                                      <p:cBhvr>
                                        <p:cTn id="31" dur="26">
                                          <p:stCondLst>
                                            <p:cond delay="1312"/>
                                          </p:stCondLst>
                                        </p:cTn>
                                        <p:tgtEl>
                                          <p:spTgt spid="3">
                                            <p:txEl>
                                              <p:pRg st="4" end="4"/>
                                            </p:txEl>
                                          </p:spTgt>
                                        </p:tgtEl>
                                      </p:cBhvr>
                                      <p:to x="100000" y="80000"/>
                                    </p:animScale>
                                    <p:animScale>
                                      <p:cBhvr>
                                        <p:cTn id="32" dur="166" decel="50000">
                                          <p:stCondLst>
                                            <p:cond delay="1338"/>
                                          </p:stCondLst>
                                        </p:cTn>
                                        <p:tgtEl>
                                          <p:spTgt spid="3">
                                            <p:txEl>
                                              <p:pRg st="4" end="4"/>
                                            </p:txEl>
                                          </p:spTgt>
                                        </p:tgtEl>
                                      </p:cBhvr>
                                      <p:to x="100000" y="100000"/>
                                    </p:animScale>
                                    <p:animScale>
                                      <p:cBhvr>
                                        <p:cTn id="33" dur="26">
                                          <p:stCondLst>
                                            <p:cond delay="1642"/>
                                          </p:stCondLst>
                                        </p:cTn>
                                        <p:tgtEl>
                                          <p:spTgt spid="3">
                                            <p:txEl>
                                              <p:pRg st="4" end="4"/>
                                            </p:txEl>
                                          </p:spTgt>
                                        </p:tgtEl>
                                      </p:cBhvr>
                                      <p:to x="100000" y="90000"/>
                                    </p:animScale>
                                    <p:animScale>
                                      <p:cBhvr>
                                        <p:cTn id="34" dur="166" decel="50000">
                                          <p:stCondLst>
                                            <p:cond delay="1668"/>
                                          </p:stCondLst>
                                        </p:cTn>
                                        <p:tgtEl>
                                          <p:spTgt spid="3">
                                            <p:txEl>
                                              <p:pRg st="4" end="4"/>
                                            </p:txEl>
                                          </p:spTgt>
                                        </p:tgtEl>
                                      </p:cBhvr>
                                      <p:to x="100000" y="100000"/>
                                    </p:animScale>
                                    <p:animScale>
                                      <p:cBhvr>
                                        <p:cTn id="35" dur="26">
                                          <p:stCondLst>
                                            <p:cond delay="1808"/>
                                          </p:stCondLst>
                                        </p:cTn>
                                        <p:tgtEl>
                                          <p:spTgt spid="3">
                                            <p:txEl>
                                              <p:pRg st="4" end="4"/>
                                            </p:txEl>
                                          </p:spTgt>
                                        </p:tgtEl>
                                      </p:cBhvr>
                                      <p:to x="100000" y="95000"/>
                                    </p:animScale>
                                    <p:animScale>
                                      <p:cBhvr>
                                        <p:cTn id="36"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classical-vs-keynesian-economics-1225806788517194-9/95/classical-vs-keynesian-economics-2-728.jpg?cb=12257779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961" y="2191265"/>
            <a:ext cx="6209355" cy="46570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lidesharecdn.com/classical-vs-keynesian-economics-1225806788517194-9/95/classical-vs-keynesian-economics-1-728.jpg?cb=12257779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183" y="172994"/>
            <a:ext cx="5436971" cy="40777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1824" y="2734963"/>
            <a:ext cx="1150122" cy="461665"/>
          </a:xfrm>
          <a:prstGeom prst="rect">
            <a:avLst/>
          </a:prstGeom>
          <a:noFill/>
        </p:spPr>
        <p:txBody>
          <a:bodyPr wrap="square" rtlCol="0">
            <a:spAutoFit/>
          </a:bodyPr>
          <a:lstStyle/>
          <a:p>
            <a:r>
              <a:rPr lang="en-US" sz="2400" dirty="0">
                <a:solidFill>
                  <a:srgbClr val="C00000"/>
                </a:solidFill>
                <a:latin typeface="Impact" panose="020B0806030902050204" pitchFamily="34" charset="0"/>
              </a:rPr>
              <a:t>VERSES</a:t>
            </a:r>
          </a:p>
        </p:txBody>
      </p:sp>
      <p:sp>
        <p:nvSpPr>
          <p:cNvPr id="2" name="TextBox 1"/>
          <p:cNvSpPr txBox="1"/>
          <p:nvPr/>
        </p:nvSpPr>
        <p:spPr>
          <a:xfrm>
            <a:off x="5632174" y="291548"/>
            <a:ext cx="6122504" cy="1938992"/>
          </a:xfrm>
          <a:prstGeom prst="rect">
            <a:avLst/>
          </a:prstGeom>
          <a:noFill/>
        </p:spPr>
        <p:txBody>
          <a:bodyPr wrap="square" rtlCol="0">
            <a:spAutoFit/>
          </a:bodyPr>
          <a:lstStyle/>
          <a:p>
            <a:pPr algn="ctr"/>
            <a:r>
              <a:rPr lang="en-US" sz="2400" dirty="0">
                <a:latin typeface="Aharoni" panose="02010803020104030203" pitchFamily="2" charset="-79"/>
                <a:cs typeface="Aharoni" panose="02010803020104030203" pitchFamily="2" charset="-79"/>
              </a:rPr>
              <a:t>Now it’s your turn to choose to support either the </a:t>
            </a:r>
            <a:r>
              <a:rPr lang="en-US" sz="2400" dirty="0">
                <a:solidFill>
                  <a:schemeClr val="accent4">
                    <a:lumMod val="50000"/>
                  </a:schemeClr>
                </a:solidFill>
                <a:latin typeface="Algerian" panose="04020705040A02060702" pitchFamily="82" charset="0"/>
                <a:cs typeface="Aharoni" panose="02010803020104030203" pitchFamily="2" charset="-79"/>
              </a:rPr>
              <a:t>Classical theorists </a:t>
            </a:r>
            <a:r>
              <a:rPr lang="en-US" sz="2400" dirty="0">
                <a:latin typeface="Aharoni" panose="02010803020104030203" pitchFamily="2" charset="-79"/>
                <a:cs typeface="Aharoni" panose="02010803020104030203" pitchFamily="2" charset="-79"/>
              </a:rPr>
              <a:t>or </a:t>
            </a:r>
            <a:r>
              <a:rPr lang="en-US" sz="2400" dirty="0">
                <a:solidFill>
                  <a:schemeClr val="accent5">
                    <a:lumMod val="50000"/>
                  </a:schemeClr>
                </a:solidFill>
                <a:latin typeface="Rockwell Extra Bold" panose="02060903040505020403" pitchFamily="18" charset="0"/>
                <a:cs typeface="Aharoni" panose="02010803020104030203" pitchFamily="2" charset="-79"/>
              </a:rPr>
              <a:t>Keynesian</a:t>
            </a:r>
            <a:r>
              <a:rPr lang="en-US" sz="2400" dirty="0">
                <a:solidFill>
                  <a:schemeClr val="accent5">
                    <a:lumMod val="50000"/>
                  </a:schemeClr>
                </a:solidFill>
                <a:latin typeface="Aharoni" panose="02010803020104030203" pitchFamily="2" charset="-79"/>
                <a:cs typeface="Aharoni" panose="02010803020104030203" pitchFamily="2" charset="-79"/>
              </a:rPr>
              <a:t> </a:t>
            </a:r>
            <a:r>
              <a:rPr lang="en-US" sz="2400" dirty="0">
                <a:latin typeface="Aharoni" panose="02010803020104030203" pitchFamily="2" charset="-79"/>
                <a:cs typeface="Aharoni" panose="02010803020104030203" pitchFamily="2" charset="-79"/>
              </a:rPr>
              <a:t>“demand-side” fiscal policy. Choose wisely because the debate will be </a:t>
            </a:r>
            <a:r>
              <a:rPr lang="en-US" sz="2400" dirty="0">
                <a:solidFill>
                  <a:srgbClr val="FF0000"/>
                </a:solidFill>
                <a:latin typeface="Rockwell Extra Bold" panose="02060903040505020403" pitchFamily="18" charset="0"/>
                <a:cs typeface="Aharoni" panose="02010803020104030203" pitchFamily="2" charset="-79"/>
              </a:rPr>
              <a:t>intense!!!!</a:t>
            </a:r>
          </a:p>
        </p:txBody>
      </p:sp>
      <p:sp>
        <p:nvSpPr>
          <p:cNvPr id="3" name="TextBox 2"/>
          <p:cNvSpPr txBox="1"/>
          <p:nvPr/>
        </p:nvSpPr>
        <p:spPr>
          <a:xfrm>
            <a:off x="291548" y="4250723"/>
            <a:ext cx="5869413" cy="2246769"/>
          </a:xfrm>
          <a:prstGeom prst="rect">
            <a:avLst/>
          </a:prstGeom>
          <a:noFill/>
        </p:spPr>
        <p:txBody>
          <a:bodyPr wrap="square" rtlCol="0">
            <a:spAutoFit/>
          </a:bodyPr>
          <a:lstStyle/>
          <a:p>
            <a:pPr algn="ctr"/>
            <a:r>
              <a:rPr lang="en-US" sz="2000" dirty="0"/>
              <a:t>You must </a:t>
            </a:r>
            <a:r>
              <a:rPr lang="en-US" sz="2000" dirty="0">
                <a:solidFill>
                  <a:schemeClr val="accent6">
                    <a:lumMod val="75000"/>
                  </a:schemeClr>
                </a:solidFill>
              </a:rPr>
              <a:t>(1) explain your overall basic economic philosophy, </a:t>
            </a:r>
            <a:r>
              <a:rPr lang="en-US" sz="2000" dirty="0">
                <a:solidFill>
                  <a:schemeClr val="accent2">
                    <a:lumMod val="75000"/>
                  </a:schemeClr>
                </a:solidFill>
              </a:rPr>
              <a:t>(2) provide the reasoning why your economic plan is best for society</a:t>
            </a:r>
            <a:r>
              <a:rPr lang="en-US" sz="2000" dirty="0">
                <a:solidFill>
                  <a:schemeClr val="accent4">
                    <a:lumMod val="50000"/>
                  </a:schemeClr>
                </a:solidFill>
              </a:rPr>
              <a:t>, (3) and point out the flaws of the rival political philosophy. </a:t>
            </a:r>
            <a:r>
              <a:rPr lang="en-US" sz="2000" dirty="0">
                <a:solidFill>
                  <a:srgbClr val="0070C0"/>
                </a:solidFill>
              </a:rPr>
              <a:t>Be sure to use historical examples to support your point of view and to discredit the opposing point of view. </a:t>
            </a:r>
            <a:r>
              <a:rPr lang="en-US" sz="2000" dirty="0"/>
              <a:t>This should be fun! </a:t>
            </a:r>
          </a:p>
        </p:txBody>
      </p:sp>
    </p:spTree>
    <p:extLst>
      <p:ext uri="{BB962C8B-B14F-4D97-AF65-F5344CB8AC3E}">
        <p14:creationId xmlns:p14="http://schemas.microsoft.com/office/powerpoint/2010/main" val="15410481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dc econ fiscal and monetary policy exam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759" y="427383"/>
            <a:ext cx="9889067"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3425" y="6122504"/>
            <a:ext cx="10535479" cy="430887"/>
          </a:xfrm>
          <a:prstGeom prst="rect">
            <a:avLst/>
          </a:prstGeom>
          <a:noFill/>
        </p:spPr>
        <p:txBody>
          <a:bodyPr wrap="square" rtlCol="0">
            <a:spAutoFit/>
          </a:bodyPr>
          <a:lstStyle/>
          <a:p>
            <a:pPr algn="ctr"/>
            <a:r>
              <a:rPr lang="en-US" sz="2200" dirty="0">
                <a:hlinkClick r:id="rId3"/>
              </a:rPr>
              <a:t>https://www.youtube.com/watch?v=bv-uNNkE39I&amp;list=PLD7C33AB80B405B9A&amp;index=14</a:t>
            </a:r>
            <a:endParaRPr lang="en-US" sz="2200" dirty="0"/>
          </a:p>
        </p:txBody>
      </p:sp>
    </p:spTree>
    <p:extLst>
      <p:ext uri="{BB962C8B-B14F-4D97-AF65-F5344CB8AC3E}">
        <p14:creationId xmlns:p14="http://schemas.microsoft.com/office/powerpoint/2010/main" val="3196428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249" y="-192618"/>
            <a:ext cx="10515600" cy="1325563"/>
          </a:xfrm>
        </p:spPr>
        <p:txBody>
          <a:bodyPr/>
          <a:lstStyle/>
          <a:p>
            <a:pPr algn="ctr"/>
            <a:r>
              <a:rPr lang="en-US" dirty="0">
                <a:solidFill>
                  <a:schemeClr val="accent2">
                    <a:lumMod val="75000"/>
                  </a:schemeClr>
                </a:solidFill>
                <a:latin typeface="Footlight MT Light" panose="0204060206030A020304" pitchFamily="18" charset="0"/>
              </a:rPr>
              <a:t>Excluded from GDP </a:t>
            </a:r>
          </a:p>
        </p:txBody>
      </p:sp>
      <p:pic>
        <p:nvPicPr>
          <p:cNvPr id="2050" name="Picture 2" descr="http://static.usnews.rankingsandreviews.com/images/Auto/izmo/i313625/2016_toyota_tacoma_angularfro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76" y="100550"/>
            <a:ext cx="3090133" cy="231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3-media4.fl.yelpcdn.com/bphoto/hZjxrXMq8B88IQ2DGhdaIA/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04" y="2203150"/>
            <a:ext cx="1673226" cy="1673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01232" y="814066"/>
            <a:ext cx="2224216" cy="923330"/>
          </a:xfrm>
          <a:prstGeom prst="rect">
            <a:avLst/>
          </a:prstGeom>
          <a:noFill/>
        </p:spPr>
        <p:txBody>
          <a:bodyPr wrap="square" rtlCol="0">
            <a:spAutoFit/>
          </a:bodyPr>
          <a:lstStyle/>
          <a:p>
            <a:pPr algn="ctr"/>
            <a:r>
              <a:rPr lang="en-US" dirty="0"/>
              <a:t>Tires on a new truck not counted (intermediate good)</a:t>
            </a:r>
          </a:p>
        </p:txBody>
      </p:sp>
      <p:sp>
        <p:nvSpPr>
          <p:cNvPr id="5" name="TextBox 4"/>
          <p:cNvSpPr txBox="1"/>
          <p:nvPr/>
        </p:nvSpPr>
        <p:spPr>
          <a:xfrm>
            <a:off x="1917442" y="2351385"/>
            <a:ext cx="2059460" cy="1200329"/>
          </a:xfrm>
          <a:prstGeom prst="rect">
            <a:avLst/>
          </a:prstGeom>
          <a:noFill/>
        </p:spPr>
        <p:txBody>
          <a:bodyPr wrap="square" rtlCol="0">
            <a:spAutoFit/>
          </a:bodyPr>
          <a:lstStyle/>
          <a:p>
            <a:pPr algn="ctr"/>
            <a:r>
              <a:rPr lang="en-US" dirty="0"/>
              <a:t>New tires purchased at Kauffman Tires </a:t>
            </a:r>
            <a:r>
              <a:rPr lang="en-US" u="sng" dirty="0"/>
              <a:t>do</a:t>
            </a:r>
            <a:r>
              <a:rPr lang="en-US" dirty="0"/>
              <a:t> </a:t>
            </a:r>
            <a:r>
              <a:rPr lang="en-US" u="sng" dirty="0"/>
              <a:t>count</a:t>
            </a:r>
            <a:r>
              <a:rPr lang="en-US" dirty="0"/>
              <a:t> (final good)</a:t>
            </a:r>
          </a:p>
        </p:txBody>
      </p:sp>
      <p:sp>
        <p:nvSpPr>
          <p:cNvPr id="6" name="TextBox 5"/>
          <p:cNvSpPr txBox="1"/>
          <p:nvPr/>
        </p:nvSpPr>
        <p:spPr>
          <a:xfrm>
            <a:off x="8930845" y="163526"/>
            <a:ext cx="2825579" cy="369332"/>
          </a:xfrm>
          <a:prstGeom prst="rect">
            <a:avLst/>
          </a:prstGeom>
          <a:noFill/>
        </p:spPr>
        <p:txBody>
          <a:bodyPr wrap="square" rtlCol="0">
            <a:spAutoFit/>
          </a:bodyPr>
          <a:lstStyle/>
          <a:p>
            <a:pPr algn="ctr"/>
            <a:r>
              <a:rPr lang="en-US" dirty="0"/>
              <a:t>Second-hand Sales</a:t>
            </a:r>
          </a:p>
        </p:txBody>
      </p:sp>
      <p:pic>
        <p:nvPicPr>
          <p:cNvPr id="2054" name="Picture 6" descr="http://hottytoddy.com/wp-content/uploads/2015/01/yard-s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4825" y="494706"/>
            <a:ext cx="2937175" cy="2068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57813" y="2416489"/>
            <a:ext cx="2875005" cy="369332"/>
          </a:xfrm>
          <a:prstGeom prst="rect">
            <a:avLst/>
          </a:prstGeom>
          <a:noFill/>
        </p:spPr>
        <p:txBody>
          <a:bodyPr wrap="square" rtlCol="0">
            <a:spAutoFit/>
          </a:bodyPr>
          <a:lstStyle/>
          <a:p>
            <a:pPr algn="ctr"/>
            <a:r>
              <a:rPr lang="en-US" dirty="0"/>
              <a:t>Non-market Transaction</a:t>
            </a:r>
          </a:p>
        </p:txBody>
      </p:sp>
      <p:pic>
        <p:nvPicPr>
          <p:cNvPr id="2060" name="Picture 12" descr="http://blogs.ft.com/tech-blog/files/2010/01/ebay-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93" y="777355"/>
            <a:ext cx="2362095" cy="17689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delfinoblu2.oneminutesite.it/files/2016/01/14/baby.jpg?t=14527668303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9495" y="2683056"/>
            <a:ext cx="2275193" cy="18711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283" y="4074298"/>
            <a:ext cx="3715265" cy="646331"/>
          </a:xfrm>
          <a:prstGeom prst="rect">
            <a:avLst/>
          </a:prstGeom>
          <a:noFill/>
        </p:spPr>
        <p:txBody>
          <a:bodyPr wrap="square" rtlCol="0">
            <a:spAutoFit/>
          </a:bodyPr>
          <a:lstStyle/>
          <a:p>
            <a:pPr algn="ctr"/>
            <a:r>
              <a:rPr lang="en-US" dirty="0"/>
              <a:t>Black Market Transactions &amp; Illegal Activities </a:t>
            </a:r>
          </a:p>
        </p:txBody>
      </p:sp>
      <p:pic>
        <p:nvPicPr>
          <p:cNvPr id="2064" name="Picture 16" descr="http://static0.therichestimages.com/cdn/568/425/90/cw/wp-content/uploads/2014/03/Gambl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525" y="4790699"/>
            <a:ext cx="2299301" cy="172042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static1.thefix.com/cdn/farfuture/H9_90z0MbMdl-3aycYesLVqSqAwoW8QYBDkYWVFodfE/mtime:1433708922/sites/default/files/styles/article/public/illegal%20dru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9482" y="4988621"/>
            <a:ext cx="2461181" cy="164283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naturesedgelandscaping.com/wp-content/uploads/2012/01/Fotolia_29227755_Subscription_Monthly_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7309" y="2778077"/>
            <a:ext cx="2729317" cy="20306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03512" y="6308075"/>
            <a:ext cx="4141927" cy="369332"/>
          </a:xfrm>
          <a:prstGeom prst="rect">
            <a:avLst/>
          </a:prstGeom>
          <a:noFill/>
        </p:spPr>
        <p:txBody>
          <a:bodyPr wrap="square" rtlCol="0">
            <a:spAutoFit/>
          </a:bodyPr>
          <a:lstStyle/>
          <a:p>
            <a:pPr algn="ctr"/>
            <a:r>
              <a:rPr lang="en-US" dirty="0"/>
              <a:t>Transfer Payments</a:t>
            </a:r>
          </a:p>
        </p:txBody>
      </p:sp>
      <p:pic>
        <p:nvPicPr>
          <p:cNvPr id="2070" name="Picture 22" descr="http://www.nyc.gov/html/id/images/features/inside_ss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7943" y="4929162"/>
            <a:ext cx="2025050" cy="1217515"/>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4" descr="data:image/jpeg;base64,/9j/4AAQSkZJRgABAQAAAQABAAD/2wCEAAkGBxQTBhUUExMWFhQVGR8bFxgYGBcYFxwfGxoYGh0ZHx4YHSogHRwxHx4bIjEiJSstLjAuHB8zODMtNyotLisBCgoKDg0OGxAQGy0lICUvLCwsLCwsLCwsLCwsLCwsLCwsLCwsLCwsLCwsLCwsLCwsLCwsLCwsLCwsLCwsLCwsLP/AABEIAMMBAgMBIgACEQEDEQH/xAAcAAEBAQADAQEBAAAAAAAAAAAABwYEBQgDAgH/xABNEAACAQIDBgIFBA0JCAMAAAABAgADEQQSIQUGBxMxQSJRMmFxgZEUI0KhFhczUlRykqOxssHT8AgVJjdDYnPC0SQlJzaCorPxNFOT/8QAGAEBAQEBAQAAAAAAAAAAAAAAAAECAwT/xAAhEQEBAAMBAAMAAgMAAAAAAAAAAQIRITESMkEDYSIzQv/aAAwDAQACEQMRAD8AhsREBERAREQEREBERAREQEREBERAREQEREBERAREQEREBERAREQEREBERAREQEREBERAREQEREBERAREQEREBERAREQEREBERAREQEREBERAREQEREBERAREQEREBERAREQEREBERAREQEREBERAREQEREBERAREQEREBERAREQERED64XDtUxK00F2dgqi4FyTYC50GvczYnhNtb8E/PYf95Mhga2THI5+iyn4EGeiNr7fxC7YqhazBKbC62FwpUNcXGo6k+w9pm2/ivOdWmVqlT1BIPtGk0mxNwNoYvZy18Ph89JiQG5tFdVNjo7g9fVOk2upG1qoOpFRr+3Mbyr7mbTr0N3sPSp1iuZbqoVSAXYtrfXW/u9fSW3SaTTePdfFYGoi4qlyzUBK+Om9wLA+gxA6958dgbBr43H8nDU+ZUylsuZV0Frm7kDv5zccWqlWrgcNVqvnKl07aXyn6I9R0PS06rhVzht2o+HLB1pH0QCbFl89OtpN8VwtscPtoYXCipXoBEZlQHm0WuzGwFkcmc77U+1vwT8/h/wB5NTxCxuMOzKC12ezYhCAwUai/kNes3GExONJ+cqVVHKNiqqSavNqWuCpspTJpp28zJcrr8Ee+1Ptb8EH/AO+G/eTj4/hntOjgnq1cMFp01LO3OoGyqLk2WoSdOwEtTYzGHAgg11qnPdG5ZVTcZBmWnrp1t8Zwd8qtb7HcUOZiDT5dS4ZadsnJNr2QG/MuNNMvkZPnV0jG7+42OxuBNXDUOZTDFSeZSTUAEizuD0InG3k3VxWBdBiqXLNQEoM9N7gWv9zY26jrKdwbq1Buw4D1lXn6ctVOllzk5lOtrW189PPOcYXrnEUOezsfnMhaw8JZbDRV1ta5I6+Uvy7pNcTqd5u3uji8cjnC0eZy7Z/HTS2a9vujC/Q9PKdHKrwUdxg8Vy2qBs1P0AtreO+a4J9lvX1msrqEdB9qfa34J+fw37yPtTbW/BPz+H/eSyUMRiuRTzPiQ3gFXw0iDexcqVGltQBY621trP2lbE857vicv0LCnm9M9brb0PX18pz+da1HnbeHd/EYLGiliafLqFQwXMj+EkgG6EjqDpftPru3uvisdVdcLS5hpgFhnRLA6DV2Amh4xM53sGfObUxkLlSxTMxBOVQBrmFvVO14PUMQtN6tAPy2fLVyFASFTMoBYGxu3lbz7Tdt+O2ddZzanDfaWH2e9athstOmLu3NotYedlck+4TJz0hvFRr1di4ilfElXpkDmClYghswITXMPCOwP6PN8YZW+lmndbt7q4rHM4wtLmGmAX8dNLBr2+6ML9D0nefao2t+Cfn8P+8nO4PmvzsVyCwPLS+XLe/NSx8X9zm/+7SiO20+Xe9a9zZfmr27akWElt2aStuFW1Qt/knTyrYcn4CpczK7S2dVw+MNKtTanUXqrCx/9euegEO0rLdq2vUfNXX6rH+NJguJ+FrPs9auIZjVpnKAwS+Q9SSvXxFQB+N07pl00y+wdxMfjMBzsNQ5lMkrm5lFdR1FncHynY/an2t+CfnsP+8mg4Z47EDYISjUqKA7EhVUrrbvlNjp362+Oww2NxzVEzVayqbhiUW2n/R0Ogv7ZLlZVkiXfan2t+CfnsP+8mW2vsyrhtovQrLlq0zZlurWJAPVSQdCOhl/wG08V8pTPWcKay08pC3PW9/DcDQ6yRcWP6w8X+OP1ElxytuqWajIxETbJERAREQEvuCrB9rM1r50R6jE6ACmlrWHQk/915ApddywKmwzpqaVFL6XsaBX9Kj3mYzWI9vP/wAw17DKDUYgeVze0q+xlHyHD02BblKpzd1I1KeeRhcC/RrWtrJnvLhy29bJmzlmUZhrmvYXHnLDhyoxbUzlNy2VcpvdHc5r+dhb4W6G7LwjM8VcKPscSoDq1RDlGvSmVzH6vjOv4LZxicW6MystMdADe+chdQe4B9o907nfemDuRVBHjApst9fCHA8NumpNx+mfX+T/AIVP5uxlVwp8VMeIA2yhzfX2yW6xanrreJO0a743BJWZiL0n8S5RmKrn7DW5Fx28hKXjcdiP5hxDI781NVst2BLeJQCtnUXKg2ubEydcZK9Jt4sCKOQgXJC2Auai6H4SsUNo0xiiqU6QViBcOviuxUaBe50173Exl5OLP11W1sZiRVBpVHOt2RVUnI2Zcyll9JbB7G97ntltnt78fiju7j8zvlVmRVyCxplMPc3K3Ki9XUevXwyM7R2xiBtKpavVWztYCo2niPSxnEfa9coQa9UgixBdiCPI69JuYJclZ4L4usuw3VWZU5wsAtwSQQwPhOlgCWvpYecz/F7FVaiYNqrMWy1vSXLpziF0sPohfboe82nAsUTuqyuELms1gwBa2VLe7Q/AzP8A8oJVG08MFUKcrk2AF7lNdPfJNfM78UllN4OYytTFYUiQKhCNlUMVJVylTXsCLa6eMX0kylP4N7Zw+Hw+J54zFymUZCxNs1+in1TeXjM9UKhtXFmkhz1CWrMMpUCyK2KAuQlwCFo+K3l99r9W2pi1rplY1E+buSOXU7ZmZTTy5TcE6gqAbDSY3invRSbY1MYQtRqiqM+VXpNlyMNfCARe3eTAbyYsdMTW/Lb/AFmJjtq3TUcaK9R98r1Ba1JAmlrrbNf8otN1wc5lHdZXv83UZiRYkXLZA2g9K62te2VSdJE9o7SrV6wevVeqwFg1Ri7W62uxvbU/Gen9x9lpR3Lwysii9FC+g1zDMb6a6mXLmOknbt1VDamKalRzM+ZKhSr4LLUS5TmajTRlqadbMO084Y2jkxjpYjKxFjoRY2sfXPWOzatCphKdTJTHN9Hwi+hy+XnYe0gdxPNnEfDLT34xQT0TULi3TxgPp6tYwvdFaLg1XqLtCryywzNSDlVzeH502N+gJAGbsSD5ylYfauJtTFWq6I3ODOwCtmFUrT6gf2d2A72F798RwCemMXi+YFIy07XXN3e/Y2mg4806Y3Up5FUEYgAlVA+hV0uBrqOkmXctEvPWp2dtuodq6nPRddCAbIUYqwLAWuQVa56hW9Ux/FDB1Ds/EZj6Ivr3UNmHXv0Onkw6jXM8CcUBvHWpPlNNqJazC4DIyAHXpozfVN7xJRju3XJytSyE0mGhFxoARoV66eUmtZG9xh+H7AbtqCPm3d87C9wVBynrbTMbWGtyD2m2xewEp7Jo1GqXBYXKk2s+vpHroOvrmP4euv2HANl0rn0umtNyeguPRGo11nx4v46olHAKlRlU4e5CsQpINr27n1zVm6RrqDs2NwxdbMahIANrAMigke4geoDzJMu4s/1iYv8AHH6iTPfzvXuPnqmnTxtpbpbXScfE4h6lYu7M7HqzElj7SdTNTHV2lr5RETSEREBERASvbg4tzsBgouy01ZDY6mkwOW46nKdO/wAJIZTdwsTl2XRbxEhyqBTqSSL2HTo3xIkvg6fadO2/+HYgkFqVQgWzEAgke2wOve4M3+LxDLWDhdajqKRfKCvOq8vL4TrbMx1OlugvM9i9nitxKw6quTNTYsGNgGUVO+umg/jWd3vatPC7oUK1yzvXpkMfRUU3DsB6yVvfqQD0taZqu+333cP2O4hw10TCvYW1DKFI9xsTOB/J+o23UrNb0q5187In+pmy3nxP+7q9MsFVqNgbanPzFt4mAGgGp6a9ZnOCVPLuEp++qVGPuIX/ACznv/Fr9YfjRW/4jYcdAlOl9dR2/aJXsLt/DPiSoq0739Q6X89D0P1eYkB4g4/5TxCLdi1NV6HQWA72Pn75U8JsbnbOapRZmKs6FagVQ7I2VhoSL5ltdrzVmpE9qU7R3A2k20KjLg6hDOxB8OoLEjvOt2tuZjsNgTVr4Z6dMWBZsthc2HQ+c9A7k7TL0jTY3sLjUm3TMtyLmxI9I31tbScPjS9+HVb8en+uJJ/JlvWl+M1vbhcAVH2FPoP/AJDfqU5lP5Q1NhtTDEkEMj5RaxABTQnvrNTwCb+hT/47fqU5k/5QlW+2sOOuVGH1qbfX9cT7rfqk0rnAggJiSeuamB59H+HSSOUzg7UZaeIKqWylSQPUr/xpOmc3GMbqtBx1UfzDRPU861+ptkfS/WROeksVRWuAmJwyVBlNSmpX6QHokMSAbHr7dJnNrbsYdtkM64WlSdGvYCxK2s3UA6dfcZnG6mlyRXC0C+JVF6uwUe0mwnr7aSinsKprZadI6jtkW/f2TzhsDZ6txMw1MABeajW6Dw2f9kuvEnGcrcjGNe16RXrb07J/mmf5O2QnldbwjY1twsKzOb0mqAjQg/Olhe/cCwHleSfjXswUN8hlvapRRr6a2LJ2AufDqepOs3PA2ur7j16TkhUrk6EggMqHqNeoM6Lj5s7JWwlS7HMHXxEG1shAFhp1MuOpmWfr9fyfKebFYsHsKJ/Jd2H1gTu+O+ECbppYk5sSDY2sLpWJtb29fIDymO4ObQWjWxLPzLFU9BspFix9/wAfOVw0MNi6KLUDVVdswSpkcKwVh0YHLoT006ERlzLbMst1+pNwK2bzd467EeBaBVj63dLD3gN8JRuLFU0dxKqgErky37C701AP/SWt7L+zUbBwFGgr06FJaQDeIKqKCbdfCBfTuZJON+9Gc/IkfNlqFqgFrABUyLe2puXPw9038smtSRx+HtJzuyhVF0qOVYnucgJKnr9EA6ga3Gs4XEPDV8ZXw3KphgiMihARoG75ibmaPh5RJ4ZXCM55zg5WC2Bya3Prt+3S87PD7P8AuSEuMuYi4At4luGII1Bt6OpGvh0m99RGxunjOfkFBi18thlOt7W0NgfVOpxFBkxDI4syEqw8iDYj4y97Nwp+VJVP3T5UKb20GmYt07BsoHtkT3n/AOZcT/j1P12mpdjrIiJUIiICIiAlS4VsP5mqXIzCoMl7HKSLZh3Fjl1ktm84aHw1blhbrlW4y/SJI6ADxe4aiS+DbYPCtW4gUmsVV0q6hyGyh0U9DpoQun94z88fmWnu/hKCAKOYxVR0siBf8/1zR7s4bLtWk73FZqZzLcWVc65AABYdye5JuSZiP5Q+IvtTCJ97TdvymA/yTn/1Gt8WfZVfmbKpP1z00P5SgzO8NsCaO5VKkRqGqjyNudVsfhacvcDEh9x8EbjWiq+0qMp9/hPwna4RVp0uXmF1LMdQLBmZrnyGp19U5/008xbwKU37dWNylcKT+KwHrP7ZaNmY35NSHz9Bk51eqVpuSxNVmKJqoAAL6ltL2kQ2zV5m/FZrjxYpzfqNap+qXrCbpJ8pW+KDA6hUChmAJ1BzH16gdbztlr9YfLcegzbVqVLGwGW5tbWx0F7joeoB6g2sI40/1d1vx6f/AJBIbit5sZSxdRKeLrqiuwAFRgPSPkZxMdvJi62FNOria1RDa6u7MptqNCZPh3ay8W7gKP6Fv/jt+rTmB41Vy23U9QPxLN+wLN9wEH9C3/x2/Vpyd8YEtt4esfo8P6QZMftS+MBKHwkrFcRVINtV9h66SeTd8NQRSrMDYgrr7mnS+MxXsXim+WoRyyoHjzVAjAkEHQg3Fj21nU7a2ny8WvVgV9G+jX73+PtuZwdrb7DC4UNVpO1zl8DC3Q26n1TFYrf9KmMNRqbknS1xoB0ExMWrXJ3Xo/8AEkt3pU849oVf2E/CULjjigm4zr/9lSmvwJf/ACzA7iYgV9569dQQDTtY9fQy9vXLTvHu1h8dQWniULorZgAzLrYi/hI7EzOfMpVnmka4KYsgYqnfRjSa1/IuD+kfVOw43VTUogn+zqZV6WtYg9P72vw8tN1T3EwmCHMwtNkdiqsS7sLZgejE9wNZmuMGyCMBVqAXDAG+mhUi4/b7zEu8txjPckYfhOlM42qKgvouUXYEnW4BVhrbzv2lI3fxGXby3JstRkI6gBbgfsPxkv4cMAtckE25emljq97nqNNNNdT5TV7d2xWwOyaWJpIubmkfOAsGzBibgEfDtpNZTdee/wC2aWWjY+MfSAMk/Hbdel/Ni42kgV1cLWKgAMGvZjbqwIAv6/UJyuF/EetjtsHDYhKY8BZGQMvo2upBJvpc+6aTi7Sz8O8UPvQh/Jq0z+i85zeOT2ex03Bqqq8OGZ75RVqXsLm3g8tZyNu4sEqFZWLEZXB108+x8NxfS3hvfqPxwPW+4Fj0NWp+hJh+MNerhttUlp1GQFGPhJUel1sNB26TUm8qnkbChimqbapEKVp80sL6BmeoC5F/S1FtPvb9xIlvR/zLiv8AHqf+Rp+V29iQ4Ir1AR0OY3HTp5dB8Jwa1UvWLMSWYkknqSdST650k0za/ERE0hERAREQE2nDnE1EesKYvdVLD1BgQfc1jMXNhwyP++nXTKaZZxYG6oQxXUaXsBcayXwVjdw8raLVqrlmI8beIqLN0zAW/i97Wk3427QWtvipRgyrQQAggjUs3bT6XaUqhZt3qlY/dUdQrX9EXToBa2h93a0iG+eIz7y1m01IvbQXCgHp3v19d5jGd21bzS5cJWapw+wuVgDRep6QJHpVBbQjs812LwJao7FhYrYeEgr6N9QwvfL10bpYi0lfBzDtV3RqoFVgMQbhrAgGkvokqwBvpe1+trdZQd5MViKeAqumQU1pszMx6WQ9Nenrte/aYynTlnXmbCPn24jffVQe/dx756ubZ5KgM9zlZb2N7toDcknwgsBck+LrPJezL/zlSt1zrb8oT1VVxOLNAWpKr318Skd9Rc6dtNfdNfyfiSSvK201ttKqPJ2/WM4sv6cOsM1d3q7PzFmJAXEMvU3P9obn4T77Q4Z7OTY1ap8myutN2W1aq1iEJHVrHUeU184acfghihT4f1XPRazn/spzD8ZTmx1B7eJle9umjAi35RPvnfcKtplNzmphM4aq5I1+9T1Edu/WframyaOIqIKy6WKoSWU0ibZQQDYjQa63t21IkxsytW5TWkZlJ4Q4ZalHEKTYgo1r2JHiBt7Lj4icd93qCVGV6NmU2Iuf9dR3B7i0+e6VcYfbVVl0VKoBH90ggj4GbvZxlp+MiUxulh+UqhTWvcam+RxYk6k+2RuVbipUJ3Yojtz7jX+6/b9vrkpkx8WqpwmoinsypWI+llHrC2d/qA+Mt+z8YKmFVhrca+22sje55K7t0QCAFRrjuxqEk2A1Ohtftqelp39PibhcLUajVzBkHRVzC5AI1BtbXtOectaimVwGpEHoZ1e8GzudsPEITcvRdAfap+uYfBcYsO+MRClg7BSbNpcgdxNxtPG1FBCpp0vcEnzy9tAdb+zW9xn42LtIOAuAp1sTixUUNZadr9rl5ouPlG26tEjQCsqgAAADJU8vZOr4KUnp7yY+mF9FgGJ+jleoLW7senl1PkDy+Odaq27iZ0KpzlK+jYHJU0NiSW9nh9vU7v3Y/GG4MNbiJQ9a1P8AxPLbxHog7kYw3b7idLm2hVunTt19shXCZyOIOFt5uPPrTeWviNg3O7mMYBSvIHXqOXzmJA8/Etvf5Rl9lnjqeCLBdxcxJHztTv8AidB56TCccMatXblFlIICEaEHuPLSdhw9xB+xFdfBRqM9vNyVy387WLW72E73ejd6hW2Vh69UM9RswJZmsALkgAHpp8PLtfMj8QmJZKW5GCONpjknI7gWzt0ZQ4F73uLOL3HaYvirsSjg98HoYdMlNUQgZmbVludWJPWamU3pNMfERNIREQEREBNXwzb+lKr9/Tde3dT597XmUnabs42nR21TqVTUFNScxpZeYNDbLmIF726yXwW+lVqJsypQ5OYOwJfMQBlKkXHLIA0FwSCB1tITtqpm2vVPm7fpMrK8TsAKVv8AbWYCwd6OGLjy1FS3vtI3UcmoSTck3J9szjtbIq3BDbooYfFI1rFqZW7BdbOD169Fmy303iRt2cSFYgtQdQA9Mg5gR069+3lI7uLtrD4bFVDiedlZRl5KozBgevzjAAW+u073ePevZ9XYdSnR+VmoVCpzUoBB4wx1Ry17Ai9vV0Jizppg9mn/AHjT/HX9YT0xU3hQEg1WBB1+co3H/b5Dv655jwrgYpS17BgTbrYHW3rlVG/ezA7EHH3YWPzWFPkQdalr3APtjOLG32vtovRCo4zKMwzG5Oma55ZUWsP40nB2tiMX9jD1mxFM06gKgBKhJzAr3qWA6+fsmWr7+bNeoxY4+7dxSwwIBABAPMv09+p1nzxu/ezzsxqVN9oKCpCrloine1lLDmnvbUC8zNrqP3wqwT1t32Wm9DMHe1OorFmsqE2IYC2ovppf1zTJg61ShXZhRHyfRw9Gx1RXIBNXL3sbkC48tZOtzN58LhtkhK9TGK4qF1FDJkFwBfxOCG6i4HS2s0H2fbPsw521bObsPmrNfTX57XTTWW3LaajQUdnivtQU2CVHF/GVqU00uQuhDFRZuhNyb36mdDubseo+8WPVCilMRyz4FK9amoD308B9evthN/8AZwqFubtTObAv81nsBYC/Ovb1Todhb0YKntjE1azYwrUq8ykUy5/peOpeoPnNeoJ6tr5u6OO04qYRk2NrUzinieUboq68oPcZfo2a1j3BkuHWbjfzejDYvZyrQfGMwqZmGIyZPRIuMtRiX6C57d5jcCyjGoXvkDAtl9K19bX726TWPiVa8Pg6lGoMOOT82iBn5TZRdMwUnPcnLc9Oxki3pqE7x4i5U2qsLqLKcrEXA8tLykVOIOAIINbapB63NM30tr89rpp7JJq9TNWLHqST8YxK/lJ7VQR1BB+E9G7D2zkw92YFqi3exK65S11zMbGzDz6drETzfKlsXfnZ9PAUhU+WCoqKHyU8OUJVcpsXfMR8D0jKbI7zdTaKUd+toMGstbllbNT1zBj1IsdTfScfjPtRam7lNLtmWsGIZkJAKN2UX+M6Shvds5dvPW/2soUQL81Qz51L3JGfLaxWxHe+mgnW777y4PE7KVMP8pNQMMxrJSUFQGHWm5JbUdZmTu13x1vDTFClvxhnPRS19QP7Nx1MuO8e30rbt4qmF60aimzqbXQjWxnnjd/FU6W2ab1c/LVvHkCl7d7BiAT7ZRqm/Ozfk5UHHag3vSw/iupXxfO6/wAGXLHd2Svvw2oB9ynUEZi5uLjS3Qn1EXH1nSaTH4rmbJpUBSqB6N8xbIF8V7/TLC1+pHrNpPNyN68JhNmBar4taocn5lKLIQbWB5rA+0Wmobids8qLLilt0tQoaH76xrEX90ll2b40VFsu0MOn99SbjpZCqnzUnxGx1tpJvx0/rDqf4dP9QTusHv7sxMfzb49mzZjmp4c3Pr+d/iwmN4lbx0sfvU+Ioq6oyoAKgUNdVsdFYj64xnS3jLREToyREQEREBERAREQEREBERAREQEREBERAREQEREBERAREQEREBERAREQEREBERAREQEREBERAREQEREBERAREQEREBERAREQEREBERAREQEREBERAREQEREBERAREQEREBERAREQEREBERAREQEREBERAREQEREBERAREQEREBERAREQEREBERAREQEREBERAREQEREBERAREQEREBERAREQEREBERAREQEREBER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4" name="Picture 26" descr="http://www.returnofkings.com/wp-content/uploads/2015/04/welfar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63480" y="4929162"/>
            <a:ext cx="1796793" cy="13260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house for sa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49632" y="2867082"/>
            <a:ext cx="2347559" cy="157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8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962" y="192130"/>
            <a:ext cx="10515600" cy="1325563"/>
          </a:xfrm>
        </p:spPr>
        <p:txBody>
          <a:bodyPr/>
          <a:lstStyle/>
          <a:p>
            <a:pPr algn="ctr"/>
            <a:r>
              <a:rPr lang="en-US" b="1" dirty="0">
                <a:solidFill>
                  <a:srgbClr val="7030A0"/>
                </a:solidFill>
                <a:latin typeface="Raavi" panose="020B0502040204020203" pitchFamily="34" charset="0"/>
                <a:cs typeface="Raavi" panose="020B0502040204020203" pitchFamily="34" charset="0"/>
              </a:rPr>
              <a:t>Now It’s Time For Some GDP Practice!! </a:t>
            </a:r>
          </a:p>
        </p:txBody>
      </p:sp>
      <p:sp>
        <p:nvSpPr>
          <p:cNvPr id="3" name="Content Placeholder 2"/>
          <p:cNvSpPr>
            <a:spLocks noGrp="1"/>
          </p:cNvSpPr>
          <p:nvPr>
            <p:ph idx="1"/>
          </p:nvPr>
        </p:nvSpPr>
        <p:spPr>
          <a:xfrm>
            <a:off x="263610" y="1183073"/>
            <a:ext cx="11663347" cy="5193013"/>
          </a:xfrm>
        </p:spPr>
        <p:txBody>
          <a:bodyPr>
            <a:normAutofit fontScale="85000" lnSpcReduction="20000"/>
          </a:bodyPr>
          <a:lstStyle/>
          <a:p>
            <a:pPr algn="just"/>
            <a:r>
              <a:rPr lang="en-US" b="1" dirty="0"/>
              <a:t>Write out the GDP formula and explain what each letter stands for; also provide the percentage of each component that makes up our GDP. Then indicate the component(s) of GDP that each of the following transactions fall under:</a:t>
            </a:r>
          </a:p>
          <a:p>
            <a:pPr marL="514350" indent="-514350">
              <a:buFont typeface="+mj-lt"/>
              <a:buAutoNum type="arabicPeriod"/>
            </a:pPr>
            <a:r>
              <a:rPr lang="en-US" b="1" dirty="0">
                <a:solidFill>
                  <a:srgbClr val="FF0000"/>
                </a:solidFill>
              </a:rPr>
              <a:t>A family buys a new refrigerator</a:t>
            </a:r>
          </a:p>
          <a:p>
            <a:pPr marL="514350" indent="-514350">
              <a:buFont typeface="+mj-lt"/>
              <a:buAutoNum type="arabicPeriod"/>
            </a:pPr>
            <a:r>
              <a:rPr lang="en-US" b="1" dirty="0">
                <a:solidFill>
                  <a:srgbClr val="00B050"/>
                </a:solidFill>
              </a:rPr>
              <a:t>GM opens a new plant in Detroit, Michigan</a:t>
            </a:r>
          </a:p>
          <a:p>
            <a:pPr marL="514350" indent="-514350">
              <a:buFont typeface="+mj-lt"/>
              <a:buAutoNum type="arabicPeriod"/>
            </a:pPr>
            <a:r>
              <a:rPr lang="en-US" b="1" dirty="0">
                <a:solidFill>
                  <a:srgbClr val="5903F3"/>
                </a:solidFill>
              </a:rPr>
              <a:t>Paulding County builds a new middle school</a:t>
            </a:r>
          </a:p>
          <a:p>
            <a:pPr marL="514350" indent="-514350">
              <a:buFont typeface="+mj-lt"/>
              <a:buAutoNum type="arabicPeriod"/>
            </a:pPr>
            <a:r>
              <a:rPr lang="en-US" b="1" dirty="0">
                <a:solidFill>
                  <a:srgbClr val="002060"/>
                </a:solidFill>
              </a:rPr>
              <a:t>China imports commodities from the U.S.A.</a:t>
            </a:r>
          </a:p>
          <a:p>
            <a:r>
              <a:rPr lang="en-US" b="1" u="sng" dirty="0"/>
              <a:t>Provide why the following transactions wouldn’t be included in GDP:</a:t>
            </a:r>
          </a:p>
          <a:p>
            <a:pPr marL="514350" indent="-514350">
              <a:buFont typeface="+mj-lt"/>
              <a:buAutoNum type="arabicPeriod" startAt="5"/>
            </a:pPr>
            <a:r>
              <a:rPr lang="en-US" b="1" dirty="0">
                <a:solidFill>
                  <a:srgbClr val="7030A0"/>
                </a:solidFill>
              </a:rPr>
              <a:t>Court bought 20 shares of Coca Cola stock.</a:t>
            </a:r>
          </a:p>
          <a:p>
            <a:pPr marL="514350" indent="-514350">
              <a:buFont typeface="+mj-lt"/>
              <a:buAutoNum type="arabicPeriod" startAt="5"/>
            </a:pPr>
            <a:r>
              <a:rPr lang="en-US" b="1" dirty="0">
                <a:solidFill>
                  <a:srgbClr val="C00000"/>
                </a:solidFill>
              </a:rPr>
              <a:t>The tires, bolts, and engine for a new automobile</a:t>
            </a:r>
          </a:p>
          <a:p>
            <a:pPr marL="514350" indent="-514350">
              <a:buFont typeface="+mj-lt"/>
              <a:buAutoNum type="arabicPeriod" startAt="5"/>
            </a:pPr>
            <a:r>
              <a:rPr lang="en-US" b="1" dirty="0">
                <a:solidFill>
                  <a:schemeClr val="accent4"/>
                </a:solidFill>
              </a:rPr>
              <a:t>The illegal sale of imitation purses on the streets of Smyrna.</a:t>
            </a:r>
          </a:p>
          <a:p>
            <a:pPr marL="514350" indent="-514350">
              <a:buFont typeface="+mj-lt"/>
              <a:buAutoNum type="arabicPeriod" startAt="5"/>
            </a:pPr>
            <a:r>
              <a:rPr lang="en-US" b="1" dirty="0">
                <a:solidFill>
                  <a:srgbClr val="0070C0"/>
                </a:solidFill>
              </a:rPr>
              <a:t>Mowing your lawn every other Saturday and being paid an allowance</a:t>
            </a:r>
          </a:p>
          <a:p>
            <a:pPr marL="514350" indent="-514350">
              <a:buFont typeface="+mj-lt"/>
              <a:buAutoNum type="arabicPeriod" startAt="5"/>
            </a:pPr>
            <a:r>
              <a:rPr lang="en-US" b="1" dirty="0">
                <a:solidFill>
                  <a:schemeClr val="accent6">
                    <a:lumMod val="50000"/>
                  </a:schemeClr>
                </a:solidFill>
              </a:rPr>
              <a:t>Monthly checks sent to Social Security recipients </a:t>
            </a:r>
          </a:p>
          <a:p>
            <a:pPr marL="514350" indent="-514350">
              <a:buFont typeface="+mj-lt"/>
              <a:buAutoNum type="arabicPeriod" startAt="5"/>
            </a:pPr>
            <a:r>
              <a:rPr lang="en-US" b="1" dirty="0">
                <a:solidFill>
                  <a:srgbClr val="C00000"/>
                </a:solidFill>
              </a:rPr>
              <a:t>Buying a Chipper Jones bobble head from E-bay</a:t>
            </a:r>
          </a:p>
        </p:txBody>
      </p:sp>
    </p:spTree>
    <p:extLst>
      <p:ext uri="{BB962C8B-B14F-4D97-AF65-F5344CB8AC3E}">
        <p14:creationId xmlns:p14="http://schemas.microsoft.com/office/powerpoint/2010/main" val="91261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83" y="0"/>
            <a:ext cx="10515600" cy="1325563"/>
          </a:xfrm>
        </p:spPr>
        <p:txBody>
          <a:bodyPr/>
          <a:lstStyle/>
          <a:p>
            <a:pPr algn="ctr"/>
            <a:r>
              <a:rPr lang="en-US" b="1" dirty="0">
                <a:solidFill>
                  <a:srgbClr val="7030A0"/>
                </a:solidFill>
                <a:latin typeface="Raavi" panose="020B0502040204020203" pitchFamily="34" charset="0"/>
                <a:cs typeface="Raavi" panose="020B0502040204020203" pitchFamily="34" charset="0"/>
              </a:rPr>
              <a:t>Now It’s Time For Some GDP Practice!! </a:t>
            </a:r>
          </a:p>
        </p:txBody>
      </p:sp>
      <p:sp>
        <p:nvSpPr>
          <p:cNvPr id="3" name="Content Placeholder 2"/>
          <p:cNvSpPr>
            <a:spLocks noGrp="1"/>
          </p:cNvSpPr>
          <p:nvPr>
            <p:ph idx="1"/>
          </p:nvPr>
        </p:nvSpPr>
        <p:spPr>
          <a:xfrm>
            <a:off x="263609" y="1045050"/>
            <a:ext cx="11663347" cy="5193013"/>
          </a:xfrm>
        </p:spPr>
        <p:txBody>
          <a:bodyPr>
            <a:normAutofit fontScale="70000" lnSpcReduction="20000"/>
          </a:bodyPr>
          <a:lstStyle/>
          <a:p>
            <a:pPr algn="just"/>
            <a:r>
              <a:rPr lang="en-US" b="1" dirty="0"/>
              <a:t>Write out the GDP formula and explain what each letter stands for; also provide the percentage of each component that makes up our GDP. Then indicate the component(s) of GDP that each of the following transactions fall under: </a:t>
            </a:r>
          </a:p>
          <a:p>
            <a:pPr marL="0" indent="0">
              <a:buNone/>
            </a:pPr>
            <a:r>
              <a:rPr lang="en-US" dirty="0">
                <a:solidFill>
                  <a:srgbClr val="7030A0"/>
                </a:solidFill>
                <a:latin typeface="Gautami" panose="020B0502040204020203" pitchFamily="34" charset="0"/>
                <a:cs typeface="Gautami" panose="020B0502040204020203" pitchFamily="34" charset="0"/>
              </a:rPr>
              <a:t>GDP = C+I+G+ </a:t>
            </a:r>
            <a:r>
              <a:rPr lang="en-US" dirty="0" err="1">
                <a:solidFill>
                  <a:srgbClr val="7030A0"/>
                </a:solidFill>
                <a:latin typeface="Gautami" panose="020B0502040204020203" pitchFamily="34" charset="0"/>
                <a:cs typeface="Gautami" panose="020B0502040204020203" pitchFamily="34" charset="0"/>
              </a:rPr>
              <a:t>Xn</a:t>
            </a:r>
            <a:r>
              <a:rPr lang="en-US" dirty="0">
                <a:solidFill>
                  <a:srgbClr val="7030A0"/>
                </a:solidFill>
                <a:latin typeface="Gautami" panose="020B0502040204020203" pitchFamily="34" charset="0"/>
                <a:cs typeface="Gautami" panose="020B0502040204020203" pitchFamily="34" charset="0"/>
              </a:rPr>
              <a:t>      Which can be written like this:  GDP = C + I + G + (X – M)</a:t>
            </a:r>
            <a:br>
              <a:rPr lang="en-US" dirty="0">
                <a:solidFill>
                  <a:srgbClr val="7030A0"/>
                </a:solidFill>
                <a:latin typeface="Gautami" panose="020B0502040204020203" pitchFamily="34" charset="0"/>
                <a:cs typeface="Gautami" panose="020B0502040204020203" pitchFamily="34" charset="0"/>
              </a:rPr>
            </a:br>
            <a:r>
              <a:rPr lang="en-US" dirty="0">
                <a:solidFill>
                  <a:srgbClr val="7030A0"/>
                </a:solidFill>
                <a:latin typeface="Garamond" panose="02020404030301010803" pitchFamily="18" charset="0"/>
              </a:rPr>
              <a:t>Gross Domestic Product = Consumption + Investment + Government + (Exports – Imports)</a:t>
            </a:r>
            <a:endParaRPr lang="en-US" b="1" dirty="0"/>
          </a:p>
          <a:p>
            <a:pPr marL="514350" indent="-514350">
              <a:buFont typeface="+mj-lt"/>
              <a:buAutoNum type="arabicPeriod"/>
            </a:pPr>
            <a:r>
              <a:rPr lang="en-US" dirty="0">
                <a:solidFill>
                  <a:srgbClr val="FF0000"/>
                </a:solidFill>
              </a:rPr>
              <a:t>A family buys a new refrigerator </a:t>
            </a:r>
            <a:r>
              <a:rPr lang="en-US" b="1" dirty="0">
                <a:solidFill>
                  <a:srgbClr val="FF0000"/>
                </a:solidFill>
              </a:rPr>
              <a:t>(Consumption)</a:t>
            </a:r>
          </a:p>
          <a:p>
            <a:pPr marL="514350" indent="-514350">
              <a:buFont typeface="+mj-lt"/>
              <a:buAutoNum type="arabicPeriod"/>
            </a:pPr>
            <a:r>
              <a:rPr lang="en-US" dirty="0">
                <a:solidFill>
                  <a:srgbClr val="00B050"/>
                </a:solidFill>
              </a:rPr>
              <a:t>GM opens a new plant in Detroit, Michigan </a:t>
            </a:r>
            <a:r>
              <a:rPr lang="en-US" b="1" dirty="0">
                <a:solidFill>
                  <a:srgbClr val="00B050"/>
                </a:solidFill>
              </a:rPr>
              <a:t>(Investment)</a:t>
            </a:r>
          </a:p>
          <a:p>
            <a:pPr marL="514350" indent="-514350">
              <a:buFont typeface="+mj-lt"/>
              <a:buAutoNum type="arabicPeriod"/>
            </a:pPr>
            <a:r>
              <a:rPr lang="en-US" dirty="0">
                <a:solidFill>
                  <a:srgbClr val="00B0F0"/>
                </a:solidFill>
              </a:rPr>
              <a:t>Paulding County builds a new middle school </a:t>
            </a:r>
            <a:r>
              <a:rPr lang="en-US" b="1" dirty="0">
                <a:solidFill>
                  <a:srgbClr val="00B0F0"/>
                </a:solidFill>
              </a:rPr>
              <a:t>(Government)</a:t>
            </a:r>
          </a:p>
          <a:p>
            <a:pPr marL="514350" indent="-514350">
              <a:buFont typeface="+mj-lt"/>
              <a:buAutoNum type="arabicPeriod"/>
            </a:pPr>
            <a:r>
              <a:rPr lang="en-US" dirty="0">
                <a:solidFill>
                  <a:srgbClr val="F533D0"/>
                </a:solidFill>
              </a:rPr>
              <a:t>China imports commodities from the U.S.A. </a:t>
            </a:r>
            <a:r>
              <a:rPr lang="en-US" b="1" dirty="0">
                <a:solidFill>
                  <a:srgbClr val="F533D0"/>
                </a:solidFill>
              </a:rPr>
              <a:t>(</a:t>
            </a:r>
            <a:r>
              <a:rPr lang="en-US" b="1" dirty="0" err="1">
                <a:solidFill>
                  <a:srgbClr val="F533D0"/>
                </a:solidFill>
              </a:rPr>
              <a:t>Xn</a:t>
            </a:r>
            <a:r>
              <a:rPr lang="en-US" b="1" dirty="0">
                <a:solidFill>
                  <a:srgbClr val="F533D0"/>
                </a:solidFill>
              </a:rPr>
              <a:t>)</a:t>
            </a:r>
          </a:p>
          <a:p>
            <a:r>
              <a:rPr lang="en-US" b="1" u="sng" dirty="0"/>
              <a:t>Provide why the following transactions wouldn’t be included in GDP:</a:t>
            </a:r>
          </a:p>
          <a:p>
            <a:pPr marL="514350" indent="-514350">
              <a:buFont typeface="+mj-lt"/>
              <a:buAutoNum type="arabicPeriod" startAt="5"/>
            </a:pPr>
            <a:r>
              <a:rPr lang="en-US" dirty="0">
                <a:solidFill>
                  <a:srgbClr val="7030A0"/>
                </a:solidFill>
              </a:rPr>
              <a:t>Court bought 20 shares of Coca Cola stock. </a:t>
            </a:r>
            <a:r>
              <a:rPr lang="en-US" b="1" dirty="0">
                <a:solidFill>
                  <a:srgbClr val="7030A0"/>
                </a:solidFill>
              </a:rPr>
              <a:t>(non-productive transaction)</a:t>
            </a:r>
          </a:p>
          <a:p>
            <a:pPr marL="514350" indent="-514350">
              <a:buFont typeface="+mj-lt"/>
              <a:buAutoNum type="arabicPeriod" startAt="5"/>
            </a:pPr>
            <a:r>
              <a:rPr lang="en-US" dirty="0">
                <a:solidFill>
                  <a:srgbClr val="C00000"/>
                </a:solidFill>
              </a:rPr>
              <a:t>The tires, bolts, and engine for a new automobile </a:t>
            </a:r>
            <a:r>
              <a:rPr lang="en-US" b="1" dirty="0">
                <a:solidFill>
                  <a:srgbClr val="C00000"/>
                </a:solidFill>
              </a:rPr>
              <a:t>(intermediate products)</a:t>
            </a:r>
          </a:p>
          <a:p>
            <a:pPr marL="514350" indent="-514350">
              <a:buFont typeface="+mj-lt"/>
              <a:buAutoNum type="arabicPeriod" startAt="5"/>
            </a:pPr>
            <a:r>
              <a:rPr lang="en-US" dirty="0">
                <a:solidFill>
                  <a:schemeClr val="accent4"/>
                </a:solidFill>
              </a:rPr>
              <a:t>The illegal sale of imitation purses on the streets of Smyrna. </a:t>
            </a:r>
            <a:r>
              <a:rPr lang="en-US" b="1" dirty="0">
                <a:solidFill>
                  <a:schemeClr val="accent4"/>
                </a:solidFill>
              </a:rPr>
              <a:t>(underground economy)</a:t>
            </a:r>
          </a:p>
          <a:p>
            <a:pPr marL="514350" indent="-514350">
              <a:buFont typeface="+mj-lt"/>
              <a:buAutoNum type="arabicPeriod" startAt="5"/>
            </a:pPr>
            <a:r>
              <a:rPr lang="en-US" dirty="0">
                <a:solidFill>
                  <a:srgbClr val="0070C0"/>
                </a:solidFill>
              </a:rPr>
              <a:t>Mowing your lawn every other Saturday and being paid an allowance </a:t>
            </a:r>
            <a:r>
              <a:rPr lang="en-US" b="1" dirty="0">
                <a:solidFill>
                  <a:srgbClr val="0070C0"/>
                </a:solidFill>
              </a:rPr>
              <a:t>(non-market transaction)</a:t>
            </a:r>
            <a:endParaRPr lang="en-US" dirty="0">
              <a:solidFill>
                <a:srgbClr val="0070C0"/>
              </a:solidFill>
            </a:endParaRPr>
          </a:p>
          <a:p>
            <a:pPr marL="514350" indent="-514350">
              <a:buFont typeface="+mj-lt"/>
              <a:buAutoNum type="arabicPeriod" startAt="5"/>
            </a:pPr>
            <a:r>
              <a:rPr lang="en-US" dirty="0">
                <a:solidFill>
                  <a:schemeClr val="accent6">
                    <a:lumMod val="50000"/>
                  </a:schemeClr>
                </a:solidFill>
              </a:rPr>
              <a:t>Monthly checks sent to Social Security recipients </a:t>
            </a:r>
            <a:r>
              <a:rPr lang="en-US" b="1" dirty="0">
                <a:solidFill>
                  <a:schemeClr val="accent6">
                    <a:lumMod val="50000"/>
                  </a:schemeClr>
                </a:solidFill>
              </a:rPr>
              <a:t>(non-productive transaction: transfer payment)</a:t>
            </a:r>
            <a:endParaRPr lang="en-US" dirty="0">
              <a:solidFill>
                <a:schemeClr val="accent6">
                  <a:lumMod val="50000"/>
                </a:schemeClr>
              </a:solidFill>
            </a:endParaRPr>
          </a:p>
          <a:p>
            <a:pPr marL="514350" indent="-514350">
              <a:buFont typeface="+mj-lt"/>
              <a:buAutoNum type="arabicPeriod" startAt="5"/>
            </a:pPr>
            <a:r>
              <a:rPr lang="en-US" dirty="0">
                <a:solidFill>
                  <a:srgbClr val="C00000"/>
                </a:solidFill>
              </a:rPr>
              <a:t>Buying a Chipper Jones bobble head from E-bay </a:t>
            </a:r>
            <a:r>
              <a:rPr lang="en-US" b="1" dirty="0">
                <a:solidFill>
                  <a:srgbClr val="C00000"/>
                </a:solidFill>
              </a:rPr>
              <a:t>(secondhand sales)</a:t>
            </a:r>
            <a:endParaRPr lang="en-US" dirty="0">
              <a:solidFill>
                <a:srgbClr val="C00000"/>
              </a:solidFill>
            </a:endParaRPr>
          </a:p>
        </p:txBody>
      </p:sp>
    </p:spTree>
    <p:extLst>
      <p:ext uri="{BB962C8B-B14F-4D97-AF65-F5344CB8AC3E}">
        <p14:creationId xmlns:p14="http://schemas.microsoft.com/office/powerpoint/2010/main" val="14844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1000"/>
                                        <p:tgtEl>
                                          <p:spTgt spid="3">
                                            <p:txEl>
                                              <p:pRg st="10" end="10"/>
                                            </p:txEl>
                                          </p:spTgt>
                                        </p:tgtEl>
                                      </p:cBhvr>
                                    </p:animEffect>
                                    <p:anim calcmode="lin" valueType="num">
                                      <p:cBhvr>
                                        <p:cTn id="6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fade">
                                      <p:cBhvr>
                                        <p:cTn id="68" dur="1000"/>
                                        <p:tgtEl>
                                          <p:spTgt spid="3">
                                            <p:txEl>
                                              <p:pRg st="11" end="11"/>
                                            </p:txEl>
                                          </p:spTgt>
                                        </p:tgtEl>
                                      </p:cBhvr>
                                    </p:animEffect>
                                    <p:anim calcmode="lin" valueType="num">
                                      <p:cBhvr>
                                        <p:cTn id="6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Effect transition="in" filter="fade">
                                      <p:cBhvr>
                                        <p:cTn id="73" dur="1000"/>
                                        <p:tgtEl>
                                          <p:spTgt spid="3">
                                            <p:txEl>
                                              <p:pRg st="12" end="12"/>
                                            </p:txEl>
                                          </p:spTgt>
                                        </p:tgtEl>
                                      </p:cBhvr>
                                    </p:animEffect>
                                    <p:anim calcmode="lin" valueType="num">
                                      <p:cBhvr>
                                        <p:cTn id="7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54EBA9B-F015-4609-A50B-18E54D87E00E}"/>
              </a:ext>
            </a:extLst>
          </p:cNvPr>
          <p:cNvSpPr>
            <a:spLocks noChangeArrowheads="1"/>
          </p:cNvSpPr>
          <p:nvPr/>
        </p:nvSpPr>
        <p:spPr bwMode="auto">
          <a:xfrm>
            <a:off x="2209801" y="0"/>
            <a:ext cx="759301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000" b="1" dirty="0"/>
              <a:t>Included or not Included in GDP?</a:t>
            </a:r>
            <a:endParaRPr lang="en-US" altLang="en-US" sz="1600" b="1" dirty="0">
              <a:solidFill>
                <a:srgbClr val="000099"/>
              </a:solidFill>
            </a:endParaRPr>
          </a:p>
        </p:txBody>
      </p:sp>
      <p:sp>
        <p:nvSpPr>
          <p:cNvPr id="33795" name="Rectangle 3">
            <a:extLst>
              <a:ext uri="{FF2B5EF4-FFF2-40B4-BE49-F238E27FC236}">
                <a16:creationId xmlns:a16="http://schemas.microsoft.com/office/drawing/2014/main" id="{48AF479F-0B5D-4BB0-9EDE-10ECDB8E04F1}"/>
              </a:ext>
            </a:extLst>
          </p:cNvPr>
          <p:cNvSpPr>
            <a:spLocks noChangeArrowheads="1"/>
          </p:cNvSpPr>
          <p:nvPr/>
        </p:nvSpPr>
        <p:spPr bwMode="auto">
          <a:xfrm>
            <a:off x="0" y="609600"/>
            <a:ext cx="12191998"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000" b="1" dirty="0">
                <a:solidFill>
                  <a:srgbClr val="000099"/>
                </a:solidFill>
              </a:rPr>
              <a:t>For each situation, identify if it is included in GDP. Identify the category: C, I, G, or </a:t>
            </a:r>
            <a:r>
              <a:rPr lang="en-US" altLang="en-US" sz="3000" b="1" dirty="0" err="1">
                <a:solidFill>
                  <a:srgbClr val="000099"/>
                </a:solidFill>
              </a:rPr>
              <a:t>Xn</a:t>
            </a:r>
            <a:r>
              <a:rPr lang="en-US" altLang="en-US" sz="3000" b="1" dirty="0">
                <a:solidFill>
                  <a:srgbClr val="000099"/>
                </a:solidFill>
              </a:rPr>
              <a:t>. Now what is the GDP for the included items?</a:t>
            </a:r>
            <a:endParaRPr lang="en-US" altLang="en-US" sz="3000" b="1" baseline="-25000" dirty="0">
              <a:solidFill>
                <a:srgbClr val="000099"/>
              </a:solidFill>
            </a:endParaRPr>
          </a:p>
        </p:txBody>
      </p:sp>
      <p:sp>
        <p:nvSpPr>
          <p:cNvPr id="31748" name="Rectangle 4">
            <a:extLst>
              <a:ext uri="{FF2B5EF4-FFF2-40B4-BE49-F238E27FC236}">
                <a16:creationId xmlns:a16="http://schemas.microsoft.com/office/drawing/2014/main" id="{2DA728FF-63E0-4DB8-9D54-014030402DF8}"/>
              </a:ext>
            </a:extLst>
          </p:cNvPr>
          <p:cNvSpPr>
            <a:spLocks noChangeArrowheads="1"/>
          </p:cNvSpPr>
          <p:nvPr/>
        </p:nvSpPr>
        <p:spPr bwMode="auto">
          <a:xfrm>
            <a:off x="-1" y="1850680"/>
            <a:ext cx="12191999" cy="470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AutoNum type="arabicPeriod"/>
            </a:pPr>
            <a:r>
              <a:rPr lang="en-US" altLang="en-US" sz="3000" b="1" dirty="0"/>
              <a:t>$10.00 for movie tickets</a:t>
            </a:r>
          </a:p>
          <a:p>
            <a:pPr>
              <a:spcBef>
                <a:spcPct val="0"/>
              </a:spcBef>
              <a:buFontTx/>
              <a:buAutoNum type="arabicPeriod"/>
            </a:pPr>
            <a:r>
              <a:rPr lang="en-US" altLang="en-US" sz="3000" b="1" dirty="0"/>
              <a:t>$5M Increase in defense expenditures</a:t>
            </a:r>
          </a:p>
          <a:p>
            <a:pPr>
              <a:spcBef>
                <a:spcPct val="0"/>
              </a:spcBef>
              <a:buFontTx/>
              <a:buAutoNum type="arabicPeriod"/>
            </a:pPr>
            <a:r>
              <a:rPr lang="en-US" altLang="en-US" sz="3000" b="1" dirty="0"/>
              <a:t>$45 for used economics textbook</a:t>
            </a:r>
          </a:p>
          <a:p>
            <a:pPr>
              <a:spcBef>
                <a:spcPct val="0"/>
              </a:spcBef>
              <a:buFontTx/>
              <a:buAutoNum type="arabicPeriod"/>
            </a:pPr>
            <a:r>
              <a:rPr lang="en-US" altLang="en-US" sz="3000" b="1" dirty="0"/>
              <a:t>Ford makes new $2M factory</a:t>
            </a:r>
          </a:p>
          <a:p>
            <a:pPr>
              <a:spcBef>
                <a:spcPct val="0"/>
              </a:spcBef>
              <a:buFontTx/>
              <a:buAutoNum type="arabicPeriod"/>
            </a:pPr>
            <a:r>
              <a:rPr lang="en-US" altLang="en-US" sz="3000" b="1" dirty="0"/>
              <a:t>$20K Toyota made in Mexico</a:t>
            </a:r>
          </a:p>
          <a:p>
            <a:pPr>
              <a:spcBef>
                <a:spcPct val="0"/>
              </a:spcBef>
              <a:buFontTx/>
              <a:buAutoNum type="arabicPeriod"/>
            </a:pPr>
            <a:r>
              <a:rPr lang="en-US" altLang="en-US" sz="3000" b="1" dirty="0"/>
              <a:t>$10K Profit from selling stocks</a:t>
            </a:r>
          </a:p>
          <a:p>
            <a:pPr>
              <a:spcBef>
                <a:spcPct val="0"/>
              </a:spcBef>
              <a:buFontTx/>
              <a:buAutoNum type="arabicPeriod"/>
            </a:pPr>
            <a:r>
              <a:rPr lang="en-US" altLang="en-US" sz="3000" b="1" dirty="0"/>
              <a:t>$15K car made in US, sold in Canada</a:t>
            </a:r>
          </a:p>
          <a:p>
            <a:pPr>
              <a:spcBef>
                <a:spcPct val="0"/>
              </a:spcBef>
              <a:buFontTx/>
              <a:buAutoNum type="arabicPeriod"/>
            </a:pPr>
            <a:r>
              <a:rPr lang="en-US" altLang="en-US" sz="3000" b="1" dirty="0"/>
              <a:t>$10K Tuition to attend college</a:t>
            </a:r>
          </a:p>
          <a:p>
            <a:pPr>
              <a:spcBef>
                <a:spcPct val="0"/>
              </a:spcBef>
              <a:buFontTx/>
              <a:buAutoNum type="arabicPeriod"/>
            </a:pPr>
            <a:r>
              <a:rPr lang="en-US" altLang="en-US" sz="3000" b="1" dirty="0"/>
              <a:t>$120 Social Security payment to Bob</a:t>
            </a:r>
          </a:p>
          <a:p>
            <a:pPr>
              <a:spcBef>
                <a:spcPct val="0"/>
              </a:spcBef>
              <a:buFontTx/>
              <a:buAutoNum type="arabicPeriod"/>
            </a:pPr>
            <a:r>
              <a:rPr lang="en-US" altLang="en-US" sz="3000" b="1" dirty="0"/>
              <a:t>Farmer purchases new $100K tractor</a:t>
            </a:r>
          </a:p>
        </p:txBody>
      </p:sp>
      <p:sp>
        <p:nvSpPr>
          <p:cNvPr id="33797" name="Slide Number Placeholder 6">
            <a:extLst>
              <a:ext uri="{FF2B5EF4-FFF2-40B4-BE49-F238E27FC236}">
                <a16:creationId xmlns:a16="http://schemas.microsoft.com/office/drawing/2014/main" id="{E80F4645-9422-4EBA-9664-D895956D26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21A4054-A24A-407B-9E99-E7650422D2B3}" type="slidenum">
              <a:rPr lang="en-US" altLang="en-US" sz="1400"/>
              <a:pPr>
                <a:spcBef>
                  <a:spcPct val="0"/>
                </a:spcBef>
                <a:buFontTx/>
                <a:buNone/>
              </a:pPr>
              <a:t>17</a:t>
            </a:fld>
            <a:endParaRPr lang="en-US" altLang="en-US" sz="1400"/>
          </a:p>
        </p:txBody>
      </p:sp>
    </p:spTree>
    <p:extLst>
      <p:ext uri="{BB962C8B-B14F-4D97-AF65-F5344CB8AC3E}">
        <p14:creationId xmlns:p14="http://schemas.microsoft.com/office/powerpoint/2010/main" val="414516728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dissolve">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48AF479F-0B5D-4BB0-9EDE-10ECDB8E04F1}"/>
              </a:ext>
            </a:extLst>
          </p:cNvPr>
          <p:cNvSpPr>
            <a:spLocks noChangeArrowheads="1"/>
          </p:cNvSpPr>
          <p:nvPr/>
        </p:nvSpPr>
        <p:spPr bwMode="auto">
          <a:xfrm>
            <a:off x="0" y="7129"/>
            <a:ext cx="121920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000" b="1" dirty="0">
                <a:solidFill>
                  <a:srgbClr val="000099"/>
                </a:solidFill>
              </a:rPr>
              <a:t>For each situation, identify if it is included in GDP the identify the category C, I, G, or </a:t>
            </a:r>
            <a:r>
              <a:rPr lang="en-US" altLang="en-US" sz="3000" b="1" dirty="0" err="1">
                <a:solidFill>
                  <a:srgbClr val="000099"/>
                </a:solidFill>
              </a:rPr>
              <a:t>X</a:t>
            </a:r>
            <a:r>
              <a:rPr lang="en-US" altLang="en-US" sz="3000" b="1" baseline="-25000" dirty="0" err="1">
                <a:solidFill>
                  <a:srgbClr val="000099"/>
                </a:solidFill>
              </a:rPr>
              <a:t>n</a:t>
            </a:r>
            <a:endParaRPr lang="en-US" altLang="en-US" sz="3000" b="1" baseline="-25000" dirty="0">
              <a:solidFill>
                <a:srgbClr val="000099"/>
              </a:solidFill>
            </a:endParaRPr>
          </a:p>
        </p:txBody>
      </p:sp>
      <p:sp>
        <p:nvSpPr>
          <p:cNvPr id="31748" name="Rectangle 4">
            <a:extLst>
              <a:ext uri="{FF2B5EF4-FFF2-40B4-BE49-F238E27FC236}">
                <a16:creationId xmlns:a16="http://schemas.microsoft.com/office/drawing/2014/main" id="{2DA728FF-63E0-4DB8-9D54-014030402DF8}"/>
              </a:ext>
            </a:extLst>
          </p:cNvPr>
          <p:cNvSpPr>
            <a:spLocks noChangeArrowheads="1"/>
          </p:cNvSpPr>
          <p:nvPr/>
        </p:nvSpPr>
        <p:spPr bwMode="auto">
          <a:xfrm>
            <a:off x="0" y="849714"/>
            <a:ext cx="12192000" cy="599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AutoNum type="arabicPeriod"/>
            </a:pPr>
            <a:r>
              <a:rPr lang="en-US" altLang="en-US" dirty="0">
                <a:solidFill>
                  <a:srgbClr val="00B050"/>
                </a:solidFill>
              </a:rPr>
              <a:t>$10.00 for movie tickets </a:t>
            </a:r>
            <a:r>
              <a:rPr lang="en-US" altLang="en-US" b="1" dirty="0">
                <a:solidFill>
                  <a:srgbClr val="00B050"/>
                </a:solidFill>
              </a:rPr>
              <a:t>(included- consumption- service)</a:t>
            </a:r>
          </a:p>
          <a:p>
            <a:pPr algn="just">
              <a:spcBef>
                <a:spcPct val="0"/>
              </a:spcBef>
              <a:buFontTx/>
              <a:buAutoNum type="arabicPeriod"/>
            </a:pPr>
            <a:r>
              <a:rPr lang="en-US" altLang="en-US" dirty="0">
                <a:solidFill>
                  <a:srgbClr val="00B050"/>
                </a:solidFill>
              </a:rPr>
              <a:t>$5M Increase in defense expenditures </a:t>
            </a:r>
            <a:r>
              <a:rPr lang="en-US" altLang="en-US" b="1" dirty="0">
                <a:solidFill>
                  <a:srgbClr val="00B050"/>
                </a:solidFill>
              </a:rPr>
              <a:t>(included- gov’t) </a:t>
            </a:r>
          </a:p>
          <a:p>
            <a:pPr algn="just">
              <a:spcBef>
                <a:spcPct val="0"/>
              </a:spcBef>
              <a:buFontTx/>
              <a:buAutoNum type="arabicPeriod"/>
            </a:pPr>
            <a:r>
              <a:rPr lang="en-US" altLang="en-US" strike="sngStrike" dirty="0">
                <a:solidFill>
                  <a:srgbClr val="FF0000"/>
                </a:solidFill>
              </a:rPr>
              <a:t>$45 for used economics textbook</a:t>
            </a:r>
            <a:r>
              <a:rPr lang="en-US" altLang="en-US" dirty="0">
                <a:solidFill>
                  <a:srgbClr val="FF0000"/>
                </a:solidFill>
              </a:rPr>
              <a:t> </a:t>
            </a:r>
            <a:r>
              <a:rPr lang="en-US" altLang="en-US" b="1" dirty="0">
                <a:solidFill>
                  <a:srgbClr val="FF0000"/>
                </a:solidFill>
              </a:rPr>
              <a:t>(excluded- used good)</a:t>
            </a:r>
            <a:endParaRPr lang="en-US" altLang="en-US" b="1" strike="sngStrike" dirty="0">
              <a:solidFill>
                <a:srgbClr val="FF0000"/>
              </a:solidFill>
            </a:endParaRPr>
          </a:p>
          <a:p>
            <a:pPr algn="just">
              <a:spcBef>
                <a:spcPct val="0"/>
              </a:spcBef>
              <a:buFontTx/>
              <a:buAutoNum type="arabicPeriod"/>
            </a:pPr>
            <a:r>
              <a:rPr lang="en-US" altLang="en-US" dirty="0">
                <a:solidFill>
                  <a:srgbClr val="00B050"/>
                </a:solidFill>
              </a:rPr>
              <a:t>Ford makes new $2M factory </a:t>
            </a:r>
            <a:r>
              <a:rPr lang="en-US" altLang="en-US" b="1" dirty="0">
                <a:solidFill>
                  <a:srgbClr val="00B050"/>
                </a:solidFill>
              </a:rPr>
              <a:t>(included- investment)</a:t>
            </a:r>
          </a:p>
          <a:p>
            <a:pPr algn="just">
              <a:spcBef>
                <a:spcPct val="0"/>
              </a:spcBef>
              <a:buFontTx/>
              <a:buAutoNum type="arabicPeriod"/>
            </a:pPr>
            <a:r>
              <a:rPr lang="en-US" altLang="en-US" strike="sngStrike" dirty="0">
                <a:solidFill>
                  <a:srgbClr val="FF0000"/>
                </a:solidFill>
              </a:rPr>
              <a:t>$20K Toyota made in Mexico</a:t>
            </a:r>
            <a:r>
              <a:rPr lang="en-US" altLang="en-US" dirty="0">
                <a:solidFill>
                  <a:srgbClr val="FF0000"/>
                </a:solidFill>
              </a:rPr>
              <a:t> </a:t>
            </a:r>
            <a:r>
              <a:rPr lang="en-US" altLang="en-US" b="1" dirty="0">
                <a:solidFill>
                  <a:srgbClr val="FF0000"/>
                </a:solidFill>
              </a:rPr>
              <a:t>(excluded- not made in the US)</a:t>
            </a:r>
            <a:endParaRPr lang="en-US" altLang="en-US" b="1" strike="sngStrike" dirty="0">
              <a:solidFill>
                <a:srgbClr val="FF0000"/>
              </a:solidFill>
            </a:endParaRPr>
          </a:p>
          <a:p>
            <a:pPr algn="just">
              <a:spcBef>
                <a:spcPct val="0"/>
              </a:spcBef>
              <a:buFontTx/>
              <a:buAutoNum type="arabicPeriod"/>
            </a:pPr>
            <a:r>
              <a:rPr lang="en-US" altLang="en-US" strike="sngStrike" dirty="0">
                <a:solidFill>
                  <a:srgbClr val="FF0000"/>
                </a:solidFill>
              </a:rPr>
              <a:t>$10K Profit from selling stocks </a:t>
            </a:r>
            <a:r>
              <a:rPr lang="en-US" altLang="en-US" b="1" dirty="0">
                <a:solidFill>
                  <a:srgbClr val="FF0000"/>
                </a:solidFill>
              </a:rPr>
              <a:t>(excluded- does not involve capital goods investment)</a:t>
            </a:r>
            <a:endParaRPr lang="en-US" altLang="en-US" b="1" strike="sngStrike" dirty="0">
              <a:solidFill>
                <a:srgbClr val="FF0000"/>
              </a:solidFill>
            </a:endParaRPr>
          </a:p>
          <a:p>
            <a:pPr algn="just">
              <a:spcBef>
                <a:spcPct val="0"/>
              </a:spcBef>
              <a:buFontTx/>
              <a:buAutoNum type="arabicPeriod"/>
            </a:pPr>
            <a:r>
              <a:rPr lang="en-US" altLang="en-US" dirty="0">
                <a:solidFill>
                  <a:srgbClr val="00B050"/>
                </a:solidFill>
              </a:rPr>
              <a:t>$15K car made in US, sold in Canada </a:t>
            </a:r>
            <a:r>
              <a:rPr lang="en-US" altLang="en-US" b="1" dirty="0">
                <a:solidFill>
                  <a:srgbClr val="00B050"/>
                </a:solidFill>
              </a:rPr>
              <a:t>(included- </a:t>
            </a:r>
            <a:r>
              <a:rPr lang="en-US" altLang="en-US" b="1" dirty="0" err="1">
                <a:solidFill>
                  <a:srgbClr val="00B050"/>
                </a:solidFill>
              </a:rPr>
              <a:t>Xn</a:t>
            </a:r>
            <a:r>
              <a:rPr lang="en-US" altLang="en-US" b="1" dirty="0">
                <a:solidFill>
                  <a:srgbClr val="00B050"/>
                </a:solidFill>
              </a:rPr>
              <a:t>/ export)</a:t>
            </a:r>
          </a:p>
          <a:p>
            <a:pPr algn="just">
              <a:spcBef>
                <a:spcPct val="0"/>
              </a:spcBef>
              <a:buFontTx/>
              <a:buAutoNum type="arabicPeriod"/>
            </a:pPr>
            <a:r>
              <a:rPr lang="en-US" altLang="en-US" dirty="0">
                <a:solidFill>
                  <a:srgbClr val="00B050"/>
                </a:solidFill>
              </a:rPr>
              <a:t>$10K Tuition to attend college </a:t>
            </a:r>
            <a:r>
              <a:rPr lang="en-US" altLang="en-US" b="1" dirty="0">
                <a:solidFill>
                  <a:srgbClr val="00B050"/>
                </a:solidFill>
              </a:rPr>
              <a:t>(included- consumption- service)</a:t>
            </a:r>
          </a:p>
          <a:p>
            <a:pPr algn="just">
              <a:spcBef>
                <a:spcPct val="0"/>
              </a:spcBef>
              <a:buFontTx/>
              <a:buAutoNum type="arabicPeriod"/>
            </a:pPr>
            <a:r>
              <a:rPr lang="en-US" altLang="en-US" strike="sngStrike" dirty="0">
                <a:solidFill>
                  <a:srgbClr val="FF0000"/>
                </a:solidFill>
              </a:rPr>
              <a:t>$120 Social Security payment to Bob</a:t>
            </a:r>
            <a:r>
              <a:rPr lang="en-US" altLang="en-US" dirty="0">
                <a:solidFill>
                  <a:srgbClr val="FF0000"/>
                </a:solidFill>
              </a:rPr>
              <a:t> </a:t>
            </a:r>
            <a:r>
              <a:rPr lang="en-US" altLang="en-US" b="1" dirty="0">
                <a:solidFill>
                  <a:srgbClr val="FF0000"/>
                </a:solidFill>
              </a:rPr>
              <a:t>(excluded- transfer </a:t>
            </a:r>
            <a:r>
              <a:rPr lang="en-US" altLang="en-US" b="1" dirty="0" err="1">
                <a:solidFill>
                  <a:srgbClr val="FF0000"/>
                </a:solidFill>
              </a:rPr>
              <a:t>pymt</a:t>
            </a:r>
            <a:r>
              <a:rPr lang="en-US" altLang="en-US" b="1" dirty="0">
                <a:solidFill>
                  <a:srgbClr val="FF0000"/>
                </a:solidFill>
              </a:rPr>
              <a:t>)</a:t>
            </a:r>
            <a:endParaRPr lang="en-US" altLang="en-US" b="1" strike="sngStrike" dirty="0">
              <a:solidFill>
                <a:srgbClr val="FF0000"/>
              </a:solidFill>
            </a:endParaRPr>
          </a:p>
          <a:p>
            <a:pPr algn="just">
              <a:spcBef>
                <a:spcPct val="0"/>
              </a:spcBef>
              <a:buFontTx/>
              <a:buAutoNum type="arabicPeriod"/>
            </a:pPr>
            <a:r>
              <a:rPr lang="en-US" altLang="en-US" dirty="0">
                <a:solidFill>
                  <a:srgbClr val="00B050"/>
                </a:solidFill>
              </a:rPr>
              <a:t>Farmer purchases new $100K tractor </a:t>
            </a:r>
            <a:r>
              <a:rPr lang="en-US" altLang="en-US" b="1" dirty="0">
                <a:solidFill>
                  <a:srgbClr val="00B050"/>
                </a:solidFill>
              </a:rPr>
              <a:t>(included- consumption- good)</a:t>
            </a:r>
          </a:p>
          <a:p>
            <a:pPr marL="0" indent="0" algn="ctr">
              <a:spcBef>
                <a:spcPct val="0"/>
              </a:spcBef>
              <a:buNone/>
            </a:pPr>
            <a:r>
              <a:rPr lang="en-US" altLang="en-US" b="1" dirty="0">
                <a:solidFill>
                  <a:srgbClr val="5903F3"/>
                </a:solidFill>
              </a:rPr>
              <a:t>GDP of all included items: $7,125,010</a:t>
            </a:r>
          </a:p>
        </p:txBody>
      </p:sp>
      <p:sp>
        <p:nvSpPr>
          <p:cNvPr id="33797" name="Slide Number Placeholder 6">
            <a:extLst>
              <a:ext uri="{FF2B5EF4-FFF2-40B4-BE49-F238E27FC236}">
                <a16:creationId xmlns:a16="http://schemas.microsoft.com/office/drawing/2014/main" id="{E80F4645-9422-4EBA-9664-D895956D26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21A4054-A24A-407B-9E99-E7650422D2B3}" type="slidenum">
              <a:rPr lang="en-US" altLang="en-US" sz="1400"/>
              <a:pPr>
                <a:spcBef>
                  <a:spcPct val="0"/>
                </a:spcBef>
                <a:buFontTx/>
                <a:buNone/>
              </a:pPr>
              <a:t>18</a:t>
            </a:fld>
            <a:endParaRPr lang="en-US" altLang="en-US" sz="1400"/>
          </a:p>
        </p:txBody>
      </p:sp>
    </p:spTree>
    <p:extLst>
      <p:ext uri="{BB962C8B-B14F-4D97-AF65-F5344CB8AC3E}">
        <p14:creationId xmlns:p14="http://schemas.microsoft.com/office/powerpoint/2010/main" val="28276741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dissolve">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effectLst>
                  <a:outerShdw blurRad="38100" dist="38100" dir="2700000" algn="tl">
                    <a:srgbClr val="000000">
                      <a:alpha val="43137"/>
                    </a:srgbClr>
                  </a:outerShdw>
                </a:effectLst>
              </a:rPr>
              <a:t>Milestone Practice</a:t>
            </a:r>
          </a:p>
        </p:txBody>
      </p:sp>
      <p:sp>
        <p:nvSpPr>
          <p:cNvPr id="3" name="Content Placeholder 2"/>
          <p:cNvSpPr>
            <a:spLocks noGrp="1"/>
          </p:cNvSpPr>
          <p:nvPr>
            <p:ph idx="1"/>
          </p:nvPr>
        </p:nvSpPr>
        <p:spPr>
          <a:xfrm>
            <a:off x="673198" y="1690688"/>
            <a:ext cx="10680602" cy="4351338"/>
          </a:xfrm>
        </p:spPr>
        <p:txBody>
          <a:bodyPr>
            <a:normAutofit/>
          </a:bodyPr>
          <a:lstStyle/>
          <a:p>
            <a:pPr marL="0" indent="0" algn="just">
              <a:buNone/>
            </a:pPr>
            <a:r>
              <a:rPr lang="en-US" sz="3600" b="1" dirty="0"/>
              <a:t>SSEMA1b) </a:t>
            </a:r>
            <a:r>
              <a:rPr lang="en-US" sz="3600" dirty="0"/>
              <a:t>What is the difference between nominal and real GDP?</a:t>
            </a:r>
          </a:p>
          <a:p>
            <a:pPr marL="514350" indent="-514350" algn="just">
              <a:buFont typeface="+mj-lt"/>
              <a:buAutoNum type="alphaLcParenR"/>
            </a:pPr>
            <a:r>
              <a:rPr lang="en-US" sz="3600" dirty="0"/>
              <a:t>nominal GDP includes the market value of all American companies &amp; citizens globally</a:t>
            </a:r>
          </a:p>
          <a:p>
            <a:pPr marL="514350" indent="-514350" algn="just">
              <a:buFont typeface="+mj-lt"/>
              <a:buAutoNum type="alphaLcParenR"/>
            </a:pPr>
            <a:r>
              <a:rPr lang="en-US" sz="3600" dirty="0"/>
              <a:t>nominal GDP is used to calculate inflation</a:t>
            </a:r>
          </a:p>
          <a:p>
            <a:pPr marL="514350" indent="-514350" algn="just">
              <a:buFont typeface="+mj-lt"/>
              <a:buAutoNum type="alphaLcParenR"/>
            </a:pPr>
            <a:r>
              <a:rPr lang="en-US" sz="3600" dirty="0"/>
              <a:t>real GDP is adjusted for inflation</a:t>
            </a:r>
          </a:p>
          <a:p>
            <a:pPr marL="514350" indent="-514350" algn="just">
              <a:buFont typeface="+mj-lt"/>
              <a:buAutoNum type="alphaLcParenR"/>
            </a:pPr>
            <a:r>
              <a:rPr lang="en-US" sz="3600" dirty="0"/>
              <a:t>nothing; they are exactly the same</a:t>
            </a:r>
          </a:p>
          <a:p>
            <a:pPr marL="0" indent="0">
              <a:buNone/>
            </a:pPr>
            <a:endParaRPr lang="en-US" dirty="0"/>
          </a:p>
        </p:txBody>
      </p:sp>
    </p:spTree>
    <p:extLst>
      <p:ext uri="{BB962C8B-B14F-4D97-AF65-F5344CB8AC3E}">
        <p14:creationId xmlns:p14="http://schemas.microsoft.com/office/powerpoint/2010/main" val="954490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lstStyle/>
          <a:p>
            <a:pPr marL="0" indent="0" algn="just">
              <a:buNone/>
            </a:pPr>
            <a:r>
              <a:rPr lang="en-US" sz="3600" b="1" dirty="0"/>
              <a:t>SSEMA1b)</a:t>
            </a:r>
            <a:r>
              <a:rPr lang="en-US" sz="3600" dirty="0"/>
              <a:t> The single most important measure of the economy's overall economic performance, or the measure of national output, is called</a:t>
            </a:r>
          </a:p>
          <a:p>
            <a:pPr marL="514350" indent="-514350">
              <a:buFont typeface="+mj-lt"/>
              <a:buAutoNum type="alphaLcParenR"/>
            </a:pPr>
            <a:r>
              <a:rPr lang="en-US" sz="3600" dirty="0"/>
              <a:t>National Income (NI).</a:t>
            </a:r>
          </a:p>
          <a:p>
            <a:pPr marL="514350" indent="-514350">
              <a:buFont typeface="+mj-lt"/>
              <a:buAutoNum type="alphaLcParenR"/>
            </a:pPr>
            <a:r>
              <a:rPr lang="en-US" sz="3600" dirty="0"/>
              <a:t>Consumer Price Index (CPI).</a:t>
            </a:r>
          </a:p>
          <a:p>
            <a:pPr marL="514350" indent="-514350">
              <a:buFont typeface="+mj-lt"/>
              <a:buAutoNum type="alphaLcParenR"/>
            </a:pPr>
            <a:r>
              <a:rPr lang="en-US" sz="3600" dirty="0"/>
              <a:t>Gross National Product (GNP).</a:t>
            </a:r>
          </a:p>
          <a:p>
            <a:pPr marL="514350" indent="-514350">
              <a:buFont typeface="+mj-lt"/>
              <a:buAutoNum type="alphaLcParenR"/>
            </a:pPr>
            <a:r>
              <a:rPr lang="en-US" sz="3600" dirty="0"/>
              <a:t>Gross Domestic Product (GDP).</a:t>
            </a:r>
          </a:p>
          <a:p>
            <a:pPr marL="0" indent="0">
              <a:buNone/>
            </a:pPr>
            <a:endParaRPr lang="en-US" dirty="0"/>
          </a:p>
        </p:txBody>
      </p:sp>
    </p:spTree>
    <p:extLst>
      <p:ext uri="{BB962C8B-B14F-4D97-AF65-F5344CB8AC3E}">
        <p14:creationId xmlns:p14="http://schemas.microsoft.com/office/powerpoint/2010/main" val="3829603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1578633" y="1690688"/>
            <a:ext cx="9359661" cy="4351338"/>
          </a:xfrm>
        </p:spPr>
        <p:txBody>
          <a:bodyPr/>
          <a:lstStyle/>
          <a:p>
            <a:pPr marL="0" indent="0" algn="just">
              <a:buNone/>
            </a:pPr>
            <a:r>
              <a:rPr lang="en-US" b="1" dirty="0"/>
              <a:t>SSEMA1b) </a:t>
            </a:r>
            <a:r>
              <a:rPr lang="en-US" dirty="0"/>
              <a:t>What is the difference between nominal and real GDP?</a:t>
            </a:r>
          </a:p>
          <a:p>
            <a:pPr marL="514350" indent="-514350" algn="just">
              <a:buFont typeface="+mj-lt"/>
              <a:buAutoNum type="alphaLcParenR"/>
            </a:pPr>
            <a:r>
              <a:rPr lang="en-US" dirty="0"/>
              <a:t>nominal GDP includes the market value of all American </a:t>
            </a:r>
            <a:br>
              <a:rPr lang="en-US" dirty="0"/>
            </a:br>
            <a:r>
              <a:rPr lang="en-US" dirty="0"/>
              <a:t>companies &amp; citizens globally</a:t>
            </a:r>
          </a:p>
          <a:p>
            <a:pPr marL="514350" indent="-514350" algn="just">
              <a:buFont typeface="+mj-lt"/>
              <a:buAutoNum type="alphaLcParenR"/>
            </a:pPr>
            <a:r>
              <a:rPr lang="en-US" dirty="0"/>
              <a:t>nominal GDP is used to calculate inflation</a:t>
            </a:r>
          </a:p>
          <a:p>
            <a:pPr marL="514350" indent="-514350" algn="just">
              <a:buFont typeface="+mj-lt"/>
              <a:buAutoNum type="alphaLcParenR"/>
            </a:pPr>
            <a:r>
              <a:rPr lang="en-US" dirty="0"/>
              <a:t>real GDP is adjusted for inflation</a:t>
            </a:r>
          </a:p>
          <a:p>
            <a:pPr marL="514350" indent="-514350" algn="just">
              <a:buFont typeface="+mj-lt"/>
              <a:buAutoNum type="alphaLcParenR"/>
            </a:pPr>
            <a:r>
              <a:rPr lang="en-US" dirty="0"/>
              <a:t>nothing; they are exactly the same</a:t>
            </a:r>
          </a:p>
          <a:p>
            <a:pPr marL="0" indent="0">
              <a:buNone/>
            </a:pPr>
            <a:endParaRPr lang="en-US" dirty="0"/>
          </a:p>
        </p:txBody>
      </p:sp>
      <p:sp>
        <p:nvSpPr>
          <p:cNvPr id="4" name="Arrow: Right 3">
            <a:extLst>
              <a:ext uri="{FF2B5EF4-FFF2-40B4-BE49-F238E27FC236}">
                <a16:creationId xmlns:a16="http://schemas.microsoft.com/office/drawing/2014/main" id="{FC39AB71-0F0E-49C0-942E-982B17F31343}"/>
              </a:ext>
            </a:extLst>
          </p:cNvPr>
          <p:cNvSpPr/>
          <p:nvPr/>
        </p:nvSpPr>
        <p:spPr>
          <a:xfrm>
            <a:off x="655608" y="4088921"/>
            <a:ext cx="923025" cy="336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187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9BB192B-E992-434F-8C2C-E83C3E126918}"/>
              </a:ext>
            </a:extLst>
          </p:cNvPr>
          <p:cNvSpPr>
            <a:spLocks noChangeArrowheads="1"/>
          </p:cNvSpPr>
          <p:nvPr/>
        </p:nvSpPr>
        <p:spPr bwMode="auto">
          <a:xfrm>
            <a:off x="2514601" y="1524000"/>
            <a:ext cx="7089775" cy="158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85000"/>
              </a:lnSpc>
              <a:spcBef>
                <a:spcPct val="0"/>
              </a:spcBef>
              <a:buFontTx/>
              <a:buNone/>
            </a:pPr>
            <a:r>
              <a:rPr lang="en-US" altLang="en-US" sz="5700" b="1"/>
              <a:t>Nominal GDP vs. Real GDP</a:t>
            </a:r>
          </a:p>
        </p:txBody>
      </p:sp>
      <p:pic>
        <p:nvPicPr>
          <p:cNvPr id="38915" name="Picture 3" descr="balloon(inflation)">
            <a:extLst>
              <a:ext uri="{FF2B5EF4-FFF2-40B4-BE49-F238E27FC236}">
                <a16:creationId xmlns:a16="http://schemas.microsoft.com/office/drawing/2014/main" id="{1AE772BB-F380-4630-B15F-FCEF6C862BD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2895600"/>
            <a:ext cx="216852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Slide Number Placeholder 5">
            <a:extLst>
              <a:ext uri="{FF2B5EF4-FFF2-40B4-BE49-F238E27FC236}">
                <a16:creationId xmlns:a16="http://schemas.microsoft.com/office/drawing/2014/main" id="{F8382766-86CF-4606-9F3D-89A3502904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1FC3C6C-1599-47E0-8F08-1BDF0A274400}" type="slidenum">
              <a:rPr lang="en-US" altLang="en-US" sz="1400"/>
              <a:pPr>
                <a:spcBef>
                  <a:spcPct val="0"/>
                </a:spcBef>
                <a:buFontTx/>
                <a:buNone/>
              </a:pPr>
              <a:t>21</a:t>
            </a:fld>
            <a:endParaRPr lang="en-US" altLang="en-US" sz="1400"/>
          </a:p>
        </p:txBody>
      </p:sp>
    </p:spTree>
    <p:extLst>
      <p:ext uri="{BB962C8B-B14F-4D97-AF65-F5344CB8AC3E}">
        <p14:creationId xmlns:p14="http://schemas.microsoft.com/office/powerpoint/2010/main" val="326809080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1A0E7BC8-5137-48BA-A427-1C50246D4FB9}"/>
              </a:ext>
            </a:extLst>
          </p:cNvPr>
          <p:cNvSpPr>
            <a:spLocks noChangeArrowheads="1"/>
          </p:cNvSpPr>
          <p:nvPr/>
        </p:nvSpPr>
        <p:spPr bwMode="auto">
          <a:xfrm>
            <a:off x="152400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300" b="1"/>
              <a:t>How can you figure out which is the most popular movie of all time?</a:t>
            </a:r>
          </a:p>
        </p:txBody>
      </p:sp>
      <p:sp>
        <p:nvSpPr>
          <p:cNvPr id="70661" name="Rectangle 5">
            <a:extLst>
              <a:ext uri="{FF2B5EF4-FFF2-40B4-BE49-F238E27FC236}">
                <a16:creationId xmlns:a16="http://schemas.microsoft.com/office/drawing/2014/main" id="{A1D88F4C-45F3-4939-8FB9-EEC55B9C7D1B}"/>
              </a:ext>
            </a:extLst>
          </p:cNvPr>
          <p:cNvSpPr>
            <a:spLocks noChangeArrowheads="1"/>
          </p:cNvSpPr>
          <p:nvPr/>
        </p:nvSpPr>
        <p:spPr bwMode="auto">
          <a:xfrm>
            <a:off x="2057400" y="914400"/>
            <a:ext cx="803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a:solidFill>
                  <a:srgbClr val="000099"/>
                </a:solidFill>
              </a:rPr>
              <a:t>What is the problem with this method?  </a:t>
            </a:r>
          </a:p>
        </p:txBody>
      </p:sp>
      <p:sp>
        <p:nvSpPr>
          <p:cNvPr id="31748" name="Text Box 8">
            <a:extLst>
              <a:ext uri="{FF2B5EF4-FFF2-40B4-BE49-F238E27FC236}">
                <a16:creationId xmlns:a16="http://schemas.microsoft.com/office/drawing/2014/main" id="{E6C738E4-F4AF-475F-8A1B-9DA0D6F93F52}"/>
              </a:ext>
            </a:extLst>
          </p:cNvPr>
          <p:cNvSpPr txBox="1">
            <a:spLocks noChangeArrowheads="1"/>
          </p:cNvSpPr>
          <p:nvPr/>
        </p:nvSpPr>
        <p:spPr bwMode="auto">
          <a:xfrm>
            <a:off x="2743200" y="1447800"/>
            <a:ext cx="647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t>Nominal Box Office Receipts</a:t>
            </a:r>
          </a:p>
        </p:txBody>
      </p:sp>
      <p:sp>
        <p:nvSpPr>
          <p:cNvPr id="39941" name="Slide Number Placeholder 7">
            <a:extLst>
              <a:ext uri="{FF2B5EF4-FFF2-40B4-BE49-F238E27FC236}">
                <a16:creationId xmlns:a16="http://schemas.microsoft.com/office/drawing/2014/main" id="{E0ED4376-CBB1-49CE-956F-75A3008FC7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B788334-EF23-4995-B213-0DAE3FB6B0ED}" type="slidenum">
              <a:rPr lang="en-US" altLang="en-US" sz="1400"/>
              <a:pPr>
                <a:spcBef>
                  <a:spcPct val="0"/>
                </a:spcBef>
                <a:buFontTx/>
                <a:buNone/>
              </a:pPr>
              <a:t>22</a:t>
            </a:fld>
            <a:endParaRPr lang="en-US" altLang="en-US" sz="1400"/>
          </a:p>
        </p:txBody>
      </p:sp>
      <p:sp>
        <p:nvSpPr>
          <p:cNvPr id="2" name="Rectangle 1">
            <a:extLst>
              <a:ext uri="{FF2B5EF4-FFF2-40B4-BE49-F238E27FC236}">
                <a16:creationId xmlns:a16="http://schemas.microsoft.com/office/drawing/2014/main" id="{19C86E4F-922F-419B-AC10-37C95D30957C}"/>
              </a:ext>
            </a:extLst>
          </p:cNvPr>
          <p:cNvSpPr/>
          <p:nvPr/>
        </p:nvSpPr>
        <p:spPr>
          <a:xfrm>
            <a:off x="3025775" y="2129865"/>
            <a:ext cx="6096000" cy="1200329"/>
          </a:xfrm>
          <a:prstGeom prst="rect">
            <a:avLst/>
          </a:prstGeom>
        </p:spPr>
        <p:txBody>
          <a:bodyPr>
            <a:spAutoFit/>
          </a:bodyPr>
          <a:lstStyle/>
          <a:p>
            <a:pPr algn="ctr"/>
            <a:r>
              <a:rPr lang="en-US" b="1" dirty="0">
                <a:solidFill>
                  <a:srgbClr val="000000"/>
                </a:solidFill>
                <a:latin typeface="Arial" panose="020B0604020202020204" pitchFamily="34" charset="0"/>
              </a:rPr>
              <a:t>TOP 100 FILMS</a:t>
            </a:r>
            <a:br>
              <a:rPr lang="en-US" b="1" dirty="0">
                <a:solidFill>
                  <a:srgbClr val="000000"/>
                </a:solidFill>
                <a:latin typeface="Arial" panose="020B0604020202020204" pitchFamily="34" charset="0"/>
              </a:rPr>
            </a:br>
            <a:r>
              <a:rPr lang="en-US" b="1" dirty="0">
                <a:solidFill>
                  <a:srgbClr val="000000"/>
                </a:solidFill>
                <a:latin typeface="Arial" panose="020B0604020202020204" pitchFamily="34" charset="0"/>
              </a:rPr>
              <a:t>OF ALL-TIME </a:t>
            </a:r>
            <a:br>
              <a:rPr lang="en-US" b="1" dirty="0">
                <a:solidFill>
                  <a:srgbClr val="000000"/>
                </a:solidFill>
                <a:latin typeface="Arial" panose="020B0604020202020204" pitchFamily="34" charset="0"/>
              </a:rPr>
            </a:br>
            <a:r>
              <a:rPr lang="en-US" b="1" dirty="0">
                <a:solidFill>
                  <a:srgbClr val="000000"/>
                </a:solidFill>
                <a:latin typeface="Arial" panose="020B0604020202020204" pitchFamily="34" charset="0"/>
              </a:rPr>
              <a:t>(Domestic Gross)*</a:t>
            </a:r>
            <a:br>
              <a:rPr lang="en-US" b="1" dirty="0">
                <a:solidFill>
                  <a:srgbClr val="000000"/>
                </a:solidFill>
                <a:latin typeface="Arial" panose="020B0604020202020204" pitchFamily="34" charset="0"/>
              </a:rPr>
            </a:br>
            <a:r>
              <a:rPr lang="en-US" b="1" dirty="0">
                <a:solidFill>
                  <a:srgbClr val="000000"/>
                </a:solidFill>
                <a:latin typeface="Arial" panose="020B0604020202020204" pitchFamily="34" charset="0"/>
              </a:rPr>
              <a:t>(Unadjusted for Inflation)</a:t>
            </a:r>
            <a:endParaRPr lang="en-US" dirty="0"/>
          </a:p>
        </p:txBody>
      </p:sp>
      <p:sp>
        <p:nvSpPr>
          <p:cNvPr id="3" name="Rectangle 2">
            <a:extLst>
              <a:ext uri="{FF2B5EF4-FFF2-40B4-BE49-F238E27FC236}">
                <a16:creationId xmlns:a16="http://schemas.microsoft.com/office/drawing/2014/main" id="{F939B174-2CB3-46E3-B3E2-17D43EE749EE}"/>
              </a:ext>
            </a:extLst>
          </p:cNvPr>
          <p:cNvSpPr/>
          <p:nvPr/>
        </p:nvSpPr>
        <p:spPr>
          <a:xfrm>
            <a:off x="2933700" y="3429000"/>
            <a:ext cx="6096000" cy="3139321"/>
          </a:xfrm>
          <a:prstGeom prst="rect">
            <a:avLst/>
          </a:prstGeom>
        </p:spPr>
        <p:txBody>
          <a:bodyPr>
            <a:spAutoFit/>
          </a:bodyPr>
          <a:lstStyle/>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Star Wars: Episode VII - The Force Awakens (2015)</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Avatar (2009)</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Black Panther (2018)</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Avengers: Infinity War (2018)</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Titanic (1997)</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Jurassic World (2015)</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Marvel's The Avengers (2012)</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Star Wars: Episode VIII - The Last Jedi (2017)</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Incredibles 2 (2018)</a:t>
            </a:r>
            <a:endParaRPr lang="en-US" b="1" dirty="0">
              <a:solidFill>
                <a:srgbClr val="5903F3"/>
              </a:solidFill>
              <a:effectLst>
                <a:outerShdw blurRad="38100" dist="38100" dir="2700000" algn="tl">
                  <a:srgbClr val="000000">
                    <a:alpha val="43137"/>
                  </a:srgbClr>
                </a:outerShdw>
              </a:effectLst>
              <a:latin typeface="Arial" panose="020B0604020202020204" pitchFamily="34" charset="0"/>
            </a:endParaRPr>
          </a:p>
          <a:p>
            <a:pPr marL="457200" indent="-457200">
              <a:buFont typeface="+mj-lt"/>
              <a:buAutoNum type="arabicPeriod"/>
            </a:pPr>
            <a:r>
              <a:rPr lang="en-US" b="1" i="1" dirty="0">
                <a:solidFill>
                  <a:srgbClr val="5903F3"/>
                </a:solidFill>
                <a:effectLst>
                  <a:outerShdw blurRad="38100" dist="38100" dir="2700000" algn="tl">
                    <a:srgbClr val="000000">
                      <a:alpha val="43137"/>
                    </a:srgbClr>
                  </a:outerShdw>
                </a:effectLst>
                <a:latin typeface="Arial" panose="020B0604020202020204" pitchFamily="34" charset="0"/>
              </a:rPr>
              <a:t>The Dark Knight (2008)</a:t>
            </a:r>
            <a:endParaRPr lang="en-US" b="1" i="0" dirty="0">
              <a:solidFill>
                <a:srgbClr val="5903F3"/>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113690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dissolve">
                                      <p:cBhvr>
                                        <p:cTn id="7" dur="500"/>
                                        <p:tgtEl>
                                          <p:spTgt spid="706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dissolve">
                                      <p:cBhvr>
                                        <p:cTn id="12"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utoUpdateAnimBg="0"/>
      <p:bldP spid="317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A2FBFAC-3C5B-4590-9F54-CEEBB1F48207}"/>
              </a:ext>
            </a:extLst>
          </p:cNvPr>
          <p:cNvSpPr>
            <a:spLocks noChangeArrowheads="1"/>
          </p:cNvSpPr>
          <p:nvPr/>
        </p:nvSpPr>
        <p:spPr bwMode="auto">
          <a:xfrm>
            <a:off x="152400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300" b="1"/>
              <a:t>How can you figure out which is the most popular movie of all time?</a:t>
            </a:r>
          </a:p>
        </p:txBody>
      </p:sp>
      <p:sp>
        <p:nvSpPr>
          <p:cNvPr id="40963" name="Text Box 5">
            <a:extLst>
              <a:ext uri="{FF2B5EF4-FFF2-40B4-BE49-F238E27FC236}">
                <a16:creationId xmlns:a16="http://schemas.microsoft.com/office/drawing/2014/main" id="{46AA8EAC-49DB-492C-81AE-5FA00DADEB93}"/>
              </a:ext>
            </a:extLst>
          </p:cNvPr>
          <p:cNvSpPr txBox="1">
            <a:spLocks noChangeArrowheads="1"/>
          </p:cNvSpPr>
          <p:nvPr/>
        </p:nvSpPr>
        <p:spPr bwMode="auto">
          <a:xfrm>
            <a:off x="1752600" y="990600"/>
            <a:ext cx="868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u="sng">
                <a:solidFill>
                  <a:schemeClr val="accent2"/>
                </a:solidFill>
              </a:rPr>
              <a:t>Real</a:t>
            </a:r>
            <a:r>
              <a:rPr lang="en-US" altLang="en-US" b="1">
                <a:solidFill>
                  <a:schemeClr val="accent2"/>
                </a:solidFill>
              </a:rPr>
              <a:t> Box Office Receipts (adjusted for inflation)</a:t>
            </a:r>
          </a:p>
        </p:txBody>
      </p:sp>
      <p:sp>
        <p:nvSpPr>
          <p:cNvPr id="2" name="Rectangle 1">
            <a:extLst>
              <a:ext uri="{FF2B5EF4-FFF2-40B4-BE49-F238E27FC236}">
                <a16:creationId xmlns:a16="http://schemas.microsoft.com/office/drawing/2014/main" id="{3E8004D7-B1B3-4019-A01E-E2853271CE7F}"/>
              </a:ext>
            </a:extLst>
          </p:cNvPr>
          <p:cNvSpPr/>
          <p:nvPr/>
        </p:nvSpPr>
        <p:spPr>
          <a:xfrm>
            <a:off x="3048000" y="1646238"/>
            <a:ext cx="6096000" cy="1200329"/>
          </a:xfrm>
          <a:prstGeom prst="rect">
            <a:avLst/>
          </a:prstGeom>
        </p:spPr>
        <p:txBody>
          <a:bodyPr>
            <a:spAutoFit/>
          </a:bodyPr>
          <a:lstStyle/>
          <a:p>
            <a:pPr algn="ctr"/>
            <a:r>
              <a:rPr lang="en-US" b="1" u="sng" dirty="0">
                <a:solidFill>
                  <a:srgbClr val="04288C"/>
                </a:solidFill>
                <a:latin typeface="Arial" panose="020B0604020202020204" pitchFamily="34" charset="0"/>
                <a:hlinkClick r:id="rId2"/>
              </a:rPr>
              <a:t>TOP 100 FILMS</a:t>
            </a:r>
            <a:br>
              <a:rPr lang="en-US" b="1" u="sng" dirty="0">
                <a:solidFill>
                  <a:srgbClr val="04288C"/>
                </a:solidFill>
                <a:latin typeface="Arial" panose="020B0604020202020204" pitchFamily="34" charset="0"/>
                <a:hlinkClick r:id="rId2"/>
              </a:rPr>
            </a:br>
            <a:r>
              <a:rPr lang="en-US" b="1" u="sng" dirty="0">
                <a:solidFill>
                  <a:srgbClr val="04288C"/>
                </a:solidFill>
                <a:latin typeface="Arial" panose="020B0604020202020204" pitchFamily="34" charset="0"/>
                <a:hlinkClick r:id="rId2"/>
              </a:rPr>
              <a:t>OF ALL-TIME</a:t>
            </a:r>
            <a:r>
              <a:rPr lang="en-US" b="1" dirty="0">
                <a:solidFill>
                  <a:srgbClr val="000000"/>
                </a:solidFill>
                <a:latin typeface="Arial" panose="020B0604020202020204" pitchFamily="34" charset="0"/>
              </a:rPr>
              <a:t> </a:t>
            </a:r>
            <a:br>
              <a:rPr lang="en-US" b="1" dirty="0">
                <a:solidFill>
                  <a:srgbClr val="000000"/>
                </a:solidFill>
                <a:latin typeface="Arial" panose="020B0604020202020204" pitchFamily="34" charset="0"/>
              </a:rPr>
            </a:br>
            <a:r>
              <a:rPr lang="en-US" b="1" dirty="0">
                <a:solidFill>
                  <a:srgbClr val="000000"/>
                </a:solidFill>
                <a:latin typeface="Arial" panose="020B0604020202020204" pitchFamily="34" charset="0"/>
              </a:rPr>
              <a:t>(Domestic Gross)*</a:t>
            </a:r>
            <a:br>
              <a:rPr lang="en-US" b="1" dirty="0">
                <a:solidFill>
                  <a:srgbClr val="000000"/>
                </a:solidFill>
                <a:latin typeface="Arial" panose="020B0604020202020204" pitchFamily="34" charset="0"/>
              </a:rPr>
            </a:br>
            <a:r>
              <a:rPr lang="en-US" b="1" dirty="0">
                <a:solidFill>
                  <a:srgbClr val="FF0000"/>
                </a:solidFill>
                <a:latin typeface="Arial" panose="020B0604020202020204" pitchFamily="34" charset="0"/>
              </a:rPr>
              <a:t>(Adjusted for Inflation)</a:t>
            </a:r>
            <a:endParaRPr lang="en-US" dirty="0">
              <a:solidFill>
                <a:srgbClr val="FF0000"/>
              </a:solidFill>
            </a:endParaRPr>
          </a:p>
        </p:txBody>
      </p:sp>
      <p:sp>
        <p:nvSpPr>
          <p:cNvPr id="6" name="TextBox 5">
            <a:extLst>
              <a:ext uri="{FF2B5EF4-FFF2-40B4-BE49-F238E27FC236}">
                <a16:creationId xmlns:a16="http://schemas.microsoft.com/office/drawing/2014/main" id="{E9B58C3A-0ECE-4C34-B74B-0AA4E3BD63FB}"/>
              </a:ext>
            </a:extLst>
          </p:cNvPr>
          <p:cNvSpPr txBox="1"/>
          <p:nvPr/>
        </p:nvSpPr>
        <p:spPr>
          <a:xfrm flipV="1">
            <a:off x="4641987" y="6138890"/>
            <a:ext cx="3826170" cy="701888"/>
          </a:xfrm>
          <a:prstGeom prst="rect">
            <a:avLst/>
          </a:prstGeom>
          <a:noFill/>
        </p:spPr>
        <p:txBody>
          <a:bodyPr wrap="square" rtlCol="0">
            <a:spAutoFit/>
          </a:bodyPr>
          <a:lstStyle/>
          <a:p>
            <a:endParaRPr lang="en-US" dirty="0"/>
          </a:p>
        </p:txBody>
      </p:sp>
      <p:sp>
        <p:nvSpPr>
          <p:cNvPr id="7" name="Rectangle 17">
            <a:extLst>
              <a:ext uri="{FF2B5EF4-FFF2-40B4-BE49-F238E27FC236}">
                <a16:creationId xmlns:a16="http://schemas.microsoft.com/office/drawing/2014/main" id="{EBDE7012-B2ED-4B74-BC84-B46B0FB4A77A}"/>
              </a:ext>
            </a:extLst>
          </p:cNvPr>
          <p:cNvSpPr>
            <a:spLocks noChangeArrowheads="1"/>
          </p:cNvSpPr>
          <p:nvPr/>
        </p:nvSpPr>
        <p:spPr bwMode="auto">
          <a:xfrm>
            <a:off x="3195806" y="2818662"/>
            <a:ext cx="598802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1.    Gone With the Wind (1939)</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  Star Wars: Episode IV - A New Hope (1977)</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3"/>
              <a:tabLst/>
            </a:pPr>
            <a:r>
              <a:rPr lang="en-US" altLang="en-US" b="1" dirty="0">
                <a:solidFill>
                  <a:srgbClr val="5903F3"/>
                </a:solidFill>
                <a:latin typeface="Arial" panose="020B0604020202020204" pitchFamily="34" charset="0"/>
                <a:cs typeface="Arial" panose="020B0604020202020204" pitchFamily="34" charset="0"/>
              </a:rPr>
              <a:t>  </a:t>
            </a: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The Sound of Music (1965)</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  E. T. The Extra-Terrestrial (1982)</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  Titanic (1997)</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6"/>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  The Ten Commandments (1956)</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7"/>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  Jaws (1975)</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8"/>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  Doctor Zhivago (1965)</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9"/>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  The Exorcist (1973)</a:t>
            </a:r>
            <a:endParaRPr kumimoji="0" lang="en-US" altLang="en-US" sz="16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341313" marR="0" lvl="0" indent="-341313" algn="l" defTabSz="914400" rtl="0" eaLnBrk="0" fontAlgn="base" latinLnBrk="0" hangingPunct="0">
              <a:lnSpc>
                <a:spcPct val="100000"/>
              </a:lnSpc>
              <a:spcBef>
                <a:spcPct val="0"/>
              </a:spcBef>
              <a:spcAft>
                <a:spcPct val="0"/>
              </a:spcAft>
              <a:buClrTx/>
              <a:buSzTx/>
              <a:buFontTx/>
              <a:buAutoNum type="arabicPeriod" startAt="10"/>
              <a:tabLst/>
            </a:pPr>
            <a:r>
              <a:rPr kumimoji="0" lang="en-US" altLang="en-US" b="1" strike="noStrike" cap="none" normalizeH="0" baseline="0" dirty="0">
                <a:ln>
                  <a:noFill/>
                </a:ln>
                <a:solidFill>
                  <a:srgbClr val="5903F3"/>
                </a:solidFill>
                <a:effectLst/>
                <a:latin typeface="Arial" panose="020B0604020202020204" pitchFamily="34" charset="0"/>
                <a:cs typeface="Arial" panose="020B0604020202020204" pitchFamily="34" charset="0"/>
              </a:rPr>
              <a:t>  Snow White and the Seven Dwarfs (1937)</a:t>
            </a:r>
            <a:endParaRPr kumimoji="0" lang="en-US" altLang="en-US" sz="1400" b="1" strike="noStrike" cap="none" normalizeH="0" baseline="0" dirty="0">
              <a:ln>
                <a:noFill/>
              </a:ln>
              <a:solidFill>
                <a:srgbClr val="5903F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783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4E682D6-C6AC-4F0B-93E3-7FE0765F000F}"/>
              </a:ext>
            </a:extLst>
          </p:cNvPr>
          <p:cNvSpPr>
            <a:spLocks noChangeArrowheads="1"/>
          </p:cNvSpPr>
          <p:nvPr/>
        </p:nvSpPr>
        <p:spPr bwMode="auto">
          <a:xfrm>
            <a:off x="2743201" y="152401"/>
            <a:ext cx="708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85000"/>
              </a:lnSpc>
              <a:spcBef>
                <a:spcPct val="0"/>
              </a:spcBef>
              <a:buFontTx/>
              <a:buNone/>
            </a:pPr>
            <a:r>
              <a:rPr lang="en-US" altLang="en-US" sz="4300" b="1"/>
              <a:t>The Problem with GDP</a:t>
            </a:r>
          </a:p>
        </p:txBody>
      </p:sp>
      <p:sp>
        <p:nvSpPr>
          <p:cNvPr id="34819" name="Rectangle 3">
            <a:extLst>
              <a:ext uri="{FF2B5EF4-FFF2-40B4-BE49-F238E27FC236}">
                <a16:creationId xmlns:a16="http://schemas.microsoft.com/office/drawing/2014/main" id="{72A66C15-248D-435A-8A99-D5380F5511B9}"/>
              </a:ext>
            </a:extLst>
          </p:cNvPr>
          <p:cNvSpPr>
            <a:spLocks noChangeArrowheads="1"/>
          </p:cNvSpPr>
          <p:nvPr/>
        </p:nvSpPr>
        <p:spPr bwMode="auto">
          <a:xfrm>
            <a:off x="586595" y="838200"/>
            <a:ext cx="10981427" cy="18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marL="228600" indent="-2286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just">
              <a:spcBef>
                <a:spcPct val="0"/>
              </a:spcBef>
              <a:buFontTx/>
              <a:buNone/>
            </a:pPr>
            <a:r>
              <a:rPr lang="en-US" altLang="en-US" sz="2800" b="1" dirty="0">
                <a:solidFill>
                  <a:srgbClr val="000099"/>
                </a:solidFill>
              </a:rPr>
              <a:t>If a country’s GDP increased from </a:t>
            </a:r>
            <a:r>
              <a:rPr lang="en-US" altLang="en-US" sz="2800" b="1" dirty="0"/>
              <a:t>$4 Billion </a:t>
            </a:r>
            <a:r>
              <a:rPr lang="en-US" altLang="en-US" sz="2800" b="1" dirty="0">
                <a:solidFill>
                  <a:srgbClr val="000099"/>
                </a:solidFill>
              </a:rPr>
              <a:t>to </a:t>
            </a:r>
            <a:r>
              <a:rPr lang="en-US" altLang="en-US" sz="2800" b="1" dirty="0"/>
              <a:t>$5 Billion</a:t>
            </a:r>
            <a:r>
              <a:rPr lang="en-US" altLang="en-US" sz="2800" b="1" dirty="0">
                <a:solidFill>
                  <a:srgbClr val="000099"/>
                </a:solidFill>
              </a:rPr>
              <a:t> in one year, is the country experiencing economic growth?</a:t>
            </a:r>
          </a:p>
          <a:p>
            <a:pPr algn="just">
              <a:spcBef>
                <a:spcPct val="0"/>
              </a:spcBef>
              <a:buFontTx/>
              <a:buNone/>
            </a:pPr>
            <a:endParaRPr lang="en-US" altLang="en-US" sz="2800" b="1" dirty="0">
              <a:solidFill>
                <a:srgbClr val="000099"/>
              </a:solidFill>
            </a:endParaRPr>
          </a:p>
          <a:p>
            <a:pPr algn="just">
              <a:spcBef>
                <a:spcPct val="0"/>
              </a:spcBef>
              <a:buFontTx/>
              <a:buNone/>
            </a:pPr>
            <a:r>
              <a:rPr lang="en-US" altLang="en-US" sz="2800" b="1" dirty="0">
                <a:solidFill>
                  <a:srgbClr val="000099"/>
                </a:solidFill>
              </a:rPr>
              <a:t>Did the country definitely produce 25% more products?</a:t>
            </a:r>
          </a:p>
        </p:txBody>
      </p:sp>
      <p:sp>
        <p:nvSpPr>
          <p:cNvPr id="34820" name="Rectangle 4">
            <a:extLst>
              <a:ext uri="{FF2B5EF4-FFF2-40B4-BE49-F238E27FC236}">
                <a16:creationId xmlns:a16="http://schemas.microsoft.com/office/drawing/2014/main" id="{C4AE3CAD-F7DC-40CB-B28C-645717B088B4}"/>
              </a:ext>
            </a:extLst>
          </p:cNvPr>
          <p:cNvSpPr>
            <a:spLocks noChangeArrowheads="1"/>
          </p:cNvSpPr>
          <p:nvPr/>
        </p:nvSpPr>
        <p:spPr bwMode="auto">
          <a:xfrm>
            <a:off x="586595" y="3048001"/>
            <a:ext cx="1098142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dirty="0"/>
              <a:t>What is Inflation?</a:t>
            </a:r>
          </a:p>
          <a:p>
            <a:pPr>
              <a:spcBef>
                <a:spcPct val="0"/>
              </a:spcBef>
            </a:pPr>
            <a:r>
              <a:rPr lang="en-US" altLang="en-US" sz="2800" b="1" dirty="0">
                <a:solidFill>
                  <a:schemeClr val="accent2"/>
                </a:solidFill>
              </a:rPr>
              <a:t>A rising general level of prices</a:t>
            </a:r>
          </a:p>
        </p:txBody>
      </p:sp>
      <p:sp>
        <p:nvSpPr>
          <p:cNvPr id="34821" name="Rectangle 5">
            <a:extLst>
              <a:ext uri="{FF2B5EF4-FFF2-40B4-BE49-F238E27FC236}">
                <a16:creationId xmlns:a16="http://schemas.microsoft.com/office/drawing/2014/main" id="{85DD37FB-60A1-447A-B1C6-0C9744CFF907}"/>
              </a:ext>
            </a:extLst>
          </p:cNvPr>
          <p:cNvSpPr>
            <a:spLocks noChangeArrowheads="1"/>
          </p:cNvSpPr>
          <p:nvPr/>
        </p:nvSpPr>
        <p:spPr bwMode="auto">
          <a:xfrm>
            <a:off x="1800226" y="4114800"/>
            <a:ext cx="8867775" cy="2103438"/>
          </a:xfrm>
          <a:prstGeom prst="rect">
            <a:avLst/>
          </a:prstGeom>
          <a:solidFill>
            <a:schemeClr val="bg1"/>
          </a:solidFill>
          <a:ln w="12700">
            <a:noFill/>
            <a:miter lim="800000"/>
            <a:headEnd/>
            <a:tailEnd/>
          </a:ln>
          <a:effectLst/>
        </p:spPr>
        <p:txBody>
          <a:bodyPr wrap="square">
            <a:spAutoFit/>
          </a:bodyPr>
          <a:lstStyle/>
          <a:p>
            <a:pPr eaLnBrk="1" hangingPunct="1">
              <a:defRPr/>
            </a:pPr>
            <a:r>
              <a:rPr lang="en-US" sz="3200" b="1" dirty="0"/>
              <a:t>EX: If apples are the only thing being produced</a:t>
            </a:r>
          </a:p>
          <a:p>
            <a:pPr eaLnBrk="1" hangingPunct="1">
              <a:defRPr/>
            </a:pPr>
            <a:r>
              <a:rPr lang="en-US" sz="3200" b="1" dirty="0">
                <a:solidFill>
                  <a:srgbClr val="000099"/>
                </a:solidFill>
              </a:rPr>
              <a:t>	Year 1: 10 apples at $1 each; GDP = </a:t>
            </a:r>
            <a:r>
              <a:rPr lang="en-US" sz="3200" b="1" dirty="0">
                <a:solidFill>
                  <a:srgbClr val="000099"/>
                </a:solidFill>
                <a:effectLst>
                  <a:outerShdw blurRad="38100" dist="38100" dir="2700000" algn="tl">
                    <a:srgbClr val="C0C0C0"/>
                  </a:outerShdw>
                </a:effectLst>
              </a:rPr>
              <a:t>$10</a:t>
            </a:r>
            <a:r>
              <a:rPr lang="en-US" sz="3200" b="1" dirty="0">
                <a:solidFill>
                  <a:srgbClr val="000099"/>
                </a:solidFill>
              </a:rPr>
              <a:t> </a:t>
            </a:r>
          </a:p>
          <a:p>
            <a:pPr eaLnBrk="1" hangingPunct="1">
              <a:defRPr/>
            </a:pPr>
            <a:r>
              <a:rPr lang="en-US" sz="3200" b="1" dirty="0">
                <a:solidFill>
                  <a:srgbClr val="000099"/>
                </a:solidFill>
              </a:rPr>
              <a:t>	Year 2: 10 apples x $</a:t>
            </a:r>
            <a:r>
              <a:rPr lang="en-US" sz="3200" b="1" dirty="0"/>
              <a:t>1.25</a:t>
            </a:r>
            <a:r>
              <a:rPr lang="en-US" sz="3200" b="1" dirty="0">
                <a:solidFill>
                  <a:srgbClr val="000099"/>
                </a:solidFill>
              </a:rPr>
              <a:t>; GDP = </a:t>
            </a:r>
            <a:r>
              <a:rPr lang="en-US" sz="3200" b="1" dirty="0">
                <a:solidFill>
                  <a:srgbClr val="000099"/>
                </a:solidFill>
                <a:effectLst>
                  <a:outerShdw blurRad="38100" dist="38100" dir="2700000" algn="tl">
                    <a:srgbClr val="C0C0C0"/>
                  </a:outerShdw>
                </a:effectLst>
              </a:rPr>
              <a:t>$12.50</a:t>
            </a:r>
            <a:r>
              <a:rPr lang="en-US" sz="2800" b="1" dirty="0"/>
              <a:t> </a:t>
            </a:r>
          </a:p>
          <a:p>
            <a:pPr algn="ctr" eaLnBrk="1" hangingPunct="1">
              <a:defRPr/>
            </a:pPr>
            <a:r>
              <a:rPr lang="en-US" sz="3600" b="1" dirty="0"/>
              <a:t>GDP is rising, but country is worse off!</a:t>
            </a:r>
          </a:p>
        </p:txBody>
      </p:sp>
      <p:sp>
        <p:nvSpPr>
          <p:cNvPr id="41990" name="Slide Number Placeholder 7">
            <a:extLst>
              <a:ext uri="{FF2B5EF4-FFF2-40B4-BE49-F238E27FC236}">
                <a16:creationId xmlns:a16="http://schemas.microsoft.com/office/drawing/2014/main" id="{974D5B45-08D0-41B1-A46B-75B4BCBEEE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1A6213D-6F2A-4111-BDA2-0D514992E143}" type="slidenum">
              <a:rPr lang="en-US" altLang="en-US" sz="1400"/>
              <a:pPr>
                <a:spcBef>
                  <a:spcPct val="0"/>
                </a:spcBef>
                <a:buFontTx/>
                <a:buNone/>
              </a:pPr>
              <a:t>24</a:t>
            </a:fld>
            <a:endParaRPr lang="en-US" altLang="en-US" sz="1400"/>
          </a:p>
        </p:txBody>
      </p:sp>
    </p:spTree>
    <p:extLst>
      <p:ext uri="{BB962C8B-B14F-4D97-AF65-F5344CB8AC3E}">
        <p14:creationId xmlns:p14="http://schemas.microsoft.com/office/powerpoint/2010/main" val="29770370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1+#ppt_w/2"/>
                                          </p:val>
                                        </p:tav>
                                        <p:tav tm="100000">
                                          <p:val>
                                            <p:strVal val="#ppt_x"/>
                                          </p:val>
                                        </p:tav>
                                      </p:tavLst>
                                    </p:anim>
                                    <p:anim calcmode="lin" valueType="num">
                                      <p:cBhvr additive="base">
                                        <p:cTn id="8" dur="500" fill="hold"/>
                                        <p:tgtEl>
                                          <p:spTgt spid="3481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Effect transition="in" filter="wipe(left)">
                                      <p:cBhvr>
                                        <p:cTn id="13" dur="500"/>
                                        <p:tgtEl>
                                          <p:spTgt spid="3481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4819">
                                            <p:txEl>
                                              <p:pRg st="2" end="2"/>
                                            </p:txEl>
                                          </p:spTgt>
                                        </p:tgtEl>
                                        <p:attrNameLst>
                                          <p:attrName>style.visibility</p:attrName>
                                        </p:attrNameLst>
                                      </p:cBhvr>
                                      <p:to>
                                        <p:strVal val="visible"/>
                                      </p:to>
                                    </p:set>
                                    <p:animEffect transition="in" filter="wipe(left)">
                                      <p:cBhvr>
                                        <p:cTn id="18" dur="500"/>
                                        <p:tgtEl>
                                          <p:spTgt spid="3481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4820">
                                            <p:txEl>
                                              <p:pRg st="0" end="0"/>
                                            </p:txEl>
                                          </p:spTgt>
                                        </p:tgtEl>
                                        <p:attrNameLst>
                                          <p:attrName>style.visibility</p:attrName>
                                        </p:attrNameLst>
                                      </p:cBhvr>
                                      <p:to>
                                        <p:strVal val="visible"/>
                                      </p:to>
                                    </p:set>
                                    <p:animEffect transition="in" filter="wipe(left)">
                                      <p:cBhvr>
                                        <p:cTn id="23" dur="500"/>
                                        <p:tgtEl>
                                          <p:spTgt spid="34820">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4820">
                                            <p:txEl>
                                              <p:pRg st="1" end="1"/>
                                            </p:txEl>
                                          </p:spTgt>
                                        </p:tgtEl>
                                        <p:attrNameLst>
                                          <p:attrName>style.visibility</p:attrName>
                                        </p:attrNameLst>
                                      </p:cBhvr>
                                      <p:to>
                                        <p:strVal val="visible"/>
                                      </p:to>
                                    </p:set>
                                    <p:animEffect transition="in" filter="wipe(left)">
                                      <p:cBhvr>
                                        <p:cTn id="28" dur="500"/>
                                        <p:tgtEl>
                                          <p:spTgt spid="34820">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4821">
                                            <p:bg/>
                                          </p:spTgt>
                                        </p:tgtEl>
                                        <p:attrNameLst>
                                          <p:attrName>style.visibility</p:attrName>
                                        </p:attrNameLst>
                                      </p:cBhvr>
                                      <p:to>
                                        <p:strVal val="visible"/>
                                      </p:to>
                                    </p:set>
                                    <p:animEffect transition="in" filter="dissolve">
                                      <p:cBhvr>
                                        <p:cTn id="33" dur="500"/>
                                        <p:tgtEl>
                                          <p:spTgt spid="34821">
                                            <p:bg/>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4821">
                                            <p:txEl>
                                              <p:pRg st="0" end="0"/>
                                            </p:txEl>
                                          </p:spTgt>
                                        </p:tgtEl>
                                        <p:attrNameLst>
                                          <p:attrName>style.visibility</p:attrName>
                                        </p:attrNameLst>
                                      </p:cBhvr>
                                      <p:to>
                                        <p:strVal val="visible"/>
                                      </p:to>
                                    </p:set>
                                    <p:animEffect transition="in" filter="dissolve">
                                      <p:cBhvr>
                                        <p:cTn id="38" dur="500"/>
                                        <p:tgtEl>
                                          <p:spTgt spid="34821">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4821">
                                            <p:txEl>
                                              <p:pRg st="1" end="1"/>
                                            </p:txEl>
                                          </p:spTgt>
                                        </p:tgtEl>
                                        <p:attrNameLst>
                                          <p:attrName>style.visibility</p:attrName>
                                        </p:attrNameLst>
                                      </p:cBhvr>
                                      <p:to>
                                        <p:strVal val="visible"/>
                                      </p:to>
                                    </p:set>
                                    <p:animEffect transition="in" filter="dissolve">
                                      <p:cBhvr>
                                        <p:cTn id="43" dur="500"/>
                                        <p:tgtEl>
                                          <p:spTgt spid="34821">
                                            <p:txEl>
                                              <p:pRg st="1" end="1"/>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821">
                                            <p:txEl>
                                              <p:pRg st="2" end="2"/>
                                            </p:txEl>
                                          </p:spTgt>
                                        </p:tgtEl>
                                        <p:attrNameLst>
                                          <p:attrName>style.visibility</p:attrName>
                                        </p:attrNameLst>
                                      </p:cBhvr>
                                      <p:to>
                                        <p:strVal val="visible"/>
                                      </p:to>
                                    </p:set>
                                    <p:animEffect transition="in" filter="dissolve">
                                      <p:cBhvr>
                                        <p:cTn id="48" dur="500"/>
                                        <p:tgtEl>
                                          <p:spTgt spid="34821">
                                            <p:txEl>
                                              <p:pRg st="2" end="2"/>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4821">
                                            <p:txEl>
                                              <p:pRg st="3" end="3"/>
                                            </p:txEl>
                                          </p:spTgt>
                                        </p:tgtEl>
                                        <p:attrNameLst>
                                          <p:attrName>style.visibility</p:attrName>
                                        </p:attrNameLst>
                                      </p:cBhvr>
                                      <p:to>
                                        <p:strVal val="visible"/>
                                      </p:to>
                                    </p:set>
                                    <p:animEffect transition="in" filter="dissolve">
                                      <p:cBhvr>
                                        <p:cTn id="53" dur="500"/>
                                        <p:tgtEl>
                                          <p:spTgt spid="348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19" grpId="0" build="p" autoUpdateAnimBg="0"/>
      <p:bldP spid="34820" grpId="0" build="p" autoUpdateAnimBg="0"/>
      <p:bldP spid="34821" grpId="0" build="p"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solidFill>
                  <a:srgbClr val="92D050"/>
                </a:solidFill>
                <a:latin typeface="Rockwell Extra Bold" panose="02060903040505020403" pitchFamily="18" charset="0"/>
              </a:rPr>
              <a:t>Nominal v. Real GDP</a:t>
            </a:r>
          </a:p>
        </p:txBody>
      </p:sp>
      <p:sp>
        <p:nvSpPr>
          <p:cNvPr id="4" name="Content Placeholder 3"/>
          <p:cNvSpPr>
            <a:spLocks noGrp="1"/>
          </p:cNvSpPr>
          <p:nvPr>
            <p:ph sz="half" idx="1"/>
          </p:nvPr>
        </p:nvSpPr>
        <p:spPr>
          <a:xfrm>
            <a:off x="457200" y="1455643"/>
            <a:ext cx="5181600" cy="2120299"/>
          </a:xfrm>
        </p:spPr>
        <p:txBody>
          <a:bodyPr>
            <a:normAutofit fontScale="77500" lnSpcReduction="20000"/>
          </a:bodyPr>
          <a:lstStyle/>
          <a:p>
            <a:r>
              <a:rPr lang="en-US" sz="6600" dirty="0">
                <a:solidFill>
                  <a:srgbClr val="FFC000"/>
                </a:solidFill>
                <a:latin typeface="Britannic Bold" panose="020B0903060703020204" pitchFamily="34" charset="0"/>
              </a:rPr>
              <a:t>Nominal GDP does not adjust for inflation</a:t>
            </a:r>
          </a:p>
        </p:txBody>
      </p:sp>
      <p:sp>
        <p:nvSpPr>
          <p:cNvPr id="5" name="Content Placeholder 4"/>
          <p:cNvSpPr>
            <a:spLocks noGrp="1"/>
          </p:cNvSpPr>
          <p:nvPr>
            <p:ph sz="half" idx="2"/>
          </p:nvPr>
        </p:nvSpPr>
        <p:spPr>
          <a:xfrm>
            <a:off x="6172196" y="1325563"/>
            <a:ext cx="5181600" cy="1958091"/>
          </a:xfrm>
        </p:spPr>
        <p:txBody>
          <a:bodyPr>
            <a:normAutofit fontScale="77500" lnSpcReduction="20000"/>
          </a:bodyPr>
          <a:lstStyle/>
          <a:p>
            <a:r>
              <a:rPr lang="en-US" sz="7200" dirty="0">
                <a:latin typeface="Britannic Bold" panose="020B0903060703020204" pitchFamily="34" charset="0"/>
              </a:rPr>
              <a:t>Real GDP is adjusted for inflation</a:t>
            </a:r>
          </a:p>
        </p:txBody>
      </p:sp>
      <p:sp>
        <p:nvSpPr>
          <p:cNvPr id="6" name="TextBox 5"/>
          <p:cNvSpPr txBox="1"/>
          <p:nvPr/>
        </p:nvSpPr>
        <p:spPr>
          <a:xfrm>
            <a:off x="579779" y="3492631"/>
            <a:ext cx="11184835" cy="892552"/>
          </a:xfrm>
          <a:prstGeom prst="rect">
            <a:avLst/>
          </a:prstGeom>
          <a:noFill/>
        </p:spPr>
        <p:txBody>
          <a:bodyPr wrap="square" rtlCol="0">
            <a:spAutoFit/>
          </a:bodyPr>
          <a:lstStyle/>
          <a:p>
            <a:r>
              <a:rPr lang="en-US" sz="2800" dirty="0">
                <a:solidFill>
                  <a:schemeClr val="accent5">
                    <a:lumMod val="50000"/>
                  </a:schemeClr>
                </a:solidFill>
              </a:rPr>
              <a:t>Real GDP = nominal GDP/ (price index/100)</a:t>
            </a:r>
          </a:p>
          <a:p>
            <a:r>
              <a:rPr lang="en-US" sz="2400" dirty="0"/>
              <a:t>So what is the real GDP if the nominal GDP is $5,000 and the Price Index is 125? </a:t>
            </a:r>
          </a:p>
        </p:txBody>
      </p:sp>
      <p:sp>
        <p:nvSpPr>
          <p:cNvPr id="7" name="TextBox 6"/>
          <p:cNvSpPr txBox="1"/>
          <p:nvPr/>
        </p:nvSpPr>
        <p:spPr>
          <a:xfrm>
            <a:off x="1065141" y="4385183"/>
            <a:ext cx="10214113" cy="461665"/>
          </a:xfrm>
          <a:prstGeom prst="rect">
            <a:avLst/>
          </a:prstGeom>
          <a:noFill/>
        </p:spPr>
        <p:txBody>
          <a:bodyPr wrap="square" rtlCol="0">
            <a:spAutoFit/>
          </a:bodyPr>
          <a:lstStyle/>
          <a:p>
            <a:r>
              <a:rPr lang="en-US" sz="2400" dirty="0">
                <a:solidFill>
                  <a:srgbClr val="7030A0"/>
                </a:solidFill>
              </a:rPr>
              <a:t>Answer: Real GDP = $5,000/(125/100) = $5000/1.25 = $4,000 </a:t>
            </a:r>
          </a:p>
        </p:txBody>
      </p:sp>
      <p:sp>
        <p:nvSpPr>
          <p:cNvPr id="8" name="TextBox 7"/>
          <p:cNvSpPr txBox="1"/>
          <p:nvPr/>
        </p:nvSpPr>
        <p:spPr>
          <a:xfrm>
            <a:off x="579779" y="5022574"/>
            <a:ext cx="6682412" cy="1323439"/>
          </a:xfrm>
          <a:prstGeom prst="rect">
            <a:avLst/>
          </a:prstGeom>
          <a:noFill/>
        </p:spPr>
        <p:txBody>
          <a:bodyPr wrap="square" rtlCol="0">
            <a:spAutoFit/>
          </a:bodyPr>
          <a:lstStyle/>
          <a:p>
            <a:r>
              <a:rPr lang="en-US" sz="2000" dirty="0"/>
              <a:t>Your turn to Practice. Calculate the real GDP for the following:</a:t>
            </a:r>
          </a:p>
          <a:p>
            <a:pPr marL="342900" indent="-342900">
              <a:buAutoNum type="arabicParenR"/>
            </a:pPr>
            <a:r>
              <a:rPr lang="en-US" sz="2000" dirty="0"/>
              <a:t>Nominal GDP is $6,600 and Price Index is 150</a:t>
            </a:r>
          </a:p>
          <a:p>
            <a:pPr marL="342900" indent="-342900">
              <a:buAutoNum type="arabicParenR"/>
            </a:pPr>
            <a:r>
              <a:rPr lang="en-US" sz="2000" dirty="0"/>
              <a:t>Nominal GDP is $8000 and Price Index is 135</a:t>
            </a:r>
          </a:p>
          <a:p>
            <a:pPr marL="342900" indent="-342900">
              <a:buAutoNum type="arabicParenR"/>
            </a:pPr>
            <a:r>
              <a:rPr lang="en-US" sz="2000" dirty="0"/>
              <a:t>Nominal GDP is $10,000 and Price Index is 110 </a:t>
            </a:r>
          </a:p>
        </p:txBody>
      </p:sp>
      <p:sp>
        <p:nvSpPr>
          <p:cNvPr id="10" name="TextBox 9"/>
          <p:cNvSpPr txBox="1"/>
          <p:nvPr/>
        </p:nvSpPr>
        <p:spPr>
          <a:xfrm>
            <a:off x="7262191" y="5084128"/>
            <a:ext cx="4664766" cy="1323439"/>
          </a:xfrm>
          <a:prstGeom prst="rect">
            <a:avLst/>
          </a:prstGeom>
          <a:noFill/>
        </p:spPr>
        <p:txBody>
          <a:bodyPr wrap="square" rtlCol="0">
            <a:spAutoFit/>
          </a:bodyPr>
          <a:lstStyle/>
          <a:p>
            <a:r>
              <a:rPr lang="en-US" sz="2000" dirty="0">
                <a:solidFill>
                  <a:srgbClr val="7030A0"/>
                </a:solidFill>
              </a:rPr>
              <a:t>Answers:</a:t>
            </a:r>
          </a:p>
          <a:p>
            <a:pPr marL="342900" indent="-342900">
              <a:buAutoNum type="arabicParenR"/>
            </a:pPr>
            <a:r>
              <a:rPr lang="en-US" sz="2000" dirty="0">
                <a:solidFill>
                  <a:srgbClr val="7030A0"/>
                </a:solidFill>
              </a:rPr>
              <a:t>$4,400.00</a:t>
            </a:r>
          </a:p>
          <a:p>
            <a:pPr marL="342900" indent="-342900">
              <a:buAutoNum type="arabicParenR"/>
            </a:pPr>
            <a:r>
              <a:rPr lang="en-US" sz="2000" dirty="0">
                <a:solidFill>
                  <a:srgbClr val="7030A0"/>
                </a:solidFill>
              </a:rPr>
              <a:t>$5,925.93</a:t>
            </a:r>
          </a:p>
          <a:p>
            <a:pPr marL="342900" indent="-342900">
              <a:buAutoNum type="arabicParenR"/>
            </a:pPr>
            <a:r>
              <a:rPr lang="en-US" sz="2000">
                <a:solidFill>
                  <a:srgbClr val="7030A0"/>
                </a:solidFill>
              </a:rPr>
              <a:t>$9,090.91</a:t>
            </a:r>
            <a:endParaRPr lang="en-US" sz="2000" dirty="0">
              <a:solidFill>
                <a:srgbClr val="7030A0"/>
              </a:solidFill>
            </a:endParaRPr>
          </a:p>
        </p:txBody>
      </p:sp>
    </p:spTree>
    <p:extLst>
      <p:ext uri="{BB962C8B-B14F-4D97-AF65-F5344CB8AC3E}">
        <p14:creationId xmlns:p14="http://schemas.microsoft.com/office/powerpoint/2010/main" val="127494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anim calcmode="lin" valueType="num">
                                      <p:cBhvr>
                                        <p:cTn id="3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1000"/>
                                        <p:tgtEl>
                                          <p:spTgt spid="8">
                                            <p:txEl>
                                              <p:pRg st="1" end="1"/>
                                            </p:txEl>
                                          </p:spTgt>
                                        </p:tgtEl>
                                      </p:cBhvr>
                                    </p:animEffect>
                                    <p:anim calcmode="lin" valueType="num">
                                      <p:cBhvr>
                                        <p:cTn id="3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1000"/>
                                        <p:tgtEl>
                                          <p:spTgt spid="8">
                                            <p:txEl>
                                              <p:pRg st="2" end="2"/>
                                            </p:txEl>
                                          </p:spTgt>
                                        </p:tgtEl>
                                      </p:cBhvr>
                                    </p:animEffect>
                                    <p:anim calcmode="lin" valueType="num">
                                      <p:cBhvr>
                                        <p:cTn id="4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1000"/>
                                        <p:tgtEl>
                                          <p:spTgt spid="8">
                                            <p:txEl>
                                              <p:pRg st="3" end="3"/>
                                            </p:txEl>
                                          </p:spTgt>
                                        </p:tgtEl>
                                      </p:cBhvr>
                                    </p:animEffect>
                                    <p:anim calcmode="lin" valueType="num">
                                      <p:cBhvr>
                                        <p:cTn id="4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u="sng" dirty="0">
                <a:solidFill>
                  <a:srgbClr val="002060"/>
                </a:solidFill>
                <a:latin typeface="Aharoni" panose="02010803020104030203" pitchFamily="2" charset="-79"/>
                <a:cs typeface="Aharoni" panose="02010803020104030203" pitchFamily="2" charset="-79"/>
              </a:rPr>
              <a:t>Lesson EQ</a:t>
            </a:r>
          </a:p>
        </p:txBody>
      </p:sp>
      <p:sp>
        <p:nvSpPr>
          <p:cNvPr id="3" name="Content Placeholder 2"/>
          <p:cNvSpPr>
            <a:spLocks noGrp="1"/>
          </p:cNvSpPr>
          <p:nvPr>
            <p:ph idx="1"/>
          </p:nvPr>
        </p:nvSpPr>
        <p:spPr>
          <a:xfrm>
            <a:off x="6096000" y="1825625"/>
            <a:ext cx="5257799" cy="4351338"/>
          </a:xfrm>
        </p:spPr>
        <p:txBody>
          <a:bodyPr/>
          <a:lstStyle/>
          <a:p>
            <a:pPr marL="0" indent="0" algn="ctr">
              <a:buNone/>
            </a:pPr>
            <a:r>
              <a:rPr lang="en-US" sz="6600" b="1" dirty="0">
                <a:solidFill>
                  <a:schemeClr val="accent5">
                    <a:lumMod val="60000"/>
                    <a:lumOff val="40000"/>
                  </a:schemeClr>
                </a:solidFill>
                <a:latin typeface="Franklin Gothic Medium Cond" panose="020B0606030402020204" pitchFamily="34" charset="0"/>
              </a:rPr>
              <a:t>How does GDP correlate to Economic Growth?</a:t>
            </a:r>
          </a:p>
          <a:p>
            <a:pPr algn="ctr"/>
            <a:endParaRPr lang="en-US" dirty="0"/>
          </a:p>
        </p:txBody>
      </p:sp>
      <p:pic>
        <p:nvPicPr>
          <p:cNvPr id="2050" name="Picture 2" descr="http://3.bp.blogspot.com/-lcL4uVBlm6k/TsY4_-l_C7I/AAAAAAAADtk/EBGF_V8OwJM/s1600/growth-chart-resized-600.jp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499" y="1535885"/>
            <a:ext cx="4231888" cy="464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076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95" y="-71481"/>
            <a:ext cx="10515600" cy="1325563"/>
          </a:xfrm>
        </p:spPr>
        <p:txBody>
          <a:bodyPr>
            <a:normAutofit/>
          </a:bodyPr>
          <a:lstStyle/>
          <a:p>
            <a:pPr algn="ctr"/>
            <a:r>
              <a:rPr lang="en-US" sz="4800" b="1" dirty="0">
                <a:solidFill>
                  <a:schemeClr val="accent3">
                    <a:lumMod val="50000"/>
                  </a:schemeClr>
                </a:solidFill>
                <a:latin typeface="Imprint MT Shadow" panose="04020605060303030202" pitchFamily="82" charset="0"/>
              </a:rPr>
              <a:t>Economic Growth </a:t>
            </a:r>
          </a:p>
        </p:txBody>
      </p:sp>
      <p:sp>
        <p:nvSpPr>
          <p:cNvPr id="3" name="Content Placeholder 2"/>
          <p:cNvSpPr>
            <a:spLocks noGrp="1"/>
          </p:cNvSpPr>
          <p:nvPr>
            <p:ph idx="1"/>
          </p:nvPr>
        </p:nvSpPr>
        <p:spPr>
          <a:xfrm>
            <a:off x="527222" y="1021492"/>
            <a:ext cx="11244648" cy="5445211"/>
          </a:xfrm>
        </p:spPr>
        <p:txBody>
          <a:bodyPr>
            <a:normAutofit/>
          </a:bodyPr>
          <a:lstStyle/>
          <a:p>
            <a:pPr algn="just"/>
            <a:r>
              <a:rPr lang="en-US" sz="3600" b="1" u="sng" dirty="0"/>
              <a:t>Aggregate Demand</a:t>
            </a:r>
            <a:r>
              <a:rPr lang="en-US" sz="3600" dirty="0"/>
              <a:t> – the total amount of goods &amp; services that households, businesses, gov’t, and foreign investors will buy at each &amp; every price level</a:t>
            </a:r>
          </a:p>
          <a:p>
            <a:pPr marL="0" indent="0" algn="just">
              <a:buNone/>
            </a:pPr>
            <a:r>
              <a:rPr lang="en-US" sz="1000" dirty="0"/>
              <a:t>--------------------------------------------------------------------------------------------------------------------------------------------------------------------------------------------------------------------------------------------------------------------------------------------------</a:t>
            </a:r>
          </a:p>
          <a:p>
            <a:pPr marL="0" indent="0" algn="just">
              <a:buNone/>
            </a:pPr>
            <a:endParaRPr lang="en-US" sz="1000" dirty="0"/>
          </a:p>
          <a:p>
            <a:pPr algn="just"/>
            <a:r>
              <a:rPr lang="en-US" sz="3600" b="1" u="sng" dirty="0"/>
              <a:t>Aggregate Supply</a:t>
            </a:r>
            <a:r>
              <a:rPr lang="en-US" sz="3600" dirty="0"/>
              <a:t> – the total amount of goods &amp; services that producers will provide at each &amp; every price level</a:t>
            </a:r>
          </a:p>
          <a:p>
            <a:pPr marL="0" indent="0" algn="just">
              <a:buNone/>
            </a:pPr>
            <a:r>
              <a:rPr lang="en-US" sz="1000" dirty="0"/>
              <a:t>--------------------------------------------------------------------------------------------------------------------------------------------------------------------------------------------------------------------------------------------------------------------------------------------------</a:t>
            </a:r>
          </a:p>
          <a:p>
            <a:pPr marL="0" indent="0" algn="just">
              <a:buNone/>
            </a:pPr>
            <a:endParaRPr lang="en-US" sz="1000" dirty="0"/>
          </a:p>
          <a:p>
            <a:pPr algn="just"/>
            <a:r>
              <a:rPr lang="en-US" sz="3600" b="1" u="sng" dirty="0"/>
              <a:t>Real GDP per capita</a:t>
            </a:r>
            <a:r>
              <a:rPr lang="en-US" sz="3600" dirty="0"/>
              <a:t> – real GDP divided by the total population &amp; reflects each person’s share of real GDP (</a:t>
            </a:r>
            <a:r>
              <a:rPr lang="en-US" sz="3600" b="1" dirty="0">
                <a:solidFill>
                  <a:srgbClr val="00B0F0"/>
                </a:solidFill>
              </a:rPr>
              <a:t>measures a nation’s </a:t>
            </a:r>
            <a:r>
              <a:rPr lang="en-US" sz="3600" b="1" u="sng" dirty="0">
                <a:solidFill>
                  <a:srgbClr val="00B0F0"/>
                </a:solidFill>
              </a:rPr>
              <a:t>standard of living</a:t>
            </a:r>
            <a:r>
              <a:rPr lang="en-US" sz="3600" dirty="0"/>
              <a:t>)</a:t>
            </a:r>
          </a:p>
          <a:p>
            <a:pPr algn="just"/>
            <a:endParaRPr lang="en-US" sz="2800" dirty="0">
              <a:solidFill>
                <a:schemeClr val="accent6">
                  <a:lumMod val="50000"/>
                </a:schemeClr>
              </a:solidFill>
            </a:endParaRPr>
          </a:p>
        </p:txBody>
      </p:sp>
    </p:spTree>
    <p:extLst>
      <p:ext uri="{BB962C8B-B14F-4D97-AF65-F5344CB8AC3E}">
        <p14:creationId xmlns:p14="http://schemas.microsoft.com/office/powerpoint/2010/main" val="424936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95" y="-71481"/>
            <a:ext cx="10515600" cy="1325563"/>
          </a:xfrm>
        </p:spPr>
        <p:txBody>
          <a:bodyPr>
            <a:normAutofit/>
          </a:bodyPr>
          <a:lstStyle/>
          <a:p>
            <a:pPr algn="ctr"/>
            <a:r>
              <a:rPr lang="en-US" sz="4800" b="1" dirty="0">
                <a:solidFill>
                  <a:schemeClr val="accent3">
                    <a:lumMod val="50000"/>
                  </a:schemeClr>
                </a:solidFill>
                <a:latin typeface="Imprint MT Shadow" panose="04020605060303030202" pitchFamily="82" charset="0"/>
              </a:rPr>
              <a:t>Economic Growth </a:t>
            </a:r>
          </a:p>
        </p:txBody>
      </p:sp>
      <p:sp>
        <p:nvSpPr>
          <p:cNvPr id="3" name="Content Placeholder 2"/>
          <p:cNvSpPr>
            <a:spLocks noGrp="1"/>
          </p:cNvSpPr>
          <p:nvPr>
            <p:ph idx="1"/>
          </p:nvPr>
        </p:nvSpPr>
        <p:spPr>
          <a:xfrm>
            <a:off x="527222" y="1021492"/>
            <a:ext cx="11244648" cy="5445211"/>
          </a:xfrm>
        </p:spPr>
        <p:txBody>
          <a:bodyPr>
            <a:normAutofit/>
          </a:bodyPr>
          <a:lstStyle/>
          <a:p>
            <a:pPr algn="just"/>
            <a:r>
              <a:rPr lang="en-US" sz="3600" b="1" u="sng" dirty="0">
                <a:solidFill>
                  <a:schemeClr val="accent6">
                    <a:lumMod val="50000"/>
                  </a:schemeClr>
                </a:solidFill>
              </a:rPr>
              <a:t>Economic Growth</a:t>
            </a:r>
            <a:r>
              <a:rPr lang="en-US" sz="3600" dirty="0">
                <a:solidFill>
                  <a:schemeClr val="accent6">
                    <a:lumMod val="50000"/>
                  </a:schemeClr>
                </a:solidFill>
              </a:rPr>
              <a:t> is a sustained increase in an economy’s real GDP</a:t>
            </a:r>
          </a:p>
          <a:p>
            <a:pPr lvl="1" algn="just"/>
            <a:r>
              <a:rPr lang="en-US" sz="3600" dirty="0">
                <a:solidFill>
                  <a:schemeClr val="accent6">
                    <a:lumMod val="50000"/>
                  </a:schemeClr>
                </a:solidFill>
              </a:rPr>
              <a:t>Raises the standard of living</a:t>
            </a:r>
          </a:p>
          <a:p>
            <a:pPr lvl="1" algn="just"/>
            <a:r>
              <a:rPr lang="en-US" sz="3600" dirty="0">
                <a:solidFill>
                  <a:schemeClr val="accent6">
                    <a:lumMod val="50000"/>
                  </a:schemeClr>
                </a:solidFill>
              </a:rPr>
              <a:t>Eases the burden of gov’t by increasing the tax base</a:t>
            </a:r>
          </a:p>
          <a:p>
            <a:pPr lvl="1" algn="just"/>
            <a:r>
              <a:rPr lang="en-US" sz="3600" dirty="0">
                <a:solidFill>
                  <a:schemeClr val="accent6">
                    <a:lumMod val="50000"/>
                  </a:schemeClr>
                </a:solidFill>
              </a:rPr>
              <a:t>Solves domestic problems:</a:t>
            </a:r>
          </a:p>
          <a:p>
            <a:pPr lvl="2" algn="just"/>
            <a:r>
              <a:rPr lang="en-US" sz="3600" dirty="0">
                <a:solidFill>
                  <a:schemeClr val="accent6">
                    <a:lumMod val="50000"/>
                  </a:schemeClr>
                </a:solidFill>
              </a:rPr>
              <a:t>Creates more jobs &amp; income</a:t>
            </a:r>
          </a:p>
          <a:p>
            <a:pPr lvl="2" algn="just"/>
            <a:r>
              <a:rPr lang="en-US" sz="3600" dirty="0">
                <a:solidFill>
                  <a:schemeClr val="accent6">
                    <a:lumMod val="50000"/>
                  </a:schemeClr>
                </a:solidFill>
              </a:rPr>
              <a:t>Lowers unemployment &amp; reduces welfare rolls</a:t>
            </a:r>
          </a:p>
          <a:p>
            <a:pPr lvl="2" algn="just"/>
            <a:r>
              <a:rPr lang="en-US" sz="3600" dirty="0">
                <a:solidFill>
                  <a:schemeClr val="accent6">
                    <a:lumMod val="50000"/>
                  </a:schemeClr>
                </a:solidFill>
              </a:rPr>
              <a:t>Increases wages due to competition for labor</a:t>
            </a:r>
          </a:p>
          <a:p>
            <a:pPr lvl="2" algn="just"/>
            <a:r>
              <a:rPr lang="en-US" sz="3600" dirty="0">
                <a:solidFill>
                  <a:schemeClr val="accent6">
                    <a:lumMod val="50000"/>
                  </a:schemeClr>
                </a:solidFill>
              </a:rPr>
              <a:t>Reduces crime rates because of lower poverty rate</a:t>
            </a:r>
          </a:p>
        </p:txBody>
      </p:sp>
    </p:spTree>
    <p:extLst>
      <p:ext uri="{BB962C8B-B14F-4D97-AF65-F5344CB8AC3E}">
        <p14:creationId xmlns:p14="http://schemas.microsoft.com/office/powerpoint/2010/main" val="34116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wipe(down)">
                                      <p:cBhvr>
                                        <p:cTn id="87" dur="580">
                                          <p:stCondLst>
                                            <p:cond delay="0"/>
                                          </p:stCondLst>
                                        </p:cTn>
                                        <p:tgtEl>
                                          <p:spTgt spid="3">
                                            <p:txEl>
                                              <p:pRg st="5" end="5"/>
                                            </p:txEl>
                                          </p:spTgt>
                                        </p:tgtEl>
                                      </p:cBhvr>
                                    </p:animEffect>
                                    <p:anim calcmode="lin" valueType="num">
                                      <p:cBhvr>
                                        <p:cTn id="8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5" end="5"/>
                                            </p:txEl>
                                          </p:spTgt>
                                        </p:tgtEl>
                                      </p:cBhvr>
                                      <p:to x="100000" y="60000"/>
                                    </p:animScale>
                                    <p:animScale>
                                      <p:cBhvr>
                                        <p:cTn id="94" dur="166" decel="50000">
                                          <p:stCondLst>
                                            <p:cond delay="676"/>
                                          </p:stCondLst>
                                        </p:cTn>
                                        <p:tgtEl>
                                          <p:spTgt spid="3">
                                            <p:txEl>
                                              <p:pRg st="5" end="5"/>
                                            </p:txEl>
                                          </p:spTgt>
                                        </p:tgtEl>
                                      </p:cBhvr>
                                      <p:to x="100000" y="100000"/>
                                    </p:animScale>
                                    <p:animScale>
                                      <p:cBhvr>
                                        <p:cTn id="95" dur="26">
                                          <p:stCondLst>
                                            <p:cond delay="1312"/>
                                          </p:stCondLst>
                                        </p:cTn>
                                        <p:tgtEl>
                                          <p:spTgt spid="3">
                                            <p:txEl>
                                              <p:pRg st="5" end="5"/>
                                            </p:txEl>
                                          </p:spTgt>
                                        </p:tgtEl>
                                      </p:cBhvr>
                                      <p:to x="100000" y="80000"/>
                                    </p:animScale>
                                    <p:animScale>
                                      <p:cBhvr>
                                        <p:cTn id="96" dur="166" decel="50000">
                                          <p:stCondLst>
                                            <p:cond delay="1338"/>
                                          </p:stCondLst>
                                        </p:cTn>
                                        <p:tgtEl>
                                          <p:spTgt spid="3">
                                            <p:txEl>
                                              <p:pRg st="5" end="5"/>
                                            </p:txEl>
                                          </p:spTgt>
                                        </p:tgtEl>
                                      </p:cBhvr>
                                      <p:to x="100000" y="100000"/>
                                    </p:animScale>
                                    <p:animScale>
                                      <p:cBhvr>
                                        <p:cTn id="97" dur="26">
                                          <p:stCondLst>
                                            <p:cond delay="1642"/>
                                          </p:stCondLst>
                                        </p:cTn>
                                        <p:tgtEl>
                                          <p:spTgt spid="3">
                                            <p:txEl>
                                              <p:pRg st="5" end="5"/>
                                            </p:txEl>
                                          </p:spTgt>
                                        </p:tgtEl>
                                      </p:cBhvr>
                                      <p:to x="100000" y="90000"/>
                                    </p:animScale>
                                    <p:animScale>
                                      <p:cBhvr>
                                        <p:cTn id="98" dur="166" decel="50000">
                                          <p:stCondLst>
                                            <p:cond delay="1668"/>
                                          </p:stCondLst>
                                        </p:cTn>
                                        <p:tgtEl>
                                          <p:spTgt spid="3">
                                            <p:txEl>
                                              <p:pRg st="5" end="5"/>
                                            </p:txEl>
                                          </p:spTgt>
                                        </p:tgtEl>
                                      </p:cBhvr>
                                      <p:to x="100000" y="100000"/>
                                    </p:animScale>
                                    <p:animScale>
                                      <p:cBhvr>
                                        <p:cTn id="99" dur="26">
                                          <p:stCondLst>
                                            <p:cond delay="1808"/>
                                          </p:stCondLst>
                                        </p:cTn>
                                        <p:tgtEl>
                                          <p:spTgt spid="3">
                                            <p:txEl>
                                              <p:pRg st="5" end="5"/>
                                            </p:txEl>
                                          </p:spTgt>
                                        </p:tgtEl>
                                      </p:cBhvr>
                                      <p:to x="100000" y="95000"/>
                                    </p:animScale>
                                    <p:animScale>
                                      <p:cBhvr>
                                        <p:cTn id="100" dur="166" decel="50000">
                                          <p:stCondLst>
                                            <p:cond delay="1834"/>
                                          </p:stCondLst>
                                        </p:cTn>
                                        <p:tgtEl>
                                          <p:spTgt spid="3">
                                            <p:txEl>
                                              <p:pRg st="5" end="5"/>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animEffect transition="in" filter="wipe(down)">
                                      <p:cBhvr>
                                        <p:cTn id="103" dur="580">
                                          <p:stCondLst>
                                            <p:cond delay="0"/>
                                          </p:stCondLst>
                                        </p:cTn>
                                        <p:tgtEl>
                                          <p:spTgt spid="3">
                                            <p:txEl>
                                              <p:pRg st="6" end="6"/>
                                            </p:txEl>
                                          </p:spTgt>
                                        </p:tgtEl>
                                      </p:cBhvr>
                                    </p:animEffect>
                                    <p:anim calcmode="lin" valueType="num">
                                      <p:cBhvr>
                                        <p:cTn id="10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3">
                                            <p:txEl>
                                              <p:pRg st="6" end="6"/>
                                            </p:txEl>
                                          </p:spTgt>
                                        </p:tgtEl>
                                      </p:cBhvr>
                                      <p:to x="100000" y="60000"/>
                                    </p:animScale>
                                    <p:animScale>
                                      <p:cBhvr>
                                        <p:cTn id="110" dur="166" decel="50000">
                                          <p:stCondLst>
                                            <p:cond delay="676"/>
                                          </p:stCondLst>
                                        </p:cTn>
                                        <p:tgtEl>
                                          <p:spTgt spid="3">
                                            <p:txEl>
                                              <p:pRg st="6" end="6"/>
                                            </p:txEl>
                                          </p:spTgt>
                                        </p:tgtEl>
                                      </p:cBhvr>
                                      <p:to x="100000" y="100000"/>
                                    </p:animScale>
                                    <p:animScale>
                                      <p:cBhvr>
                                        <p:cTn id="111" dur="26">
                                          <p:stCondLst>
                                            <p:cond delay="1312"/>
                                          </p:stCondLst>
                                        </p:cTn>
                                        <p:tgtEl>
                                          <p:spTgt spid="3">
                                            <p:txEl>
                                              <p:pRg st="6" end="6"/>
                                            </p:txEl>
                                          </p:spTgt>
                                        </p:tgtEl>
                                      </p:cBhvr>
                                      <p:to x="100000" y="80000"/>
                                    </p:animScale>
                                    <p:animScale>
                                      <p:cBhvr>
                                        <p:cTn id="112" dur="166" decel="50000">
                                          <p:stCondLst>
                                            <p:cond delay="1338"/>
                                          </p:stCondLst>
                                        </p:cTn>
                                        <p:tgtEl>
                                          <p:spTgt spid="3">
                                            <p:txEl>
                                              <p:pRg st="6" end="6"/>
                                            </p:txEl>
                                          </p:spTgt>
                                        </p:tgtEl>
                                      </p:cBhvr>
                                      <p:to x="100000" y="100000"/>
                                    </p:animScale>
                                    <p:animScale>
                                      <p:cBhvr>
                                        <p:cTn id="113" dur="26">
                                          <p:stCondLst>
                                            <p:cond delay="1642"/>
                                          </p:stCondLst>
                                        </p:cTn>
                                        <p:tgtEl>
                                          <p:spTgt spid="3">
                                            <p:txEl>
                                              <p:pRg st="6" end="6"/>
                                            </p:txEl>
                                          </p:spTgt>
                                        </p:tgtEl>
                                      </p:cBhvr>
                                      <p:to x="100000" y="90000"/>
                                    </p:animScale>
                                    <p:animScale>
                                      <p:cBhvr>
                                        <p:cTn id="114" dur="166" decel="50000">
                                          <p:stCondLst>
                                            <p:cond delay="1668"/>
                                          </p:stCondLst>
                                        </p:cTn>
                                        <p:tgtEl>
                                          <p:spTgt spid="3">
                                            <p:txEl>
                                              <p:pRg st="6" end="6"/>
                                            </p:txEl>
                                          </p:spTgt>
                                        </p:tgtEl>
                                      </p:cBhvr>
                                      <p:to x="100000" y="100000"/>
                                    </p:animScale>
                                    <p:animScale>
                                      <p:cBhvr>
                                        <p:cTn id="115" dur="26">
                                          <p:stCondLst>
                                            <p:cond delay="1808"/>
                                          </p:stCondLst>
                                        </p:cTn>
                                        <p:tgtEl>
                                          <p:spTgt spid="3">
                                            <p:txEl>
                                              <p:pRg st="6" end="6"/>
                                            </p:txEl>
                                          </p:spTgt>
                                        </p:tgtEl>
                                      </p:cBhvr>
                                      <p:to x="100000" y="95000"/>
                                    </p:animScale>
                                    <p:animScale>
                                      <p:cBhvr>
                                        <p:cTn id="116" dur="166" decel="50000">
                                          <p:stCondLst>
                                            <p:cond delay="1834"/>
                                          </p:stCondLst>
                                        </p:cTn>
                                        <p:tgtEl>
                                          <p:spTgt spid="3">
                                            <p:txEl>
                                              <p:pRg st="6" end="6"/>
                                            </p:txEl>
                                          </p:spTgt>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3">
                                            <p:txEl>
                                              <p:pRg st="7" end="7"/>
                                            </p:txEl>
                                          </p:spTgt>
                                        </p:tgtEl>
                                        <p:attrNameLst>
                                          <p:attrName>style.visibility</p:attrName>
                                        </p:attrNameLst>
                                      </p:cBhvr>
                                      <p:to>
                                        <p:strVal val="visible"/>
                                      </p:to>
                                    </p:set>
                                    <p:animEffect transition="in" filter="wipe(down)">
                                      <p:cBhvr>
                                        <p:cTn id="119" dur="580">
                                          <p:stCondLst>
                                            <p:cond delay="0"/>
                                          </p:stCondLst>
                                        </p:cTn>
                                        <p:tgtEl>
                                          <p:spTgt spid="3">
                                            <p:txEl>
                                              <p:pRg st="7" end="7"/>
                                            </p:txEl>
                                          </p:spTgt>
                                        </p:tgtEl>
                                      </p:cBhvr>
                                    </p:animEffect>
                                    <p:anim calcmode="lin" valueType="num">
                                      <p:cBhvr>
                                        <p:cTn id="120"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3">
                                            <p:txEl>
                                              <p:pRg st="7" end="7"/>
                                            </p:txEl>
                                          </p:spTgt>
                                        </p:tgtEl>
                                      </p:cBhvr>
                                      <p:to x="100000" y="60000"/>
                                    </p:animScale>
                                    <p:animScale>
                                      <p:cBhvr>
                                        <p:cTn id="126" dur="166" decel="50000">
                                          <p:stCondLst>
                                            <p:cond delay="676"/>
                                          </p:stCondLst>
                                        </p:cTn>
                                        <p:tgtEl>
                                          <p:spTgt spid="3">
                                            <p:txEl>
                                              <p:pRg st="7" end="7"/>
                                            </p:txEl>
                                          </p:spTgt>
                                        </p:tgtEl>
                                      </p:cBhvr>
                                      <p:to x="100000" y="100000"/>
                                    </p:animScale>
                                    <p:animScale>
                                      <p:cBhvr>
                                        <p:cTn id="127" dur="26">
                                          <p:stCondLst>
                                            <p:cond delay="1312"/>
                                          </p:stCondLst>
                                        </p:cTn>
                                        <p:tgtEl>
                                          <p:spTgt spid="3">
                                            <p:txEl>
                                              <p:pRg st="7" end="7"/>
                                            </p:txEl>
                                          </p:spTgt>
                                        </p:tgtEl>
                                      </p:cBhvr>
                                      <p:to x="100000" y="80000"/>
                                    </p:animScale>
                                    <p:animScale>
                                      <p:cBhvr>
                                        <p:cTn id="128" dur="166" decel="50000">
                                          <p:stCondLst>
                                            <p:cond delay="1338"/>
                                          </p:stCondLst>
                                        </p:cTn>
                                        <p:tgtEl>
                                          <p:spTgt spid="3">
                                            <p:txEl>
                                              <p:pRg st="7" end="7"/>
                                            </p:txEl>
                                          </p:spTgt>
                                        </p:tgtEl>
                                      </p:cBhvr>
                                      <p:to x="100000" y="100000"/>
                                    </p:animScale>
                                    <p:animScale>
                                      <p:cBhvr>
                                        <p:cTn id="129" dur="26">
                                          <p:stCondLst>
                                            <p:cond delay="1642"/>
                                          </p:stCondLst>
                                        </p:cTn>
                                        <p:tgtEl>
                                          <p:spTgt spid="3">
                                            <p:txEl>
                                              <p:pRg st="7" end="7"/>
                                            </p:txEl>
                                          </p:spTgt>
                                        </p:tgtEl>
                                      </p:cBhvr>
                                      <p:to x="100000" y="90000"/>
                                    </p:animScale>
                                    <p:animScale>
                                      <p:cBhvr>
                                        <p:cTn id="130" dur="166" decel="50000">
                                          <p:stCondLst>
                                            <p:cond delay="1668"/>
                                          </p:stCondLst>
                                        </p:cTn>
                                        <p:tgtEl>
                                          <p:spTgt spid="3">
                                            <p:txEl>
                                              <p:pRg st="7" end="7"/>
                                            </p:txEl>
                                          </p:spTgt>
                                        </p:tgtEl>
                                      </p:cBhvr>
                                      <p:to x="100000" y="100000"/>
                                    </p:animScale>
                                    <p:animScale>
                                      <p:cBhvr>
                                        <p:cTn id="131" dur="26">
                                          <p:stCondLst>
                                            <p:cond delay="1808"/>
                                          </p:stCondLst>
                                        </p:cTn>
                                        <p:tgtEl>
                                          <p:spTgt spid="3">
                                            <p:txEl>
                                              <p:pRg st="7" end="7"/>
                                            </p:txEl>
                                          </p:spTgt>
                                        </p:tgtEl>
                                      </p:cBhvr>
                                      <p:to x="100000" y="95000"/>
                                    </p:animScale>
                                    <p:animScale>
                                      <p:cBhvr>
                                        <p:cTn id="132"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5C19BC9-660D-468C-A3DF-645C9E803B51}"/>
              </a:ext>
            </a:extLst>
          </p:cNvPr>
          <p:cNvSpPr>
            <a:spLocks noGrp="1" noChangeArrowheads="1"/>
          </p:cNvSpPr>
          <p:nvPr>
            <p:ph type="title" idx="4294967295"/>
          </p:nvPr>
        </p:nvSpPr>
        <p:spPr>
          <a:xfrm>
            <a:off x="609600" y="0"/>
            <a:ext cx="11211339" cy="1143000"/>
          </a:xfrm>
        </p:spPr>
        <p:txBody>
          <a:bodyPr>
            <a:normAutofit/>
          </a:bodyPr>
          <a:lstStyle/>
          <a:p>
            <a:r>
              <a:rPr lang="en-US" altLang="en-US" sz="3800" b="1" dirty="0"/>
              <a:t>Why do some countries have higher GDPs than others?</a:t>
            </a:r>
          </a:p>
        </p:txBody>
      </p:sp>
      <p:sp>
        <p:nvSpPr>
          <p:cNvPr id="59395" name="Rectangle 3">
            <a:extLst>
              <a:ext uri="{FF2B5EF4-FFF2-40B4-BE49-F238E27FC236}">
                <a16:creationId xmlns:a16="http://schemas.microsoft.com/office/drawing/2014/main" id="{1021DE50-DE06-4F2C-B1B9-9717C3F37EF2}"/>
              </a:ext>
            </a:extLst>
          </p:cNvPr>
          <p:cNvSpPr>
            <a:spLocks noGrp="1" noChangeArrowheads="1"/>
          </p:cNvSpPr>
          <p:nvPr>
            <p:ph type="body" sz="half" idx="4294967295"/>
          </p:nvPr>
        </p:nvSpPr>
        <p:spPr>
          <a:xfrm>
            <a:off x="410817" y="838200"/>
            <a:ext cx="11410122" cy="5615608"/>
          </a:xfrm>
        </p:spPr>
        <p:txBody>
          <a:bodyPr>
            <a:normAutofit/>
          </a:bodyPr>
          <a:lstStyle/>
          <a:p>
            <a:pPr marL="914400" lvl="1" indent="-457200" algn="ctr">
              <a:spcBef>
                <a:spcPct val="0"/>
              </a:spcBef>
              <a:buNone/>
            </a:pPr>
            <a:r>
              <a:rPr lang="en-US" altLang="en-US" sz="4400" b="1" u="sng" dirty="0">
                <a:solidFill>
                  <a:schemeClr val="accent2"/>
                </a:solidFill>
              </a:rPr>
              <a:t>Productivity </a:t>
            </a:r>
          </a:p>
          <a:p>
            <a:pPr marL="533400" indent="-533400">
              <a:spcBef>
                <a:spcPct val="0"/>
              </a:spcBef>
              <a:buNone/>
            </a:pPr>
            <a:r>
              <a:rPr lang="en-US" altLang="en-US" b="1" dirty="0"/>
              <a:t>1. Economic System</a:t>
            </a:r>
          </a:p>
          <a:p>
            <a:pPr marL="914400" lvl="1" indent="-457200">
              <a:spcBef>
                <a:spcPct val="0"/>
              </a:spcBef>
              <a:buNone/>
            </a:pPr>
            <a:r>
              <a:rPr lang="en-US" altLang="en-US" b="1" dirty="0">
                <a:solidFill>
                  <a:schemeClr val="accent2"/>
                </a:solidFill>
              </a:rPr>
              <a:t>Example#1: Capitalist countries have historically had more economic growth.</a:t>
            </a:r>
            <a:endParaRPr lang="en-US" altLang="en-US" b="1" dirty="0"/>
          </a:p>
          <a:p>
            <a:pPr marL="914400" lvl="1" indent="-457200">
              <a:spcBef>
                <a:spcPct val="0"/>
              </a:spcBef>
            </a:pPr>
            <a:r>
              <a:rPr lang="en-US" altLang="en-US" sz="2000" b="1" dirty="0"/>
              <a:t>Capital (like robots) can produce more than people</a:t>
            </a:r>
          </a:p>
          <a:p>
            <a:pPr marL="914400" lvl="1" indent="-457200">
              <a:spcBef>
                <a:spcPct val="0"/>
              </a:spcBef>
            </a:pPr>
            <a:r>
              <a:rPr lang="en-US" altLang="en-US" sz="2000" b="1" dirty="0"/>
              <a:t>Countries with more capital, can produce more products than countries without a lot of capital. </a:t>
            </a:r>
          </a:p>
          <a:p>
            <a:pPr marL="533400" indent="-533400">
              <a:spcBef>
                <a:spcPct val="0"/>
              </a:spcBef>
              <a:buNone/>
            </a:pPr>
            <a:r>
              <a:rPr lang="en-US" altLang="en-US" b="1" dirty="0"/>
              <a:t>2. Property Rights</a:t>
            </a:r>
          </a:p>
          <a:p>
            <a:pPr marL="533400" indent="-533400">
              <a:spcBef>
                <a:spcPct val="0"/>
              </a:spcBef>
              <a:buNone/>
            </a:pPr>
            <a:r>
              <a:rPr lang="en-US" altLang="en-US" b="1" dirty="0"/>
              <a:t>3. Capital</a:t>
            </a:r>
          </a:p>
          <a:p>
            <a:pPr marL="914400" lvl="1" indent="-457200">
              <a:spcBef>
                <a:spcPct val="0"/>
              </a:spcBef>
              <a:buNone/>
            </a:pPr>
            <a:r>
              <a:rPr lang="en-US" altLang="en-US" b="1" dirty="0"/>
              <a:t>Ex: Capital stock is machinery, tools, and man-made resources.</a:t>
            </a:r>
          </a:p>
          <a:p>
            <a:pPr marL="914400" lvl="1" indent="-457200">
              <a:spcBef>
                <a:spcPct val="0"/>
              </a:spcBef>
              <a:buNone/>
            </a:pPr>
            <a:r>
              <a:rPr lang="en-US" altLang="en-US" b="1" dirty="0">
                <a:solidFill>
                  <a:schemeClr val="accent2"/>
                </a:solidFill>
              </a:rPr>
              <a:t>Example#1: India has over a billion people (human resources) but relatively few capital resources and therefore a lower GDP than the U.S. </a:t>
            </a:r>
          </a:p>
          <a:p>
            <a:pPr marL="914400" lvl="1" indent="-457200">
              <a:spcBef>
                <a:spcPct val="0"/>
              </a:spcBef>
              <a:buNone/>
            </a:pPr>
            <a:r>
              <a:rPr lang="en-US" altLang="en-US" b="1" dirty="0">
                <a:solidFill>
                  <a:schemeClr val="accent2"/>
                </a:solidFill>
              </a:rPr>
              <a:t>Example#2: Japan has few natural resources but a high GDP</a:t>
            </a:r>
            <a:endParaRPr lang="en-US" altLang="en-US" b="1" dirty="0"/>
          </a:p>
          <a:p>
            <a:pPr marL="533400" indent="-533400">
              <a:spcBef>
                <a:spcPct val="0"/>
              </a:spcBef>
              <a:buNone/>
            </a:pPr>
            <a:r>
              <a:rPr lang="en-US" altLang="en-US" b="1" dirty="0"/>
              <a:t>4. Human Capital (Knowledge)</a:t>
            </a:r>
          </a:p>
          <a:p>
            <a:pPr marL="533400" indent="-533400">
              <a:spcBef>
                <a:spcPct val="0"/>
              </a:spcBef>
              <a:buNone/>
            </a:pPr>
            <a:r>
              <a:rPr lang="en-US" altLang="en-US" b="1" dirty="0"/>
              <a:t>5. Natural Resources</a:t>
            </a:r>
          </a:p>
          <a:p>
            <a:pPr marL="914400" lvl="1" indent="-457200">
              <a:spcBef>
                <a:spcPct val="0"/>
              </a:spcBef>
              <a:buNone/>
            </a:pPr>
            <a:r>
              <a:rPr lang="en-US" altLang="en-US" b="1" dirty="0">
                <a:solidFill>
                  <a:schemeClr val="accent2"/>
                </a:solidFill>
              </a:rPr>
              <a:t>Ex: Syria has a lower GDP because it is mostly desert. </a:t>
            </a:r>
          </a:p>
        </p:txBody>
      </p:sp>
    </p:spTree>
    <p:extLst>
      <p:ext uri="{BB962C8B-B14F-4D97-AF65-F5344CB8AC3E}">
        <p14:creationId xmlns:p14="http://schemas.microsoft.com/office/powerpoint/2010/main" val="118807632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randombar(vertical)">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randombar(vertical)">
                                      <p:cBhvr>
                                        <p:cTn id="12" dur="500"/>
                                        <p:tgtEl>
                                          <p:spTgt spid="593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randombar(vertical)">
                                      <p:cBhvr>
                                        <p:cTn id="17" dur="500"/>
                                        <p:tgtEl>
                                          <p:spTgt spid="593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randombar(vertical)">
                                      <p:cBhvr>
                                        <p:cTn id="22" dur="500"/>
                                        <p:tgtEl>
                                          <p:spTgt spid="593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randombar(vertical)">
                                      <p:cBhvr>
                                        <p:cTn id="27" dur="500"/>
                                        <p:tgtEl>
                                          <p:spTgt spid="593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59395">
                                            <p:txEl>
                                              <p:pRg st="5" end="5"/>
                                            </p:txEl>
                                          </p:spTgt>
                                        </p:tgtEl>
                                        <p:attrNameLst>
                                          <p:attrName>style.visibility</p:attrName>
                                        </p:attrNameLst>
                                      </p:cBhvr>
                                      <p:to>
                                        <p:strVal val="visible"/>
                                      </p:to>
                                    </p:set>
                                    <p:animEffect transition="in" filter="randombar(vertical)">
                                      <p:cBhvr>
                                        <p:cTn id="32" dur="500"/>
                                        <p:tgtEl>
                                          <p:spTgt spid="593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Effect transition="in" filter="randombar(vertical)">
                                      <p:cBhvr>
                                        <p:cTn id="37" dur="500"/>
                                        <p:tgtEl>
                                          <p:spTgt spid="5939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9395">
                                            <p:txEl>
                                              <p:pRg st="7" end="7"/>
                                            </p:txEl>
                                          </p:spTgt>
                                        </p:tgtEl>
                                        <p:attrNameLst>
                                          <p:attrName>style.visibility</p:attrName>
                                        </p:attrNameLst>
                                      </p:cBhvr>
                                      <p:to>
                                        <p:strVal val="visible"/>
                                      </p:to>
                                    </p:set>
                                    <p:animEffect transition="in" filter="randombar(vertical)">
                                      <p:cBhvr>
                                        <p:cTn id="42" dur="500"/>
                                        <p:tgtEl>
                                          <p:spTgt spid="5939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59395">
                                            <p:txEl>
                                              <p:pRg st="8" end="8"/>
                                            </p:txEl>
                                          </p:spTgt>
                                        </p:tgtEl>
                                        <p:attrNameLst>
                                          <p:attrName>style.visibility</p:attrName>
                                        </p:attrNameLst>
                                      </p:cBhvr>
                                      <p:to>
                                        <p:strVal val="visible"/>
                                      </p:to>
                                    </p:set>
                                    <p:animEffect transition="in" filter="randombar(vertical)">
                                      <p:cBhvr>
                                        <p:cTn id="47" dur="500"/>
                                        <p:tgtEl>
                                          <p:spTgt spid="59395">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5" fill="hold" grpId="0" nodeType="clickEffect">
                                  <p:stCondLst>
                                    <p:cond delay="0"/>
                                  </p:stCondLst>
                                  <p:childTnLst>
                                    <p:set>
                                      <p:cBhvr>
                                        <p:cTn id="51" dur="1" fill="hold">
                                          <p:stCondLst>
                                            <p:cond delay="0"/>
                                          </p:stCondLst>
                                        </p:cTn>
                                        <p:tgtEl>
                                          <p:spTgt spid="59395">
                                            <p:txEl>
                                              <p:pRg st="9" end="9"/>
                                            </p:txEl>
                                          </p:spTgt>
                                        </p:tgtEl>
                                        <p:attrNameLst>
                                          <p:attrName>style.visibility</p:attrName>
                                        </p:attrNameLst>
                                      </p:cBhvr>
                                      <p:to>
                                        <p:strVal val="visible"/>
                                      </p:to>
                                    </p:set>
                                    <p:animEffect transition="in" filter="randombar(vertical)">
                                      <p:cBhvr>
                                        <p:cTn id="52" dur="500"/>
                                        <p:tgtEl>
                                          <p:spTgt spid="59395">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5" fill="hold" grpId="0" nodeType="clickEffect">
                                  <p:stCondLst>
                                    <p:cond delay="0"/>
                                  </p:stCondLst>
                                  <p:childTnLst>
                                    <p:set>
                                      <p:cBhvr>
                                        <p:cTn id="56" dur="1" fill="hold">
                                          <p:stCondLst>
                                            <p:cond delay="0"/>
                                          </p:stCondLst>
                                        </p:cTn>
                                        <p:tgtEl>
                                          <p:spTgt spid="59395">
                                            <p:txEl>
                                              <p:pRg st="10" end="10"/>
                                            </p:txEl>
                                          </p:spTgt>
                                        </p:tgtEl>
                                        <p:attrNameLst>
                                          <p:attrName>style.visibility</p:attrName>
                                        </p:attrNameLst>
                                      </p:cBhvr>
                                      <p:to>
                                        <p:strVal val="visible"/>
                                      </p:to>
                                    </p:set>
                                    <p:animEffect transition="in" filter="randombar(vertical)">
                                      <p:cBhvr>
                                        <p:cTn id="57" dur="500"/>
                                        <p:tgtEl>
                                          <p:spTgt spid="59395">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5" fill="hold" grpId="0" nodeType="clickEffect">
                                  <p:stCondLst>
                                    <p:cond delay="0"/>
                                  </p:stCondLst>
                                  <p:childTnLst>
                                    <p:set>
                                      <p:cBhvr>
                                        <p:cTn id="61" dur="1" fill="hold">
                                          <p:stCondLst>
                                            <p:cond delay="0"/>
                                          </p:stCondLst>
                                        </p:cTn>
                                        <p:tgtEl>
                                          <p:spTgt spid="59395">
                                            <p:txEl>
                                              <p:pRg st="11" end="11"/>
                                            </p:txEl>
                                          </p:spTgt>
                                        </p:tgtEl>
                                        <p:attrNameLst>
                                          <p:attrName>style.visibility</p:attrName>
                                        </p:attrNameLst>
                                      </p:cBhvr>
                                      <p:to>
                                        <p:strVal val="visible"/>
                                      </p:to>
                                    </p:set>
                                    <p:animEffect transition="in" filter="randombar(vertical)">
                                      <p:cBhvr>
                                        <p:cTn id="62" dur="500"/>
                                        <p:tgtEl>
                                          <p:spTgt spid="59395">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5" fill="hold" grpId="0" nodeType="clickEffect">
                                  <p:stCondLst>
                                    <p:cond delay="0"/>
                                  </p:stCondLst>
                                  <p:childTnLst>
                                    <p:set>
                                      <p:cBhvr>
                                        <p:cTn id="66" dur="1" fill="hold">
                                          <p:stCondLst>
                                            <p:cond delay="0"/>
                                          </p:stCondLst>
                                        </p:cTn>
                                        <p:tgtEl>
                                          <p:spTgt spid="59395">
                                            <p:txEl>
                                              <p:pRg st="12" end="12"/>
                                            </p:txEl>
                                          </p:spTgt>
                                        </p:tgtEl>
                                        <p:attrNameLst>
                                          <p:attrName>style.visibility</p:attrName>
                                        </p:attrNameLst>
                                      </p:cBhvr>
                                      <p:to>
                                        <p:strVal val="visible"/>
                                      </p:to>
                                    </p:set>
                                    <p:animEffect transition="in" filter="randombar(vertical)">
                                      <p:cBhvr>
                                        <p:cTn id="67" dur="500"/>
                                        <p:tgtEl>
                                          <p:spTgt spid="5939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2"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lstStyle/>
          <a:p>
            <a:pPr marL="0" indent="0" algn="just">
              <a:buNone/>
            </a:pPr>
            <a:r>
              <a:rPr lang="en-US" b="1" dirty="0"/>
              <a:t>SSEMA1b)</a:t>
            </a:r>
            <a:r>
              <a:rPr lang="en-US" dirty="0"/>
              <a:t> The single most important measure of the economy's overall economic performance, or the measure of national output, is called</a:t>
            </a:r>
          </a:p>
          <a:p>
            <a:pPr marL="514350" indent="-514350">
              <a:buFont typeface="+mj-lt"/>
              <a:buAutoNum type="alphaLcParenR"/>
            </a:pPr>
            <a:r>
              <a:rPr lang="en-US" dirty="0"/>
              <a:t>National Income (NI).</a:t>
            </a:r>
          </a:p>
          <a:p>
            <a:pPr marL="514350" indent="-514350">
              <a:buFont typeface="+mj-lt"/>
              <a:buAutoNum type="alphaLcParenR"/>
            </a:pPr>
            <a:r>
              <a:rPr lang="en-US" dirty="0"/>
              <a:t>Consumer Price Index (CPI).</a:t>
            </a:r>
          </a:p>
          <a:p>
            <a:pPr marL="514350" indent="-514350">
              <a:buFont typeface="+mj-lt"/>
              <a:buAutoNum type="alphaLcParenR"/>
            </a:pPr>
            <a:r>
              <a:rPr lang="en-US" dirty="0"/>
              <a:t>Gross National Product (GNP).</a:t>
            </a:r>
          </a:p>
          <a:p>
            <a:pPr marL="514350" indent="-514350">
              <a:buFont typeface="+mj-lt"/>
              <a:buAutoNum type="alphaLcParenR"/>
            </a:pPr>
            <a:r>
              <a:rPr lang="en-US" dirty="0"/>
              <a:t>Gross Domestic Product (GDP).</a:t>
            </a:r>
          </a:p>
          <a:p>
            <a:pPr marL="0" indent="0">
              <a:buNone/>
            </a:pPr>
            <a:endParaRPr lang="en-US" dirty="0"/>
          </a:p>
        </p:txBody>
      </p:sp>
      <p:sp>
        <p:nvSpPr>
          <p:cNvPr id="4" name="Arrow: Left 3">
            <a:extLst>
              <a:ext uri="{FF2B5EF4-FFF2-40B4-BE49-F238E27FC236}">
                <a16:creationId xmlns:a16="http://schemas.microsoft.com/office/drawing/2014/main" id="{1A0D122B-A572-4A65-84A7-7EEBF4ABAA7F}"/>
              </a:ext>
            </a:extLst>
          </p:cNvPr>
          <p:cNvSpPr/>
          <p:nvPr/>
        </p:nvSpPr>
        <p:spPr>
          <a:xfrm>
            <a:off x="6314536" y="4597879"/>
            <a:ext cx="1052422" cy="2932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057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8">
            <a:extLst>
              <a:ext uri="{FF2B5EF4-FFF2-40B4-BE49-F238E27FC236}">
                <a16:creationId xmlns:a16="http://schemas.microsoft.com/office/drawing/2014/main" id="{A96A50B6-9399-47A7-A255-8569A67E229A}"/>
              </a:ext>
            </a:extLst>
          </p:cNvPr>
          <p:cNvSpPr>
            <a:spLocks noChangeArrowheads="1"/>
          </p:cNvSpPr>
          <p:nvPr/>
        </p:nvSpPr>
        <p:spPr bwMode="auto">
          <a:xfrm>
            <a:off x="152400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b="1"/>
              <a:t>World GDP Distribution</a:t>
            </a:r>
          </a:p>
        </p:txBody>
      </p:sp>
      <p:sp>
        <p:nvSpPr>
          <p:cNvPr id="24579" name="Slide Number Placeholder 12">
            <a:extLst>
              <a:ext uri="{FF2B5EF4-FFF2-40B4-BE49-F238E27FC236}">
                <a16:creationId xmlns:a16="http://schemas.microsoft.com/office/drawing/2014/main" id="{63135254-8225-49D3-9858-A9D0BFA851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64E33B-0934-404B-A7F9-1AB0B06F6C4D}" type="slidenum">
              <a:rPr lang="en-US" altLang="en-US" sz="1400"/>
              <a:pPr>
                <a:spcBef>
                  <a:spcPct val="0"/>
                </a:spcBef>
                <a:buFontTx/>
                <a:buNone/>
              </a:pPr>
              <a:t>30</a:t>
            </a:fld>
            <a:endParaRPr lang="en-US" altLang="en-US" sz="1400"/>
          </a:p>
        </p:txBody>
      </p:sp>
      <p:pic>
        <p:nvPicPr>
          <p:cNvPr id="55320" name="Picture 24" descr="GDP MAP">
            <a:extLst>
              <a:ext uri="{FF2B5EF4-FFF2-40B4-BE49-F238E27FC236}">
                <a16:creationId xmlns:a16="http://schemas.microsoft.com/office/drawing/2014/main" id="{0B97D007-566A-4817-AB06-5030DFC68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05" y="1142999"/>
            <a:ext cx="10791215" cy="531080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0067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320"/>
                                        </p:tgtEl>
                                        <p:attrNameLst>
                                          <p:attrName>style.visibility</p:attrName>
                                        </p:attrNameLst>
                                      </p:cBhvr>
                                      <p:to>
                                        <p:strVal val="visible"/>
                                      </p:to>
                                    </p:set>
                                    <p:animEffect transition="in" filter="dissolve">
                                      <p:cBhvr>
                                        <p:cTn id="7" dur="500"/>
                                        <p:tgtEl>
                                          <p:spTgt spid="55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rash course eco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018" y="339437"/>
            <a:ext cx="9254837" cy="5552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96278" y="6029739"/>
            <a:ext cx="8852452" cy="461665"/>
          </a:xfrm>
          <a:prstGeom prst="rect">
            <a:avLst/>
          </a:prstGeom>
          <a:noFill/>
        </p:spPr>
        <p:txBody>
          <a:bodyPr wrap="square" rtlCol="0">
            <a:spAutoFit/>
          </a:bodyPr>
          <a:lstStyle/>
          <a:p>
            <a:pPr algn="ctr"/>
            <a:r>
              <a:rPr lang="en-US" sz="2400" dirty="0">
                <a:hlinkClick r:id="rId3"/>
              </a:rPr>
              <a:t>https://www.youtube.com/watch?v=UHiUYj5EA0w</a:t>
            </a:r>
            <a:endParaRPr lang="en-US" sz="2400" dirty="0"/>
          </a:p>
        </p:txBody>
      </p:sp>
    </p:spTree>
    <p:extLst>
      <p:ext uri="{BB962C8B-B14F-4D97-AF65-F5344CB8AC3E}">
        <p14:creationId xmlns:p14="http://schemas.microsoft.com/office/powerpoint/2010/main" val="2608198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1500996" y="1690688"/>
            <a:ext cx="9161253" cy="4351338"/>
          </a:xfrm>
        </p:spPr>
        <p:txBody>
          <a:bodyPr/>
          <a:lstStyle/>
          <a:p>
            <a:pPr marL="0" indent="0" algn="just">
              <a:buNone/>
            </a:pPr>
            <a:r>
              <a:rPr lang="en-US" b="1" dirty="0"/>
              <a:t>SSEMA1c) </a:t>
            </a:r>
            <a:r>
              <a:rPr lang="en-US" dirty="0"/>
              <a:t>Inflation is defined as a rise in the general level of prices. When inflation occurs, the buying power of the dollar would</a:t>
            </a:r>
          </a:p>
          <a:p>
            <a:pPr marL="514350" indent="-514350" algn="just">
              <a:buFont typeface="+mj-lt"/>
              <a:buAutoNum type="alphaLcParenR"/>
            </a:pPr>
            <a:r>
              <a:rPr lang="en-US" dirty="0"/>
              <a:t>increase.</a:t>
            </a:r>
          </a:p>
          <a:p>
            <a:pPr marL="514350" indent="-514350" algn="just">
              <a:buFont typeface="+mj-lt"/>
              <a:buAutoNum type="alphaLcParenR"/>
            </a:pPr>
            <a:r>
              <a:rPr lang="en-US" dirty="0"/>
              <a:t>decrease.</a:t>
            </a:r>
          </a:p>
          <a:p>
            <a:pPr marL="514350" indent="-514350" algn="just">
              <a:buFont typeface="+mj-lt"/>
              <a:buAutoNum type="alphaLcParenR"/>
            </a:pPr>
            <a:r>
              <a:rPr lang="en-US" dirty="0"/>
              <a:t>remain stable.</a:t>
            </a:r>
          </a:p>
          <a:p>
            <a:pPr marL="514350" indent="-514350" algn="just">
              <a:buFont typeface="+mj-lt"/>
              <a:buAutoNum type="alphaLcParenR"/>
            </a:pPr>
            <a:r>
              <a:rPr lang="en-US" dirty="0"/>
              <a:t>not be affected by inflation.</a:t>
            </a:r>
          </a:p>
          <a:p>
            <a:pPr marL="0" indent="0">
              <a:buNone/>
            </a:pPr>
            <a:endParaRPr lang="en-US" dirty="0"/>
          </a:p>
        </p:txBody>
      </p:sp>
    </p:spTree>
    <p:extLst>
      <p:ext uri="{BB962C8B-B14F-4D97-AF65-F5344CB8AC3E}">
        <p14:creationId xmlns:p14="http://schemas.microsoft.com/office/powerpoint/2010/main" val="3057750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1500996" y="1690688"/>
            <a:ext cx="9161253" cy="4351338"/>
          </a:xfrm>
        </p:spPr>
        <p:txBody>
          <a:bodyPr/>
          <a:lstStyle/>
          <a:p>
            <a:pPr marL="0" indent="0" algn="just">
              <a:buNone/>
            </a:pPr>
            <a:r>
              <a:rPr lang="en-US" b="1" dirty="0"/>
              <a:t>SSEMA1c) </a:t>
            </a:r>
            <a:r>
              <a:rPr lang="en-US" dirty="0"/>
              <a:t>Inflation is defined as a rise in the general level of prices. When inflation occurs, the buying power of the dollar would</a:t>
            </a:r>
          </a:p>
          <a:p>
            <a:pPr marL="514350" indent="-514350" algn="just">
              <a:buFont typeface="+mj-lt"/>
              <a:buAutoNum type="alphaLcParenR"/>
            </a:pPr>
            <a:r>
              <a:rPr lang="en-US" dirty="0"/>
              <a:t>increase.</a:t>
            </a:r>
          </a:p>
          <a:p>
            <a:pPr marL="514350" indent="-514350" algn="just">
              <a:buFont typeface="+mj-lt"/>
              <a:buAutoNum type="alphaLcParenR"/>
            </a:pPr>
            <a:r>
              <a:rPr lang="en-US" dirty="0"/>
              <a:t>decrease.</a:t>
            </a:r>
          </a:p>
          <a:p>
            <a:pPr marL="514350" indent="-514350" algn="just">
              <a:buFont typeface="+mj-lt"/>
              <a:buAutoNum type="alphaLcParenR"/>
            </a:pPr>
            <a:r>
              <a:rPr lang="en-US" dirty="0"/>
              <a:t>remain stable.</a:t>
            </a:r>
          </a:p>
          <a:p>
            <a:pPr marL="514350" indent="-514350" algn="just">
              <a:buFont typeface="+mj-lt"/>
              <a:buAutoNum type="alphaLcParenR"/>
            </a:pPr>
            <a:r>
              <a:rPr lang="en-US" dirty="0"/>
              <a:t>not be affected by inflation.</a:t>
            </a:r>
          </a:p>
          <a:p>
            <a:pPr marL="0" indent="0">
              <a:buNone/>
            </a:pPr>
            <a:endParaRPr lang="en-US" dirty="0"/>
          </a:p>
        </p:txBody>
      </p:sp>
      <p:sp>
        <p:nvSpPr>
          <p:cNvPr id="4" name="Arrow: Right 3">
            <a:extLst>
              <a:ext uri="{FF2B5EF4-FFF2-40B4-BE49-F238E27FC236}">
                <a16:creationId xmlns:a16="http://schemas.microsoft.com/office/drawing/2014/main" id="{F93E4F33-81AA-450D-ACDA-F406CD63BEC4}"/>
              </a:ext>
            </a:extLst>
          </p:cNvPr>
          <p:cNvSpPr/>
          <p:nvPr/>
        </p:nvSpPr>
        <p:spPr>
          <a:xfrm>
            <a:off x="379562" y="3521300"/>
            <a:ext cx="1121434" cy="3536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217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dirty="0">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152400" y="890948"/>
            <a:ext cx="11887200" cy="764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500" b="1" dirty="0">
                <a:solidFill>
                  <a:srgbClr val="0070C0"/>
                </a:solidFill>
              </a:rPr>
              <a:t>What is the study of macroeconomics, and when did it originate?</a:t>
            </a:r>
          </a:p>
          <a:p>
            <a:pPr marL="514350" indent="-514350">
              <a:buFont typeface="+mj-lt"/>
              <a:buAutoNum type="arabicPeriod"/>
            </a:pPr>
            <a:r>
              <a:rPr lang="en-US" sz="2500" b="1" dirty="0">
                <a:solidFill>
                  <a:srgbClr val="0070C0"/>
                </a:solidFill>
              </a:rPr>
              <a:t>What are the 2 goals of macroeconomics, and what 2 policies does the gov’t use to direct the economy?</a:t>
            </a:r>
          </a:p>
          <a:p>
            <a:pPr marL="514350" indent="-514350">
              <a:buFont typeface="+mj-lt"/>
              <a:buAutoNum type="arabicPeriod"/>
            </a:pPr>
            <a:r>
              <a:rPr lang="en-US" sz="2500" b="1" dirty="0">
                <a:solidFill>
                  <a:srgbClr val="0070C0"/>
                </a:solidFill>
              </a:rPr>
              <a:t>What 3 areas of study does macroeconomics focus on?</a:t>
            </a:r>
          </a:p>
          <a:p>
            <a:pPr marL="514350" indent="-514350">
              <a:buFont typeface="+mj-lt"/>
              <a:buAutoNum type="arabicPeriod"/>
            </a:pPr>
            <a:r>
              <a:rPr lang="en-US" sz="2500" b="1" dirty="0">
                <a:solidFill>
                  <a:srgbClr val="0070C0"/>
                </a:solidFill>
              </a:rPr>
              <a:t>What is the nation’s #1 measure of economic growth?</a:t>
            </a:r>
          </a:p>
          <a:p>
            <a:pPr marL="514350" indent="-514350">
              <a:buFont typeface="+mj-lt"/>
              <a:buAutoNum type="arabicPeriod"/>
            </a:pPr>
            <a:r>
              <a:rPr lang="en-US" sz="2500" b="1" dirty="0">
                <a:solidFill>
                  <a:srgbClr val="0070C0"/>
                </a:solidFill>
              </a:rPr>
              <a:t>What is the definition of GDP?</a:t>
            </a:r>
          </a:p>
          <a:p>
            <a:pPr marL="514350" indent="-514350">
              <a:buFont typeface="+mj-lt"/>
              <a:buAutoNum type="arabicPeriod"/>
            </a:pPr>
            <a:r>
              <a:rPr lang="en-US" sz="2500" b="1" dirty="0">
                <a:solidFill>
                  <a:srgbClr val="0070C0"/>
                </a:solidFill>
              </a:rPr>
              <a:t>What are the 4 components of GDP? Give me the Output Expenditure Model formula and provide each component’s percentage as well as the sector of the economy (oh yeah, it’s that important!!!).</a:t>
            </a:r>
          </a:p>
          <a:p>
            <a:pPr marL="514350" indent="-514350">
              <a:buFont typeface="+mj-lt"/>
              <a:buAutoNum type="arabicPeriod"/>
            </a:pPr>
            <a:r>
              <a:rPr lang="en-US" sz="2500" b="1" dirty="0">
                <a:solidFill>
                  <a:srgbClr val="0070C0"/>
                </a:solidFill>
              </a:rPr>
              <a:t>What 5 things are excluded from GDP and why?</a:t>
            </a:r>
          </a:p>
          <a:p>
            <a:pPr marL="514350" indent="-514350">
              <a:buFont typeface="+mj-lt"/>
              <a:buAutoNum type="arabicPeriod"/>
            </a:pPr>
            <a:r>
              <a:rPr lang="en-US" sz="2500" b="1" dirty="0">
                <a:solidFill>
                  <a:srgbClr val="0070C0"/>
                </a:solidFill>
              </a:rPr>
              <a:t>What is the difference between nominal and real GDP?</a:t>
            </a:r>
          </a:p>
          <a:p>
            <a:pPr marL="514350" indent="-514350">
              <a:buFont typeface="+mj-lt"/>
              <a:buAutoNum type="arabicPeriod"/>
            </a:pPr>
            <a:r>
              <a:rPr lang="en-US" sz="2500" b="1" dirty="0">
                <a:solidFill>
                  <a:srgbClr val="0070C0"/>
                </a:solidFill>
              </a:rPr>
              <a:t>How is real GDP calculated…? Yes, I mean provide me the formula!</a:t>
            </a:r>
          </a:p>
          <a:p>
            <a:pPr marL="514350" indent="-514350">
              <a:buFont typeface="+mj-lt"/>
              <a:buAutoNum type="arabicPeriod"/>
            </a:pPr>
            <a:r>
              <a:rPr lang="en-US" sz="2500" b="1" dirty="0">
                <a:solidFill>
                  <a:srgbClr val="0070C0"/>
                </a:solidFill>
              </a:rPr>
              <a:t>What do you like to do during rainy weather…and you can’t say sleep!!? </a:t>
            </a:r>
          </a:p>
          <a:p>
            <a:pPr>
              <a:spcBef>
                <a:spcPct val="0"/>
              </a:spcBef>
              <a:buFontTx/>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12369407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C/DC Econ Movies GD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434" y="305628"/>
            <a:ext cx="9740347" cy="5478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60105" y="5890591"/>
            <a:ext cx="8401878" cy="830997"/>
          </a:xfrm>
          <a:prstGeom prst="rect">
            <a:avLst/>
          </a:prstGeom>
          <a:noFill/>
        </p:spPr>
        <p:txBody>
          <a:bodyPr wrap="square" rtlCol="0">
            <a:spAutoFit/>
          </a:bodyPr>
          <a:lstStyle/>
          <a:p>
            <a:pPr algn="ctr"/>
            <a:r>
              <a:rPr lang="en-US" sz="2400" dirty="0">
                <a:hlinkClick r:id="rId3"/>
              </a:rPr>
              <a:t>https://www.youtube.com/watch?v=3GTgniuxA50</a:t>
            </a:r>
            <a:endParaRPr lang="en-US" sz="2400" dirty="0"/>
          </a:p>
          <a:p>
            <a:pPr algn="ctr"/>
            <a:r>
              <a:rPr lang="en-US" sz="2400" dirty="0"/>
              <a:t>We go </a:t>
            </a:r>
            <a:r>
              <a:rPr lang="en-US" sz="2400" dirty="0">
                <a:solidFill>
                  <a:srgbClr val="FF0000"/>
                </a:solidFill>
                <a:latin typeface="Copperplate Gothic Bold" panose="020E0705020206020404" pitchFamily="34" charset="0"/>
              </a:rPr>
              <a:t>Back to the Future </a:t>
            </a:r>
            <a:r>
              <a:rPr lang="en-US" sz="2400" dirty="0"/>
              <a:t>to understand GDP!</a:t>
            </a:r>
          </a:p>
        </p:txBody>
      </p:sp>
    </p:spTree>
    <p:extLst>
      <p:ext uri="{BB962C8B-B14F-4D97-AF65-F5344CB8AC3E}">
        <p14:creationId xmlns:p14="http://schemas.microsoft.com/office/powerpoint/2010/main" val="3525527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8960640-3A2C-4985-8C11-A3D96DB96BE4}"/>
              </a:ext>
            </a:extLst>
          </p:cNvPr>
          <p:cNvSpPr>
            <a:spLocks noChangeArrowheads="1"/>
          </p:cNvSpPr>
          <p:nvPr/>
        </p:nvSpPr>
        <p:spPr bwMode="auto">
          <a:xfrm>
            <a:off x="1311967" y="192157"/>
            <a:ext cx="9739314" cy="1197764"/>
          </a:xfrm>
          <a:prstGeom prst="rect">
            <a:avLst/>
          </a:prstGeom>
          <a:noFill/>
          <a:ln w="12700">
            <a:noFill/>
            <a:miter lim="800000"/>
            <a:headEnd/>
            <a:tailEnd/>
          </a:ln>
          <a:effectLst/>
        </p:spPr>
        <p:txBody>
          <a:bodyPr wrap="square" lIns="90488" tIns="44450" rIns="90488" bIns="44450">
            <a:spAutoFit/>
          </a:bodyPr>
          <a:lstStyle/>
          <a:p>
            <a:pPr algn="ctr">
              <a:defRPr/>
            </a:pPr>
            <a:r>
              <a:rPr lang="en-US" sz="7200" b="1" dirty="0">
                <a:solidFill>
                  <a:srgbClr val="000099"/>
                </a:solidFill>
                <a:effectLst>
                  <a:outerShdw blurRad="38100" dist="38100" dir="2700000" algn="tl">
                    <a:srgbClr val="C0C0C0"/>
                  </a:outerShdw>
                </a:effectLst>
              </a:rPr>
              <a:t>THE BUSINESS CYCLE</a:t>
            </a:r>
          </a:p>
        </p:txBody>
      </p:sp>
      <p:pic>
        <p:nvPicPr>
          <p:cNvPr id="6147" name="Picture 3" descr="roller coaster">
            <a:extLst>
              <a:ext uri="{FF2B5EF4-FFF2-40B4-BE49-F238E27FC236}">
                <a16:creationId xmlns:a16="http://schemas.microsoft.com/office/drawing/2014/main" id="{15A65F32-86FA-4AFA-BBB2-272C5F26996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3124201"/>
            <a:ext cx="3128963"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Slide Number Placeholder 6">
            <a:extLst>
              <a:ext uri="{FF2B5EF4-FFF2-40B4-BE49-F238E27FC236}">
                <a16:creationId xmlns:a16="http://schemas.microsoft.com/office/drawing/2014/main" id="{9E236757-5A79-4A80-AE95-4A7C81E5AA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B18FD29-8ED7-4F09-BE0D-33C506712FB6}" type="slidenum">
              <a:rPr lang="en-US" altLang="en-US" sz="1400"/>
              <a:pPr>
                <a:spcBef>
                  <a:spcPct val="0"/>
                </a:spcBef>
                <a:buFontTx/>
                <a:buNone/>
              </a:pPr>
              <a:t>36</a:t>
            </a:fld>
            <a:endParaRPr lang="en-US" altLang="en-US" sz="1400"/>
          </a:p>
        </p:txBody>
      </p:sp>
      <p:sp>
        <p:nvSpPr>
          <p:cNvPr id="6" name="Content Placeholder 2">
            <a:extLst>
              <a:ext uri="{FF2B5EF4-FFF2-40B4-BE49-F238E27FC236}">
                <a16:creationId xmlns:a16="http://schemas.microsoft.com/office/drawing/2014/main" id="{0C4CFC3A-708B-4013-B0AF-55B429CB4667}"/>
              </a:ext>
            </a:extLst>
          </p:cNvPr>
          <p:cNvSpPr txBox="1">
            <a:spLocks/>
          </p:cNvSpPr>
          <p:nvPr/>
        </p:nvSpPr>
        <p:spPr>
          <a:xfrm>
            <a:off x="641208" y="2005012"/>
            <a:ext cx="6149119"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solidFill>
                  <a:schemeClr val="accent4">
                    <a:lumMod val="50000"/>
                  </a:schemeClr>
                </a:solidFill>
                <a:latin typeface="Century Gothic" panose="020B0502020202020204" pitchFamily="34" charset="0"/>
              </a:rPr>
              <a:t>What are the 4-6 phases of the business cycle, and why do business cycles occur?</a:t>
            </a:r>
          </a:p>
          <a:p>
            <a:endParaRPr lang="en-US" dirty="0"/>
          </a:p>
        </p:txBody>
      </p:sp>
    </p:spTree>
    <p:extLst>
      <p:ext uri="{BB962C8B-B14F-4D97-AF65-F5344CB8AC3E}">
        <p14:creationId xmlns:p14="http://schemas.microsoft.com/office/powerpoint/2010/main" val="7891918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dissolv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2623930" y="781878"/>
            <a:ext cx="0" cy="4770783"/>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a:cxnSpLocks/>
          </p:cNvCxnSpPr>
          <p:nvPr/>
        </p:nvCxnSpPr>
        <p:spPr>
          <a:xfrm flipV="1">
            <a:off x="2623930" y="5526157"/>
            <a:ext cx="6018908" cy="1"/>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2623930" y="3352800"/>
            <a:ext cx="5565913" cy="26504"/>
          </a:xfrm>
          <a:prstGeom prst="line">
            <a:avLst/>
          </a:prstGeom>
        </p:spPr>
        <p:style>
          <a:lnRef idx="1">
            <a:schemeClr val="accent1"/>
          </a:lnRef>
          <a:fillRef idx="0">
            <a:schemeClr val="accent1"/>
          </a:fillRef>
          <a:effectRef idx="0">
            <a:schemeClr val="accent1"/>
          </a:effectRef>
          <a:fontRef idx="minor">
            <a:schemeClr val="tx1"/>
          </a:fontRef>
        </p:style>
      </p:cxnSp>
      <p:sp>
        <p:nvSpPr>
          <p:cNvPr id="11" name="Freeform: Shape 10"/>
          <p:cNvSpPr/>
          <p:nvPr/>
        </p:nvSpPr>
        <p:spPr>
          <a:xfrm>
            <a:off x="2782957" y="1815475"/>
            <a:ext cx="4235288" cy="2575742"/>
          </a:xfrm>
          <a:custGeom>
            <a:avLst/>
            <a:gdLst>
              <a:gd name="connsiteX0" fmla="*/ 0 w 4235288"/>
              <a:gd name="connsiteY0" fmla="*/ 2504734 h 2575742"/>
              <a:gd name="connsiteX1" fmla="*/ 503582 w 4235288"/>
              <a:gd name="connsiteY1" fmla="*/ 73 h 2575742"/>
              <a:gd name="connsiteX2" fmla="*/ 1510747 w 4235288"/>
              <a:gd name="connsiteY2" fmla="*/ 2411968 h 2575742"/>
              <a:gd name="connsiteX3" fmla="*/ 2067339 w 4235288"/>
              <a:gd name="connsiteY3" fmla="*/ 53082 h 2575742"/>
              <a:gd name="connsiteX4" fmla="*/ 2862469 w 4235288"/>
              <a:gd name="connsiteY4" fmla="*/ 2345708 h 2575742"/>
              <a:gd name="connsiteX5" fmla="*/ 3498573 w 4235288"/>
              <a:gd name="connsiteY5" fmla="*/ 106090 h 2575742"/>
              <a:gd name="connsiteX6" fmla="*/ 4174434 w 4235288"/>
              <a:gd name="connsiteY6" fmla="*/ 2358960 h 2575742"/>
              <a:gd name="connsiteX7" fmla="*/ 4161182 w 4235288"/>
              <a:gd name="connsiteY7" fmla="*/ 2358960 h 257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288" h="2575742">
                <a:moveTo>
                  <a:pt x="0" y="2504734"/>
                </a:moveTo>
                <a:cubicBezTo>
                  <a:pt x="125895" y="1260134"/>
                  <a:pt x="251791" y="15534"/>
                  <a:pt x="503582" y="73"/>
                </a:cubicBezTo>
                <a:cubicBezTo>
                  <a:pt x="755373" y="-15388"/>
                  <a:pt x="1250121" y="2403133"/>
                  <a:pt x="1510747" y="2411968"/>
                </a:cubicBezTo>
                <a:cubicBezTo>
                  <a:pt x="1771373" y="2420803"/>
                  <a:pt x="1842052" y="64125"/>
                  <a:pt x="2067339" y="53082"/>
                </a:cubicBezTo>
                <a:cubicBezTo>
                  <a:pt x="2292626" y="42039"/>
                  <a:pt x="2623930" y="2336873"/>
                  <a:pt x="2862469" y="2345708"/>
                </a:cubicBezTo>
                <a:cubicBezTo>
                  <a:pt x="3101008" y="2354543"/>
                  <a:pt x="3279912" y="103881"/>
                  <a:pt x="3498573" y="106090"/>
                </a:cubicBezTo>
                <a:cubicBezTo>
                  <a:pt x="3717234" y="108299"/>
                  <a:pt x="4063999" y="1983482"/>
                  <a:pt x="4174434" y="2358960"/>
                </a:cubicBezTo>
                <a:cubicBezTo>
                  <a:pt x="4284869" y="2734438"/>
                  <a:pt x="4223025" y="2546699"/>
                  <a:pt x="4161182" y="23589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5374" y="781878"/>
            <a:ext cx="1431235" cy="1077218"/>
          </a:xfrm>
          <a:prstGeom prst="rect">
            <a:avLst/>
          </a:prstGeom>
          <a:noFill/>
        </p:spPr>
        <p:txBody>
          <a:bodyPr wrap="square" rtlCol="0">
            <a:spAutoFit/>
          </a:bodyPr>
          <a:lstStyle/>
          <a:p>
            <a:pPr algn="ctr"/>
            <a:r>
              <a:rPr lang="en-US" sz="3200" dirty="0"/>
              <a:t>Real GDP</a:t>
            </a:r>
          </a:p>
        </p:txBody>
      </p:sp>
      <p:sp>
        <p:nvSpPr>
          <p:cNvPr id="13" name="TextBox 12"/>
          <p:cNvSpPr txBox="1"/>
          <p:nvPr/>
        </p:nvSpPr>
        <p:spPr>
          <a:xfrm>
            <a:off x="7328452" y="5950226"/>
            <a:ext cx="2080592" cy="584775"/>
          </a:xfrm>
          <a:prstGeom prst="rect">
            <a:avLst/>
          </a:prstGeom>
          <a:noFill/>
        </p:spPr>
        <p:txBody>
          <a:bodyPr wrap="square" rtlCol="0">
            <a:spAutoFit/>
          </a:bodyPr>
          <a:lstStyle/>
          <a:p>
            <a:pPr algn="ctr"/>
            <a:r>
              <a:rPr lang="en-US" sz="3200" dirty="0"/>
              <a:t>Time</a:t>
            </a:r>
          </a:p>
        </p:txBody>
      </p:sp>
      <p:sp>
        <p:nvSpPr>
          <p:cNvPr id="14" name="TextBox 13"/>
          <p:cNvSpPr txBox="1"/>
          <p:nvPr/>
        </p:nvSpPr>
        <p:spPr>
          <a:xfrm>
            <a:off x="2709329" y="5580894"/>
            <a:ext cx="967409" cy="369332"/>
          </a:xfrm>
          <a:prstGeom prst="rect">
            <a:avLst/>
          </a:prstGeom>
          <a:noFill/>
        </p:spPr>
        <p:txBody>
          <a:bodyPr wrap="square" rtlCol="0">
            <a:spAutoFit/>
          </a:bodyPr>
          <a:lstStyle/>
          <a:p>
            <a:pPr algn="ctr"/>
            <a:r>
              <a:rPr lang="en-US" dirty="0"/>
              <a:t>1920s</a:t>
            </a:r>
          </a:p>
        </p:txBody>
      </p:sp>
      <p:sp>
        <p:nvSpPr>
          <p:cNvPr id="16" name="TextBox 15"/>
          <p:cNvSpPr txBox="1"/>
          <p:nvPr/>
        </p:nvSpPr>
        <p:spPr>
          <a:xfrm>
            <a:off x="3675757" y="5580894"/>
            <a:ext cx="795130" cy="369332"/>
          </a:xfrm>
          <a:prstGeom prst="rect">
            <a:avLst/>
          </a:prstGeom>
          <a:noFill/>
        </p:spPr>
        <p:txBody>
          <a:bodyPr wrap="square" rtlCol="0">
            <a:spAutoFit/>
          </a:bodyPr>
          <a:lstStyle/>
          <a:p>
            <a:pPr algn="ctr"/>
            <a:r>
              <a:rPr lang="en-US" dirty="0"/>
              <a:t>1930s</a:t>
            </a:r>
          </a:p>
        </p:txBody>
      </p:sp>
      <p:sp>
        <p:nvSpPr>
          <p:cNvPr id="17" name="TextBox 16"/>
          <p:cNvSpPr txBox="1"/>
          <p:nvPr/>
        </p:nvSpPr>
        <p:spPr>
          <a:xfrm>
            <a:off x="4469906" y="5580894"/>
            <a:ext cx="861390" cy="369332"/>
          </a:xfrm>
          <a:prstGeom prst="rect">
            <a:avLst/>
          </a:prstGeom>
          <a:noFill/>
        </p:spPr>
        <p:txBody>
          <a:bodyPr wrap="square" rtlCol="0">
            <a:spAutoFit/>
          </a:bodyPr>
          <a:lstStyle/>
          <a:p>
            <a:pPr algn="ctr"/>
            <a:r>
              <a:rPr lang="en-US" dirty="0"/>
              <a:t>1950s</a:t>
            </a:r>
          </a:p>
        </p:txBody>
      </p:sp>
      <p:sp>
        <p:nvSpPr>
          <p:cNvPr id="18" name="TextBox 17"/>
          <p:cNvSpPr txBox="1"/>
          <p:nvPr/>
        </p:nvSpPr>
        <p:spPr>
          <a:xfrm>
            <a:off x="5331296" y="5580894"/>
            <a:ext cx="793168" cy="369332"/>
          </a:xfrm>
          <a:prstGeom prst="rect">
            <a:avLst/>
          </a:prstGeom>
          <a:noFill/>
        </p:spPr>
        <p:txBody>
          <a:bodyPr wrap="square" rtlCol="0">
            <a:spAutoFit/>
          </a:bodyPr>
          <a:lstStyle/>
          <a:p>
            <a:pPr algn="ctr"/>
            <a:r>
              <a:rPr lang="en-US" dirty="0"/>
              <a:t>1970s</a:t>
            </a:r>
          </a:p>
        </p:txBody>
      </p:sp>
      <p:sp>
        <p:nvSpPr>
          <p:cNvPr id="19" name="TextBox 18"/>
          <p:cNvSpPr txBox="1"/>
          <p:nvPr/>
        </p:nvSpPr>
        <p:spPr>
          <a:xfrm>
            <a:off x="6124464" y="5580894"/>
            <a:ext cx="893781" cy="369332"/>
          </a:xfrm>
          <a:prstGeom prst="rect">
            <a:avLst/>
          </a:prstGeom>
          <a:noFill/>
        </p:spPr>
        <p:txBody>
          <a:bodyPr wrap="square" rtlCol="0">
            <a:spAutoFit/>
          </a:bodyPr>
          <a:lstStyle/>
          <a:p>
            <a:pPr algn="ctr"/>
            <a:r>
              <a:rPr lang="en-US" dirty="0"/>
              <a:t>1980s</a:t>
            </a:r>
          </a:p>
        </p:txBody>
      </p:sp>
      <p:sp>
        <p:nvSpPr>
          <p:cNvPr id="21" name="TextBox 20"/>
          <p:cNvSpPr txBox="1"/>
          <p:nvPr/>
        </p:nvSpPr>
        <p:spPr>
          <a:xfrm>
            <a:off x="6931868" y="5582623"/>
            <a:ext cx="793168" cy="369332"/>
          </a:xfrm>
          <a:prstGeom prst="rect">
            <a:avLst/>
          </a:prstGeom>
          <a:noFill/>
        </p:spPr>
        <p:txBody>
          <a:bodyPr wrap="square" rtlCol="0">
            <a:spAutoFit/>
          </a:bodyPr>
          <a:lstStyle/>
          <a:p>
            <a:r>
              <a:rPr lang="en-US" dirty="0"/>
              <a:t>2010</a:t>
            </a:r>
          </a:p>
        </p:txBody>
      </p:sp>
      <p:sp>
        <p:nvSpPr>
          <p:cNvPr id="22" name="Flowchart: Connector 21"/>
          <p:cNvSpPr/>
          <p:nvPr/>
        </p:nvSpPr>
        <p:spPr>
          <a:xfrm>
            <a:off x="3110337" y="1759009"/>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Flowchart: Connector 22"/>
          <p:cNvSpPr/>
          <p:nvPr/>
        </p:nvSpPr>
        <p:spPr>
          <a:xfrm>
            <a:off x="4139340" y="4124521"/>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lowchart: Connector 23"/>
          <p:cNvSpPr/>
          <p:nvPr/>
        </p:nvSpPr>
        <p:spPr>
          <a:xfrm>
            <a:off x="4772985" y="1815475"/>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lowchart: Connector 24"/>
          <p:cNvSpPr/>
          <p:nvPr/>
        </p:nvSpPr>
        <p:spPr>
          <a:xfrm>
            <a:off x="5529097" y="4031756"/>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Flowchart: Connector 25"/>
          <p:cNvSpPr/>
          <p:nvPr/>
        </p:nvSpPr>
        <p:spPr>
          <a:xfrm>
            <a:off x="6173530" y="1859096"/>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Flowchart: Connector 26"/>
          <p:cNvSpPr/>
          <p:nvPr/>
        </p:nvSpPr>
        <p:spPr>
          <a:xfrm>
            <a:off x="6819462" y="4034852"/>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p:cNvSpPr txBox="1"/>
          <p:nvPr/>
        </p:nvSpPr>
        <p:spPr>
          <a:xfrm>
            <a:off x="2948609" y="194866"/>
            <a:ext cx="8759686" cy="1938992"/>
          </a:xfrm>
          <a:prstGeom prst="rect">
            <a:avLst/>
          </a:prstGeom>
          <a:noFill/>
        </p:spPr>
        <p:txBody>
          <a:bodyPr wrap="square" rtlCol="0">
            <a:spAutoFit/>
          </a:bodyPr>
          <a:lstStyle/>
          <a:p>
            <a:pPr algn="ctr"/>
            <a:r>
              <a:rPr lang="en-US" sz="4000" dirty="0">
                <a:latin typeface="Britannic Bold" panose="020B0903060703020204" pitchFamily="34" charset="0"/>
              </a:rPr>
              <a:t>Why is this Business Cycle Graph </a:t>
            </a:r>
            <a:r>
              <a:rPr lang="en-US" sz="8000" dirty="0">
                <a:solidFill>
                  <a:srgbClr val="FF0000"/>
                </a:solidFill>
                <a:latin typeface="Chiller" panose="04020404031007020602" pitchFamily="82" charset="0"/>
              </a:rPr>
              <a:t>WRONG???</a:t>
            </a:r>
          </a:p>
        </p:txBody>
      </p:sp>
      <p:sp>
        <p:nvSpPr>
          <p:cNvPr id="30" name="TextBox 29"/>
          <p:cNvSpPr txBox="1"/>
          <p:nvPr/>
        </p:nvSpPr>
        <p:spPr>
          <a:xfrm>
            <a:off x="7237388" y="3311215"/>
            <a:ext cx="1949072" cy="369332"/>
          </a:xfrm>
          <a:prstGeom prst="rect">
            <a:avLst/>
          </a:prstGeom>
          <a:noFill/>
        </p:spPr>
        <p:txBody>
          <a:bodyPr wrap="square" rtlCol="0">
            <a:spAutoFit/>
          </a:bodyPr>
          <a:lstStyle/>
          <a:p>
            <a:r>
              <a:rPr lang="en-US" dirty="0"/>
              <a:t>Full Employment</a:t>
            </a:r>
          </a:p>
        </p:txBody>
      </p:sp>
    </p:spTree>
    <p:extLst>
      <p:ext uri="{BB962C8B-B14F-4D97-AF65-F5344CB8AC3E}">
        <p14:creationId xmlns:p14="http://schemas.microsoft.com/office/powerpoint/2010/main" val="16043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531165" y="781878"/>
            <a:ext cx="92765" cy="4770783"/>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V="1">
            <a:off x="2623930" y="5473148"/>
            <a:ext cx="5963479" cy="53009"/>
          </a:xfrm>
          <a:prstGeom prst="line">
            <a:avLst/>
          </a:prstGeom>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755374" y="781878"/>
            <a:ext cx="1431235" cy="1077218"/>
          </a:xfrm>
          <a:prstGeom prst="rect">
            <a:avLst/>
          </a:prstGeom>
          <a:noFill/>
        </p:spPr>
        <p:txBody>
          <a:bodyPr wrap="square" rtlCol="0">
            <a:spAutoFit/>
          </a:bodyPr>
          <a:lstStyle/>
          <a:p>
            <a:pPr algn="ctr"/>
            <a:r>
              <a:rPr lang="en-US" sz="3200" dirty="0"/>
              <a:t>Real GDP</a:t>
            </a:r>
          </a:p>
        </p:txBody>
      </p:sp>
      <p:sp>
        <p:nvSpPr>
          <p:cNvPr id="13" name="TextBox 12"/>
          <p:cNvSpPr txBox="1"/>
          <p:nvPr/>
        </p:nvSpPr>
        <p:spPr>
          <a:xfrm>
            <a:off x="7328452" y="5950226"/>
            <a:ext cx="2080592" cy="584775"/>
          </a:xfrm>
          <a:prstGeom prst="rect">
            <a:avLst/>
          </a:prstGeom>
          <a:noFill/>
        </p:spPr>
        <p:txBody>
          <a:bodyPr wrap="square" rtlCol="0">
            <a:spAutoFit/>
          </a:bodyPr>
          <a:lstStyle/>
          <a:p>
            <a:pPr algn="ctr"/>
            <a:r>
              <a:rPr lang="en-US" sz="3200" dirty="0"/>
              <a:t>Time</a:t>
            </a:r>
          </a:p>
        </p:txBody>
      </p:sp>
      <p:sp>
        <p:nvSpPr>
          <p:cNvPr id="14" name="TextBox 13"/>
          <p:cNvSpPr txBox="1"/>
          <p:nvPr/>
        </p:nvSpPr>
        <p:spPr>
          <a:xfrm>
            <a:off x="2549489" y="5541137"/>
            <a:ext cx="967409" cy="369332"/>
          </a:xfrm>
          <a:prstGeom prst="rect">
            <a:avLst/>
          </a:prstGeom>
          <a:noFill/>
        </p:spPr>
        <p:txBody>
          <a:bodyPr wrap="square" rtlCol="0">
            <a:spAutoFit/>
          </a:bodyPr>
          <a:lstStyle/>
          <a:p>
            <a:pPr algn="ctr"/>
            <a:r>
              <a:rPr lang="en-US" dirty="0"/>
              <a:t>1920s</a:t>
            </a:r>
          </a:p>
        </p:txBody>
      </p:sp>
      <p:sp>
        <p:nvSpPr>
          <p:cNvPr id="16" name="TextBox 15"/>
          <p:cNvSpPr txBox="1"/>
          <p:nvPr/>
        </p:nvSpPr>
        <p:spPr>
          <a:xfrm>
            <a:off x="3446285" y="5526157"/>
            <a:ext cx="795130" cy="369332"/>
          </a:xfrm>
          <a:prstGeom prst="rect">
            <a:avLst/>
          </a:prstGeom>
          <a:noFill/>
        </p:spPr>
        <p:txBody>
          <a:bodyPr wrap="square" rtlCol="0">
            <a:spAutoFit/>
          </a:bodyPr>
          <a:lstStyle/>
          <a:p>
            <a:pPr algn="ctr"/>
            <a:r>
              <a:rPr lang="en-US" dirty="0"/>
              <a:t>1930s</a:t>
            </a:r>
          </a:p>
        </p:txBody>
      </p:sp>
      <p:sp>
        <p:nvSpPr>
          <p:cNvPr id="17" name="TextBox 16"/>
          <p:cNvSpPr txBox="1"/>
          <p:nvPr/>
        </p:nvSpPr>
        <p:spPr>
          <a:xfrm>
            <a:off x="4109128" y="5552661"/>
            <a:ext cx="861390" cy="369332"/>
          </a:xfrm>
          <a:prstGeom prst="rect">
            <a:avLst/>
          </a:prstGeom>
          <a:noFill/>
        </p:spPr>
        <p:txBody>
          <a:bodyPr wrap="square" rtlCol="0">
            <a:spAutoFit/>
          </a:bodyPr>
          <a:lstStyle/>
          <a:p>
            <a:pPr algn="ctr"/>
            <a:r>
              <a:rPr lang="en-US" dirty="0"/>
              <a:t>1950s</a:t>
            </a:r>
          </a:p>
        </p:txBody>
      </p:sp>
      <p:sp>
        <p:nvSpPr>
          <p:cNvPr id="18" name="TextBox 17"/>
          <p:cNvSpPr txBox="1"/>
          <p:nvPr/>
        </p:nvSpPr>
        <p:spPr>
          <a:xfrm>
            <a:off x="4926713" y="5512905"/>
            <a:ext cx="793168" cy="369332"/>
          </a:xfrm>
          <a:prstGeom prst="rect">
            <a:avLst/>
          </a:prstGeom>
          <a:noFill/>
        </p:spPr>
        <p:txBody>
          <a:bodyPr wrap="square" rtlCol="0">
            <a:spAutoFit/>
          </a:bodyPr>
          <a:lstStyle/>
          <a:p>
            <a:pPr algn="ctr"/>
            <a:r>
              <a:rPr lang="en-US" dirty="0"/>
              <a:t>1970s</a:t>
            </a:r>
          </a:p>
        </p:txBody>
      </p:sp>
      <p:sp>
        <p:nvSpPr>
          <p:cNvPr id="19" name="TextBox 18"/>
          <p:cNvSpPr txBox="1"/>
          <p:nvPr/>
        </p:nvSpPr>
        <p:spPr>
          <a:xfrm>
            <a:off x="5718406" y="5499652"/>
            <a:ext cx="893781" cy="369332"/>
          </a:xfrm>
          <a:prstGeom prst="rect">
            <a:avLst/>
          </a:prstGeom>
          <a:noFill/>
        </p:spPr>
        <p:txBody>
          <a:bodyPr wrap="square" rtlCol="0">
            <a:spAutoFit/>
          </a:bodyPr>
          <a:lstStyle/>
          <a:p>
            <a:pPr algn="ctr"/>
            <a:r>
              <a:rPr lang="en-US" dirty="0"/>
              <a:t>1980s</a:t>
            </a:r>
          </a:p>
        </p:txBody>
      </p:sp>
      <p:sp>
        <p:nvSpPr>
          <p:cNvPr id="21" name="TextBox 20"/>
          <p:cNvSpPr txBox="1"/>
          <p:nvPr/>
        </p:nvSpPr>
        <p:spPr>
          <a:xfrm>
            <a:off x="6757061" y="5486400"/>
            <a:ext cx="793168" cy="369332"/>
          </a:xfrm>
          <a:prstGeom prst="rect">
            <a:avLst/>
          </a:prstGeom>
          <a:noFill/>
        </p:spPr>
        <p:txBody>
          <a:bodyPr wrap="square" rtlCol="0">
            <a:spAutoFit/>
          </a:bodyPr>
          <a:lstStyle/>
          <a:p>
            <a:r>
              <a:rPr lang="en-US" dirty="0"/>
              <a:t>2010</a:t>
            </a:r>
          </a:p>
        </p:txBody>
      </p:sp>
      <p:cxnSp>
        <p:nvCxnSpPr>
          <p:cNvPr id="3" name="Straight Connector 2"/>
          <p:cNvCxnSpPr/>
          <p:nvPr/>
        </p:nvCxnSpPr>
        <p:spPr>
          <a:xfrm flipV="1">
            <a:off x="2623930" y="2319130"/>
            <a:ext cx="5247861" cy="3154018"/>
          </a:xfrm>
          <a:prstGeom prst="line">
            <a:avLst/>
          </a:prstGeom>
        </p:spPr>
        <p:style>
          <a:lnRef idx="1">
            <a:schemeClr val="accent1"/>
          </a:lnRef>
          <a:fillRef idx="0">
            <a:schemeClr val="accent1"/>
          </a:fillRef>
          <a:effectRef idx="0">
            <a:schemeClr val="accent1"/>
          </a:effectRef>
          <a:fontRef idx="minor">
            <a:schemeClr val="tx1"/>
          </a:fontRef>
        </p:style>
      </p:cxnSp>
      <p:sp>
        <p:nvSpPr>
          <p:cNvPr id="5" name="Flowchart: Connector 4"/>
          <p:cNvSpPr/>
          <p:nvPr/>
        </p:nvSpPr>
        <p:spPr>
          <a:xfrm>
            <a:off x="2864179" y="3803374"/>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Flowchart: Connector 19"/>
          <p:cNvSpPr/>
          <p:nvPr/>
        </p:nvSpPr>
        <p:spPr>
          <a:xfrm>
            <a:off x="3675757" y="5167483"/>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Flowchart: Connector 21"/>
          <p:cNvSpPr/>
          <p:nvPr/>
        </p:nvSpPr>
        <p:spPr>
          <a:xfrm>
            <a:off x="4234287" y="2928728"/>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Flowchart: Connector 22"/>
          <p:cNvSpPr/>
          <p:nvPr/>
        </p:nvSpPr>
        <p:spPr>
          <a:xfrm>
            <a:off x="5201108" y="4510297"/>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lowchart: Connector 23"/>
          <p:cNvSpPr/>
          <p:nvPr/>
        </p:nvSpPr>
        <p:spPr>
          <a:xfrm>
            <a:off x="5816229" y="2013465"/>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lowchart: Connector 24"/>
          <p:cNvSpPr/>
          <p:nvPr/>
        </p:nvSpPr>
        <p:spPr>
          <a:xfrm>
            <a:off x="6877622" y="3074503"/>
            <a:ext cx="198783"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3294926" y="771504"/>
            <a:ext cx="4772998" cy="584775"/>
          </a:xfrm>
          <a:prstGeom prst="rect">
            <a:avLst/>
          </a:prstGeom>
          <a:noFill/>
        </p:spPr>
        <p:txBody>
          <a:bodyPr wrap="square" rtlCol="0">
            <a:spAutoFit/>
          </a:bodyPr>
          <a:lstStyle/>
          <a:p>
            <a:r>
              <a:rPr lang="en-US" sz="3200" dirty="0">
                <a:solidFill>
                  <a:srgbClr val="7030A0"/>
                </a:solidFill>
                <a:latin typeface="Century" panose="02040604050505020304" pitchFamily="18" charset="0"/>
              </a:rPr>
              <a:t>Now this is more like it!</a:t>
            </a:r>
          </a:p>
        </p:txBody>
      </p:sp>
      <p:sp>
        <p:nvSpPr>
          <p:cNvPr id="9" name="TextBox 8"/>
          <p:cNvSpPr txBox="1"/>
          <p:nvPr/>
        </p:nvSpPr>
        <p:spPr>
          <a:xfrm>
            <a:off x="7871791" y="2771384"/>
            <a:ext cx="3896139" cy="1938992"/>
          </a:xfrm>
          <a:prstGeom prst="rect">
            <a:avLst/>
          </a:prstGeom>
          <a:noFill/>
        </p:spPr>
        <p:txBody>
          <a:bodyPr wrap="square" rtlCol="0">
            <a:spAutoFit/>
          </a:bodyPr>
          <a:lstStyle/>
          <a:p>
            <a:pPr algn="ctr"/>
            <a:r>
              <a:rPr lang="en-US" sz="2000" b="1" dirty="0">
                <a:solidFill>
                  <a:srgbClr val="7030A0"/>
                </a:solidFill>
              </a:rPr>
              <a:t>Notice that we have experienced long run economic growth over time, and that the Economic Boom and peak of the 1920’s is actual lower than the Great Recession of 2009. </a:t>
            </a:r>
          </a:p>
        </p:txBody>
      </p:sp>
      <p:sp>
        <p:nvSpPr>
          <p:cNvPr id="15" name="Freeform: Shape 14"/>
          <p:cNvSpPr/>
          <p:nvPr/>
        </p:nvSpPr>
        <p:spPr>
          <a:xfrm>
            <a:off x="2852711" y="2077596"/>
            <a:ext cx="4265265" cy="3395552"/>
          </a:xfrm>
          <a:custGeom>
            <a:avLst/>
            <a:gdLst>
              <a:gd name="connsiteX0" fmla="*/ 11317 w 4265265"/>
              <a:gd name="connsiteY0" fmla="*/ 3395552 h 3395552"/>
              <a:gd name="connsiteX1" fmla="*/ 130587 w 4265265"/>
              <a:gd name="connsiteY1" fmla="*/ 1792039 h 3395552"/>
              <a:gd name="connsiteX2" fmla="*/ 938969 w 4265265"/>
              <a:gd name="connsiteY2" fmla="*/ 3183517 h 3395552"/>
              <a:gd name="connsiteX3" fmla="*/ 1402795 w 4265265"/>
              <a:gd name="connsiteY3" fmla="*/ 917395 h 3395552"/>
              <a:gd name="connsiteX4" fmla="*/ 2476221 w 4265265"/>
              <a:gd name="connsiteY4" fmla="*/ 2507656 h 3395552"/>
              <a:gd name="connsiteX5" fmla="*/ 2953300 w 4265265"/>
              <a:gd name="connsiteY5" fmla="*/ 29500 h 3395552"/>
              <a:gd name="connsiteX6" fmla="*/ 4026726 w 4265265"/>
              <a:gd name="connsiteY6" fmla="*/ 1116178 h 3395552"/>
              <a:gd name="connsiteX7" fmla="*/ 4265265 w 4265265"/>
              <a:gd name="connsiteY7" fmla="*/ 692108 h 3395552"/>
              <a:gd name="connsiteX8" fmla="*/ 4265265 w 4265265"/>
              <a:gd name="connsiteY8" fmla="*/ 692108 h 339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265" h="3395552">
                <a:moveTo>
                  <a:pt x="11317" y="3395552"/>
                </a:moveTo>
                <a:cubicBezTo>
                  <a:pt x="-6353" y="2611465"/>
                  <a:pt x="-24022" y="1827378"/>
                  <a:pt x="130587" y="1792039"/>
                </a:cubicBezTo>
                <a:cubicBezTo>
                  <a:pt x="285196" y="1756700"/>
                  <a:pt x="726934" y="3329291"/>
                  <a:pt x="938969" y="3183517"/>
                </a:cubicBezTo>
                <a:cubicBezTo>
                  <a:pt x="1151004" y="3037743"/>
                  <a:pt x="1146586" y="1030038"/>
                  <a:pt x="1402795" y="917395"/>
                </a:cubicBezTo>
                <a:cubicBezTo>
                  <a:pt x="1659004" y="804752"/>
                  <a:pt x="2217804" y="2655638"/>
                  <a:pt x="2476221" y="2507656"/>
                </a:cubicBezTo>
                <a:cubicBezTo>
                  <a:pt x="2734639" y="2359673"/>
                  <a:pt x="2694883" y="261413"/>
                  <a:pt x="2953300" y="29500"/>
                </a:cubicBezTo>
                <a:cubicBezTo>
                  <a:pt x="3211717" y="-202413"/>
                  <a:pt x="3808065" y="1005743"/>
                  <a:pt x="4026726" y="1116178"/>
                </a:cubicBezTo>
                <a:cubicBezTo>
                  <a:pt x="4245387" y="1226613"/>
                  <a:pt x="4265265" y="692108"/>
                  <a:pt x="4265265" y="692108"/>
                </a:cubicBezTo>
                <a:lnTo>
                  <a:pt x="4265265" y="6921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871791" y="2105292"/>
            <a:ext cx="1763496" cy="369332"/>
          </a:xfrm>
          <a:prstGeom prst="rect">
            <a:avLst/>
          </a:prstGeom>
        </p:spPr>
        <p:txBody>
          <a:bodyPr wrap="none">
            <a:spAutoFit/>
          </a:bodyPr>
          <a:lstStyle/>
          <a:p>
            <a:r>
              <a:rPr lang="en-US" dirty="0"/>
              <a:t>Full Employment</a:t>
            </a:r>
          </a:p>
        </p:txBody>
      </p:sp>
    </p:spTree>
    <p:extLst>
      <p:ext uri="{BB962C8B-B14F-4D97-AF65-F5344CB8AC3E}">
        <p14:creationId xmlns:p14="http://schemas.microsoft.com/office/powerpoint/2010/main" val="380614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7584" y="0"/>
            <a:ext cx="10515600" cy="1325563"/>
          </a:xfrm>
        </p:spPr>
        <p:txBody>
          <a:bodyPr>
            <a:normAutofit fontScale="90000"/>
          </a:bodyPr>
          <a:lstStyle/>
          <a:p>
            <a:pPr algn="ctr"/>
            <a:r>
              <a:rPr lang="en-US" b="1" u="sng" dirty="0">
                <a:solidFill>
                  <a:schemeClr val="accent6">
                    <a:lumMod val="75000"/>
                  </a:schemeClr>
                </a:solidFill>
              </a:rPr>
              <a:t>Business Cycles </a:t>
            </a:r>
            <a:r>
              <a:rPr lang="en-US" dirty="0"/>
              <a:t>– economy-wide fluctuations in a market or economy over several months or years</a:t>
            </a:r>
          </a:p>
        </p:txBody>
      </p:sp>
      <p:sp>
        <p:nvSpPr>
          <p:cNvPr id="6" name="Content Placeholder 5"/>
          <p:cNvSpPr>
            <a:spLocks noGrp="1"/>
          </p:cNvSpPr>
          <p:nvPr>
            <p:ph idx="1"/>
          </p:nvPr>
        </p:nvSpPr>
        <p:spPr>
          <a:xfrm>
            <a:off x="5757133" y="1441622"/>
            <a:ext cx="6261872" cy="5198075"/>
          </a:xfrm>
        </p:spPr>
        <p:txBody>
          <a:bodyPr>
            <a:normAutofit fontScale="92500" lnSpcReduction="10000"/>
          </a:bodyPr>
          <a:lstStyle/>
          <a:p>
            <a:pPr marL="457200" indent="-457200" algn="just">
              <a:buFont typeface="+mj-lt"/>
              <a:buAutoNum type="arabicPeriod"/>
            </a:pPr>
            <a:r>
              <a:rPr lang="en-US" u="sng" dirty="0">
                <a:solidFill>
                  <a:srgbClr val="00B050"/>
                </a:solidFill>
              </a:rPr>
              <a:t>Recovery/Expansion</a:t>
            </a:r>
            <a:r>
              <a:rPr lang="en-US" dirty="0">
                <a:solidFill>
                  <a:srgbClr val="00B050"/>
                </a:solidFill>
              </a:rPr>
              <a:t> – period of economic growth as experienced by GDP</a:t>
            </a:r>
          </a:p>
          <a:p>
            <a:pPr marL="457200" indent="-457200" algn="just">
              <a:buFont typeface="+mj-lt"/>
              <a:buAutoNum type="arabicPeriod"/>
            </a:pPr>
            <a:r>
              <a:rPr lang="en-US" u="sng" dirty="0">
                <a:solidFill>
                  <a:schemeClr val="accent1">
                    <a:lumMod val="50000"/>
                  </a:schemeClr>
                </a:solidFill>
              </a:rPr>
              <a:t>Peak</a:t>
            </a:r>
            <a:r>
              <a:rPr lang="en-US" dirty="0">
                <a:solidFill>
                  <a:schemeClr val="accent1">
                    <a:lumMod val="50000"/>
                  </a:schemeClr>
                </a:solidFill>
              </a:rPr>
              <a:t> – when GDP stops rising</a:t>
            </a:r>
          </a:p>
          <a:p>
            <a:pPr marL="457200" indent="-457200" algn="just">
              <a:buFont typeface="+mj-lt"/>
              <a:buAutoNum type="arabicPeriod"/>
            </a:pPr>
            <a:r>
              <a:rPr lang="en-US" u="sng" dirty="0">
                <a:solidFill>
                  <a:schemeClr val="accent2"/>
                </a:solidFill>
              </a:rPr>
              <a:t>Contraction/Recession</a:t>
            </a:r>
            <a:r>
              <a:rPr lang="en-US" dirty="0">
                <a:solidFill>
                  <a:schemeClr val="accent2"/>
                </a:solidFill>
              </a:rPr>
              <a:t> – economic decline marked by falling real GDP (rise in unemployment occurs) </a:t>
            </a:r>
          </a:p>
          <a:p>
            <a:pPr marL="457200" indent="-457200" algn="just">
              <a:buFont typeface="+mj-lt"/>
              <a:buAutoNum type="arabicPeriod"/>
            </a:pPr>
            <a:r>
              <a:rPr lang="en-US" u="sng" dirty="0">
                <a:solidFill>
                  <a:srgbClr val="FF0000"/>
                </a:solidFill>
              </a:rPr>
              <a:t>Trough</a:t>
            </a:r>
            <a:r>
              <a:rPr lang="en-US" dirty="0">
                <a:solidFill>
                  <a:srgbClr val="FF0000"/>
                </a:solidFill>
              </a:rPr>
              <a:t> – economy reaches its lowest point, real GDP stops falling &amp; has “bottomed-out”</a:t>
            </a:r>
          </a:p>
          <a:p>
            <a:pPr marL="457200" indent="-457200" algn="just">
              <a:buFont typeface="Wingdings" panose="05000000000000000000" pitchFamily="2" charset="2"/>
              <a:buChar char="q"/>
            </a:pPr>
            <a:r>
              <a:rPr lang="en-US" b="1" dirty="0">
                <a:solidFill>
                  <a:schemeClr val="tx1">
                    <a:lumMod val="85000"/>
                    <a:lumOff val="15000"/>
                  </a:schemeClr>
                </a:solidFill>
              </a:rPr>
              <a:t>Recovery is a return to a normal state  of the economy, where the economy begins to show signs of health, such as recovery in the housing market </a:t>
            </a:r>
            <a:endParaRPr lang="en-US" b="1" u="sng" dirty="0">
              <a:solidFill>
                <a:schemeClr val="tx1">
                  <a:lumMod val="85000"/>
                  <a:lumOff val="15000"/>
                </a:schemeClr>
              </a:solidFill>
            </a:endParaRPr>
          </a:p>
        </p:txBody>
      </p:sp>
      <p:pic>
        <p:nvPicPr>
          <p:cNvPr id="1026" name="Picture 2" descr="http://mrshearingeconomics.weebly.com/uploads/1/0/3/0/10303678/11949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08" y="1320360"/>
            <a:ext cx="5635625" cy="41934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9557" y="5716367"/>
            <a:ext cx="5287576" cy="923330"/>
          </a:xfrm>
          <a:prstGeom prst="rect">
            <a:avLst/>
          </a:prstGeom>
          <a:noFill/>
        </p:spPr>
        <p:txBody>
          <a:bodyPr wrap="square" rtlCol="0">
            <a:spAutoFit/>
          </a:bodyPr>
          <a:lstStyle/>
          <a:p>
            <a:pPr algn="ctr"/>
            <a:r>
              <a:rPr lang="en-US" b="1" dirty="0">
                <a:solidFill>
                  <a:srgbClr val="FF0000"/>
                </a:solidFill>
                <a:hlinkClick r:id="rId3">
                  <a:extLst>
                    <a:ext uri="{A12FA001-AC4F-418D-AE19-62706E023703}">
                      <ahyp:hlinkClr xmlns:ahyp="http://schemas.microsoft.com/office/drawing/2018/hyperlinkcolor" val="tx"/>
                    </a:ext>
                  </a:extLst>
                </a:hlinkClick>
              </a:rPr>
              <a:t>Video Clip</a:t>
            </a:r>
          </a:p>
          <a:p>
            <a:r>
              <a:rPr lang="en-US" b="1" dirty="0">
                <a:hlinkClick r:id="rId3">
                  <a:extLst>
                    <a:ext uri="{A12FA001-AC4F-418D-AE19-62706E023703}">
                      <ahyp:hlinkClr xmlns:ahyp="http://schemas.microsoft.com/office/drawing/2018/hyperlinkcolor" val="tx"/>
                    </a:ext>
                  </a:extLst>
                </a:hlinkClick>
              </a:rPr>
              <a:t>https://www.youtube.com/watch?v=6XpXsC-yNHI</a:t>
            </a:r>
            <a:endParaRPr lang="en-US" b="1" dirty="0"/>
          </a:p>
          <a:p>
            <a:pPr algn="ctr"/>
            <a:r>
              <a:rPr lang="en-US" b="1" dirty="0">
                <a:solidFill>
                  <a:srgbClr val="FF0000"/>
                </a:solidFill>
              </a:rPr>
              <a:t>Business Cycles</a:t>
            </a:r>
          </a:p>
        </p:txBody>
      </p:sp>
    </p:spTree>
    <p:extLst>
      <p:ext uri="{BB962C8B-B14F-4D97-AF65-F5344CB8AC3E}">
        <p14:creationId xmlns:p14="http://schemas.microsoft.com/office/powerpoint/2010/main" val="229818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down)">
                                      <p:cBhvr>
                                        <p:cTn id="20" dur="580">
                                          <p:stCondLst>
                                            <p:cond delay="0"/>
                                          </p:stCondLst>
                                        </p:cTn>
                                        <p:tgtEl>
                                          <p:spTgt spid="6">
                                            <p:txEl>
                                              <p:pRg st="2" end="2"/>
                                            </p:txEl>
                                          </p:spTgt>
                                        </p:tgtEl>
                                      </p:cBhvr>
                                    </p:animEffect>
                                    <p:anim calcmode="lin" valueType="num">
                                      <p:cBhvr>
                                        <p:cTn id="21"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xEl>
                                              <p:pRg st="2" end="2"/>
                                            </p:txEl>
                                          </p:spTgt>
                                        </p:tgtEl>
                                      </p:cBhvr>
                                      <p:to x="100000" y="60000"/>
                                    </p:animScale>
                                    <p:animScale>
                                      <p:cBhvr>
                                        <p:cTn id="27" dur="166" decel="50000">
                                          <p:stCondLst>
                                            <p:cond delay="676"/>
                                          </p:stCondLst>
                                        </p:cTn>
                                        <p:tgtEl>
                                          <p:spTgt spid="6">
                                            <p:txEl>
                                              <p:pRg st="2" end="2"/>
                                            </p:txEl>
                                          </p:spTgt>
                                        </p:tgtEl>
                                      </p:cBhvr>
                                      <p:to x="100000" y="100000"/>
                                    </p:animScale>
                                    <p:animScale>
                                      <p:cBhvr>
                                        <p:cTn id="28" dur="26">
                                          <p:stCondLst>
                                            <p:cond delay="1312"/>
                                          </p:stCondLst>
                                        </p:cTn>
                                        <p:tgtEl>
                                          <p:spTgt spid="6">
                                            <p:txEl>
                                              <p:pRg st="2" end="2"/>
                                            </p:txEl>
                                          </p:spTgt>
                                        </p:tgtEl>
                                      </p:cBhvr>
                                      <p:to x="100000" y="80000"/>
                                    </p:animScale>
                                    <p:animScale>
                                      <p:cBhvr>
                                        <p:cTn id="29" dur="166" decel="50000">
                                          <p:stCondLst>
                                            <p:cond delay="1338"/>
                                          </p:stCondLst>
                                        </p:cTn>
                                        <p:tgtEl>
                                          <p:spTgt spid="6">
                                            <p:txEl>
                                              <p:pRg st="2" end="2"/>
                                            </p:txEl>
                                          </p:spTgt>
                                        </p:tgtEl>
                                      </p:cBhvr>
                                      <p:to x="100000" y="100000"/>
                                    </p:animScale>
                                    <p:animScale>
                                      <p:cBhvr>
                                        <p:cTn id="30" dur="26">
                                          <p:stCondLst>
                                            <p:cond delay="1642"/>
                                          </p:stCondLst>
                                        </p:cTn>
                                        <p:tgtEl>
                                          <p:spTgt spid="6">
                                            <p:txEl>
                                              <p:pRg st="2" end="2"/>
                                            </p:txEl>
                                          </p:spTgt>
                                        </p:tgtEl>
                                      </p:cBhvr>
                                      <p:to x="100000" y="90000"/>
                                    </p:animScale>
                                    <p:animScale>
                                      <p:cBhvr>
                                        <p:cTn id="31" dur="166" decel="50000">
                                          <p:stCondLst>
                                            <p:cond delay="1668"/>
                                          </p:stCondLst>
                                        </p:cTn>
                                        <p:tgtEl>
                                          <p:spTgt spid="6">
                                            <p:txEl>
                                              <p:pRg st="2" end="2"/>
                                            </p:txEl>
                                          </p:spTgt>
                                        </p:tgtEl>
                                      </p:cBhvr>
                                      <p:to x="100000" y="100000"/>
                                    </p:animScale>
                                    <p:animScale>
                                      <p:cBhvr>
                                        <p:cTn id="32" dur="26">
                                          <p:stCondLst>
                                            <p:cond delay="1808"/>
                                          </p:stCondLst>
                                        </p:cTn>
                                        <p:tgtEl>
                                          <p:spTgt spid="6">
                                            <p:txEl>
                                              <p:pRg st="2" end="2"/>
                                            </p:txEl>
                                          </p:spTgt>
                                        </p:tgtEl>
                                      </p:cBhvr>
                                      <p:to x="100000" y="95000"/>
                                    </p:animScale>
                                    <p:animScale>
                                      <p:cBhvr>
                                        <p:cTn id="33" dur="166" decel="50000">
                                          <p:stCondLst>
                                            <p:cond delay="1834"/>
                                          </p:stCondLst>
                                        </p:cTn>
                                        <p:tgtEl>
                                          <p:spTgt spid="6">
                                            <p:txEl>
                                              <p:pRg st="2" end="2"/>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barn(inVertical)">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u="sng" dirty="0">
                <a:solidFill>
                  <a:schemeClr val="accent2">
                    <a:lumMod val="50000"/>
                  </a:schemeClr>
                </a:solidFill>
                <a:latin typeface="Elephant" panose="02020904090505020303" pitchFamily="18" charset="0"/>
              </a:rPr>
              <a:t>Macroeconomics</a:t>
            </a:r>
            <a:r>
              <a:rPr lang="en-US" sz="3200" dirty="0">
                <a:solidFill>
                  <a:schemeClr val="accent2">
                    <a:lumMod val="50000"/>
                  </a:schemeClr>
                </a:solidFill>
                <a:latin typeface="Elephant" panose="02020904090505020303" pitchFamily="18" charset="0"/>
              </a:rPr>
              <a:t> = study of the behavior and decision making of the economy as a whole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7242"/>
            <a:ext cx="12192000" cy="4810757"/>
          </a:xfrm>
          <a:prstGeom prst="rect">
            <a:avLst/>
          </a:prstGeom>
        </p:spPr>
      </p:pic>
      <p:sp>
        <p:nvSpPr>
          <p:cNvPr id="4" name="TextBox 3"/>
          <p:cNvSpPr txBox="1"/>
          <p:nvPr/>
        </p:nvSpPr>
        <p:spPr>
          <a:xfrm>
            <a:off x="770238" y="1459855"/>
            <a:ext cx="10651524" cy="461665"/>
          </a:xfrm>
          <a:prstGeom prst="rect">
            <a:avLst/>
          </a:prstGeom>
          <a:noFill/>
        </p:spPr>
        <p:txBody>
          <a:bodyPr wrap="square" rtlCol="0">
            <a:spAutoFit/>
          </a:bodyPr>
          <a:lstStyle/>
          <a:p>
            <a:pPr algn="ctr"/>
            <a:r>
              <a:rPr lang="en-US" sz="2400" dirty="0">
                <a:solidFill>
                  <a:schemeClr val="accent6">
                    <a:lumMod val="50000"/>
                  </a:schemeClr>
                </a:solidFill>
              </a:rPr>
              <a:t>Examples: economic growth, inflation, and unemployment</a:t>
            </a:r>
          </a:p>
        </p:txBody>
      </p:sp>
    </p:spTree>
    <p:extLst>
      <p:ext uri="{BB962C8B-B14F-4D97-AF65-F5344CB8AC3E}">
        <p14:creationId xmlns:p14="http://schemas.microsoft.com/office/powerpoint/2010/main" val="37676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F48294B-DC2B-4305-B472-B6C785C3C7B8}"/>
              </a:ext>
            </a:extLst>
          </p:cNvPr>
          <p:cNvSpPr>
            <a:spLocks noChangeArrowheads="1"/>
          </p:cNvSpPr>
          <p:nvPr/>
        </p:nvSpPr>
        <p:spPr bwMode="auto">
          <a:xfrm>
            <a:off x="1524000" y="0"/>
            <a:ext cx="9144000" cy="6858000"/>
          </a:xfrm>
          <a:prstGeom prst="rect">
            <a:avLst/>
          </a:prstGeom>
          <a:solidFill>
            <a:schemeClr val="bg1"/>
          </a:solidFill>
          <a:ln w="19050">
            <a:solidFill>
              <a:schemeClr val="bg1"/>
            </a:solidFill>
            <a:miter lim="800000"/>
            <a:headEnd/>
            <a:tailEnd/>
          </a:ln>
        </p:spPr>
        <p:txBody>
          <a:bodyPr wrap="none"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14339" name="Picture 3" descr="Business Cy Phases">
            <a:extLst>
              <a:ext uri="{FF2B5EF4-FFF2-40B4-BE49-F238E27FC236}">
                <a16:creationId xmlns:a16="http://schemas.microsoft.com/office/drawing/2014/main" id="{C9B449FF-ECD2-454D-9D42-1CAF6BE7A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385"/>
            <a:ext cx="12192000" cy="71897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364" name="Slide Number Placeholder 5">
            <a:extLst>
              <a:ext uri="{FF2B5EF4-FFF2-40B4-BE49-F238E27FC236}">
                <a16:creationId xmlns:a16="http://schemas.microsoft.com/office/drawing/2014/main" id="{78D3474B-5A53-471A-9391-12C75CB767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6EAF1DB-AFD7-470E-94CE-9CB8DA713AD8}" type="slidenum">
              <a:rPr lang="en-US" altLang="en-US" sz="1400"/>
              <a:pPr>
                <a:spcBef>
                  <a:spcPct val="0"/>
                </a:spcBef>
                <a:buFontTx/>
                <a:buNone/>
              </a:pPr>
              <a:t>40</a:t>
            </a:fld>
            <a:endParaRPr lang="en-US" altLang="en-US" sz="1400"/>
          </a:p>
        </p:txBody>
      </p:sp>
    </p:spTree>
    <p:extLst>
      <p:ext uri="{BB962C8B-B14F-4D97-AF65-F5344CB8AC3E}">
        <p14:creationId xmlns:p14="http://schemas.microsoft.com/office/powerpoint/2010/main" val="33893254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ssolve">
                                      <p:cBhvr>
                                        <p:cTn id="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4" y="79901"/>
            <a:ext cx="10515600" cy="1325563"/>
          </a:xfrm>
        </p:spPr>
        <p:txBody>
          <a:bodyPr/>
          <a:lstStyle/>
          <a:p>
            <a:pPr algn="ctr"/>
            <a:r>
              <a:rPr lang="en-US" b="1" u="sng" dirty="0">
                <a:solidFill>
                  <a:srgbClr val="00B0F0"/>
                </a:solidFill>
              </a:rPr>
              <a:t>4 Variables that Influence Business Cycles</a:t>
            </a:r>
          </a:p>
        </p:txBody>
      </p:sp>
      <p:sp>
        <p:nvSpPr>
          <p:cNvPr id="3" name="Content Placeholder 2"/>
          <p:cNvSpPr>
            <a:spLocks noGrp="1"/>
          </p:cNvSpPr>
          <p:nvPr>
            <p:ph idx="1"/>
          </p:nvPr>
        </p:nvSpPr>
        <p:spPr>
          <a:xfrm>
            <a:off x="181232" y="1690688"/>
            <a:ext cx="4350522" cy="4351338"/>
          </a:xfrm>
        </p:spPr>
        <p:txBody>
          <a:bodyPr>
            <a:normAutofit fontScale="92500" lnSpcReduction="20000"/>
          </a:bodyPr>
          <a:lstStyle/>
          <a:p>
            <a:pPr marL="514350" indent="-514350" algn="just">
              <a:buFont typeface="+mj-lt"/>
              <a:buAutoNum type="arabicParenR"/>
            </a:pPr>
            <a:r>
              <a:rPr lang="en-US" b="1" u="sng" dirty="0">
                <a:solidFill>
                  <a:schemeClr val="accent2">
                    <a:lumMod val="75000"/>
                  </a:schemeClr>
                </a:solidFill>
              </a:rPr>
              <a:t>Business Decisions </a:t>
            </a:r>
            <a:r>
              <a:rPr lang="en-US" dirty="0">
                <a:solidFill>
                  <a:schemeClr val="accent2">
                    <a:lumMod val="75000"/>
                  </a:schemeClr>
                </a:solidFill>
              </a:rPr>
              <a:t>– investments in physical capital (plants, equipment, inventory)</a:t>
            </a:r>
          </a:p>
          <a:p>
            <a:pPr marL="514350" indent="-514350" algn="just">
              <a:buFont typeface="+mj-lt"/>
              <a:buAutoNum type="arabicParenR"/>
            </a:pPr>
            <a:r>
              <a:rPr lang="en-US" b="1" u="sng" dirty="0">
                <a:solidFill>
                  <a:schemeClr val="accent4">
                    <a:lumMod val="75000"/>
                  </a:schemeClr>
                </a:solidFill>
              </a:rPr>
              <a:t>Interest Rates &amp; Credit</a:t>
            </a:r>
            <a:r>
              <a:rPr lang="en-US" dirty="0">
                <a:solidFill>
                  <a:schemeClr val="accent4">
                    <a:lumMod val="75000"/>
                  </a:schemeClr>
                </a:solidFill>
              </a:rPr>
              <a:t> – easy money v. tight money (low or high interest rates)</a:t>
            </a:r>
          </a:p>
          <a:p>
            <a:pPr marL="514350" indent="-514350" algn="just">
              <a:buFont typeface="+mj-lt"/>
              <a:buAutoNum type="arabicParenR"/>
            </a:pPr>
            <a:r>
              <a:rPr lang="en-US" b="1" u="sng" dirty="0">
                <a:solidFill>
                  <a:schemeClr val="accent6">
                    <a:lumMod val="75000"/>
                  </a:schemeClr>
                </a:solidFill>
              </a:rPr>
              <a:t>Public/Consumer Expectations</a:t>
            </a:r>
            <a:r>
              <a:rPr lang="en-US" dirty="0">
                <a:solidFill>
                  <a:schemeClr val="accent6">
                    <a:lumMod val="75000"/>
                  </a:schemeClr>
                </a:solidFill>
              </a:rPr>
              <a:t> – consumer confidence in the economy</a:t>
            </a:r>
          </a:p>
          <a:p>
            <a:pPr marL="514350" indent="-514350" algn="just">
              <a:buFont typeface="+mj-lt"/>
              <a:buAutoNum type="arabicParenR"/>
            </a:pPr>
            <a:r>
              <a:rPr lang="en-US" b="1" u="sng" dirty="0">
                <a:solidFill>
                  <a:srgbClr val="7030A0"/>
                </a:solidFill>
              </a:rPr>
              <a:t>Supply Shocks</a:t>
            </a:r>
            <a:r>
              <a:rPr lang="en-US" dirty="0">
                <a:solidFill>
                  <a:srgbClr val="7030A0"/>
                </a:solidFill>
              </a:rPr>
              <a:t> – oil prices, politics, war, natural disasters </a:t>
            </a:r>
            <a:endParaRPr lang="en-US" b="1" u="sng" dirty="0">
              <a:solidFill>
                <a:srgbClr val="7030A0"/>
              </a:solidFill>
            </a:endParaRPr>
          </a:p>
        </p:txBody>
      </p:sp>
      <p:pic>
        <p:nvPicPr>
          <p:cNvPr id="5122" name="Picture 2" descr="http://www.blundstone.com/images/blog/new-blundstone-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697" y="1287645"/>
            <a:ext cx="4350522" cy="180403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ITEhUUExQWFRUXGCAaGBcYGRwgHxgfISEeIBwdISAaHSggIBslHBcfIzEjJSksLi4uGiAzODMsNyguLisBCgoKDg0OGhAQGywmICQsLjQsNC0sLC4sLCwwLDQyLCw0NywsLCwsNDU0LCwtLDQsLDQsLSwsNCwsLCwsLCwsLP/AABEIANkA6AMBIgACEQEDEQH/xAAcAAEAAgMBAQEAAAAAAAAAAAAABQYDBAcCCAH/xABJEAACAQMCBAMFBQQHBQYHAAABAgMABBESIQUTMUEGUWEHIjJxgRQjUpGhQmJyghUzU5KiscEWJEPR4TRjssLw8SVEVGSDk7P/xAAZAQEAAwEBAAAAAAAAAAAAAAAAAQIDBAX/xAAvEQACAgEDAQYFAwUAAAAAAAAAAQIRAwQSITEiQVGBofAFE3Gx4WHB0RQjMpHx/9oADAMBAAIRAxEAPwDuNKUoBSlKAUpSgFKUoBSlKAUpSgFVrxR45s7FhHKzNKRnlxqWYDzPZR8yM9q1/aH4vFhCAmlriXIiU/s+cjD8K56dyQPUcR4Rwy5vXdkOoajzLiUk6m79N2bp02G3yqspUc+bM49mKtnePDHjezvmKQuyyqMmKRSrY8xnZh56ScbZxkVY6+auL8JubFo5tQBVgY5484R+wYHcA9O4OSD13v3DPbXE0aGS0n1afeKGMqW741ODpzmkZWhjz2u3w/Q6vSuf2XtcsG/rEnh/ij1fmYy21Wrg3iazuv8As9xFKe6qw1D5qfeH1FWNoyjLoyWpSlCwpSlAKUpQClKUApSlAKUpQClKUApSlAKUpQClKUApSqb7UPFklha/cDVcy5ES4zpAGXcjyVR+ZFAXKqd4q9otpaakRufONuXGQQp/fboo9Nz5CuJ8W8R3l0Cs000y6DI6hgqBNgxKrpDKM9MGtWy4dM1vLcoE5ER6YIJUAEsvYgZ/TrVHI5JamTX9uP8Askp3ueLXh1v7zf1jr8MMY6IvkTnbudya6dY2aQxrHGoVFGFA/wDXWqh7OLlEtpxjCxyliQpJIZVbooJPWp238SwO4QCYFjgFoJQPzKbfWsJ22YpNq+t8nrxfEGsboN05Dn6hSR+oFVXgXs++5jMtw4JUHSiqAMjOMsCSd+u1Wfxmf9ymX8YCf3mC/wCRqYRMADyGPyqE2kS6caZSLr2ftj7q5OfKRAR8sppI+e9VLi3CprZ1+0Jy2z7k0ZOnPo4wVPocV2asc8KupR1DKwwVIyCKKbKbI93H04Kx4I9p00DLDftzYDstwfjj8uZj4l/e6jvmu1IwIBBBB3BHevmDjdnFDcvDCweLTkDOeWe8ZP6gdQK6n7EuNu8Mto5z9n0mI/8AdtnC/wArKwHpjyrpjKzowZm5PHPr9zptKUqx1ilKUApSlAKUpQClKUApSlAKUpQClKUApSlAKofC4ReXd1dv70YzaQeWhdpmHq0mRnyQCtnxf47+yM6Q2st20YzMY9lhyMgMcHfHvEAbDBOMioX2N8TE3D9O2qKaQEKcj3mMg+n3mPpWeV8cGOaXZ4OXcMP2C9QTnAgd4ZTg/CQQrYHY+43yrDfcVkugWlkLR5OlB7sYAJwdI67AfFmrt7XeDcu4julHuzDlyejrkq38y5H8o86qPh2CF7yFZ0Do4ZVU506+oyOhyARg7VS75PPk3fy1xfN/sWr2b2jC3lk+ETPmM4/ZVQobB7EgkVK8JhkZyxuLs6GwVliRFf5fdAlfUH61OKABgbAV+1k3ZsuFRB+LN0gT8d1CPoHDH9FNTlQXiBh9osF852b+7E/+rCp2j6Il9ERvEuKGJsciaRcZLxgNjrtpB152zsMb1DeM+OYsg0LMpnYRq2CrLnOrY4IYKDWTiEBkmIAtp8HB5chjnjA6bqd8HzK08c8PLWeRqcwEPucsQNm+Z0k/lUqrQfC46nN0iZI2dUHJjZULE495uw23IG5OR1qT8MeJpLO4FxDq+H30YECaPPbPcHJVh0PoTWPhvGLiKLlR8kx6mcl0169RzuCQMD0NMXN7cxxqiNKV5cUUY0qi5yzHrhR1J7AVsupzx2Jpwfa+59M2F2k0aSxnKSKHU+YYZH6Gs9RfhfhJtLSC3L8wxRhC2MZx6dh5elSlanrilKUArFdXKRozyOqIoyzMQAo8yTsBUV4h8SR2ulArTXEn9VbxjLv6nsqA9XbAFR9j4dmncT8SZZGB1R2qZ5MJ7E5/rZB+JhgHoBjNAZPtU9+MQF7e2J3nwVllH/dA7oh/tGGSAdIGQ1WSNNIA3OBjckn6k7k+teqUApSlAKUpQClVbi0fFIJGltmiu4iSfs0mI3X0SUe6fIBx9ay8G8aW0ziGTXbXH9hONDH+En3XH8JNAWSlKUAqB8acba1ti0YDTyMsUCnoZHOlc/ujOo+gNT1c09qt7LNJBa2UTy3cTrca1A0wj3gpJchMtuME9AfSofQhulZZ/D/CFtYRGCWbJaRz1kkY5dz6liT+lV6WxXh179ojGm2u2Ec6jpHKdo5AOysTpPqQax+HfGkodbficJtZ2OlHP9XMfIMCVD+mojyParffWiTRvFINSOpVh5g1y8p8nFynyRnjLg32uzmh/aK6kPk6+8h/vAfQmvnx5W0iRRh0IcDuGQ5x88rivpuNcADJOBjJ6n1+dcJ8d8J+zX8ygYSU85P586wPk4J/mFWg+4583CUl3M6DaTrPCrqfdkQEfzD/AK144Te823ilJ+KNWJ+m/wCuagvZrdarPlk7wyMn0zqX9Gx9Kw29vLJYywR/1kM7JoO2pVcOqZ7aoyvpvg1Wu43pMjPEfHFnvbUQSPFyuaRKVGlydAwuv4hgHfGDnbNWDgnHpDKLe5C62BMciDCyY6jBJKuBvjcHf5VUL28je40uFRhCRouFIAYsMg567DtW54ciMksCoTKtu7SySqCV6OFjQk+98eMAnGmpa4LtcFktjzbkrJypNBJGqB0kXHQqze64yQMjHWpTjnElt4JJn3Cr0/ETsF+pOK0rSRzoHMmPNfOmVArRquSw+EHSSFUZ7N1NVv2qX2DbQk4VmaRh3OnAQYHXLMdvQVCVsoys8F4bNM6QxKGlkY4UbKuTk79kUd/IeeBX0D4K8Hw8PjIX35n/AK2YjdvQfhQdl+pyd65d7PLq4s+bN9jDySYVDJLo0xjfoEcgs25zjovlVgbxtfzyPF91aFADhBzGZTn3ld8KBkEfBkEVP9Thim3I6tLo5xW6S7TOq0rk7TXJHvXdyT+LWAfyVQv6VXb/AIzxFZ/s0t3PLHIuY9LRxE4+IO4UNtkfBgnPSqQ+IYp3VnbLTTiXjxt4/eCRkswknI3nZgSpY7LAukj71iRvvp22OcVdI+LQmUQGWPnldXKDAtgdduuBXJrO0VYtEkcSRj/hjdR33LAAnO/SpLwLw0XF3HPAqLb2jvl1AHMlZChVcdlWTJPmQB3rPT62WXI4qP4ROXAoRuzpkPD4kkeVUUSSY1vj3mx0BPXA8q2aUr0TmFKUoBSlKAUpSgFaHF+DW90mi4iSVe2odD5g9VPqCDW/SgKtDwa8tP8Ass5uIR/8vcscqPJJsFh8nDDpuKneF3xlTLRSQsDhkkAyD6EEqw9VJFblKAVXOJeFi9y9xFdTW7uiI4RYmDaNWk/eRsR8ZGxFWOlKshq+pROPWzrG0PEY0ubR9jcIpBj32Mib6QNvvVOAdyFFZfDUs0Lm0nYyaV1W85/4sf4WP9omQD+IEHzxc5mUKxfAUA6s9Md852xiuUcM8W8mWUJC0vDlfMEo+NFIAbSh95ogxbSRvp2GRiufLtirboylhb/wRfHvcTrER8aFlPqpGofkykfJqontl4dmO3uB1jcxt/DJjH+NFA/iNWTj97G9qt5AwkEDCZWU5yo2lAx3MTOMeeK1PaK8ctiI8j/eHREOfM6tQ9Qikj5Vne3lnMse/s+PBzDwRxWSGS4VIZJg+lhpKhVYDBDMxwDjGwyakrPil6l5NotYxzESRkM3Q+8gbUE+IhcYx+zU3BbJBFojCoqjbJwM+ZPqepqj8U49JLORbhgrxok7aGbklXfUPc67HsdxXFDVTyyexKv1PWWhx44JSdsmb3isJv42vrdYlEDAczTIpYMCChA3O/kDU3/tjYg8rLjK50iGQe75/D09a1vD1hbqgeJucSMGZm1Mcep6fIdK2uLcOWVc50yLvHIOqHsc+XmOhFV/rle1r9vQl/DotWmR1t4pWWWRrcCR/wCpgjY4woAaSV9tSplgPXQB3zWO84Tcmdbp5I7h41wsZj0AZ3OggnDeWrPzrKlsLmGK5jAjuCgZXA7kbq34kPQg/wCdbMPF9cUUgAXWQrA9UJyo/wAa4qmbUzlxHhdGvf7GuHS48fL69zNm24ijw84Z0gEkHqunOoEeYIIrTv8AAu7Zh1PMib5aC+P7yCqoviNQk6awXkIyo7s0OHAHnzR27mrFYeFeLXQ56QLEq8woszlHcuunUF0nBC9mK9TUY9FNt0vH1RrLPGuffJMvdrkAEEltO3bbV/4d/qKgOIWxnvwFYAQQ+98J3c7DSwORhN+h3G9ZYfDPF1bK2R6k7yxjYtuM6v7NFQH51i8Pzuskq3Eei5aZuavdMgBF9fdGRjbSufLMS008Kc67vfoFljkdE1zWjUmV4ggH9Z8IHkCCSMeur6VJey6aWS6maHQtqoxKUbUk0hAKMgAwrhfi37qDnYiCg4dK12II5EaOaNisMu4Zl3ZQ25XUpLbgj3SNsjHUvBPCprW0jhmKllzgL0VcnQmcDUVXA1Y3xXV8Pwc/M9+/Qy1OTjaTtKUr1jiFKUoBSlKAUpSgFKUoBSlKAUr81DOM79cV+0BRfafdaxBZ592Yl5fWOPT7vyZ2UeoDDvUEBWT2xRPFPaXRP3Ch45fQ7SRj+Zo8fPA71XbziTCGUEe8E0KR3cxGRunQAV4vxGE5ZV4Ud+llFQZpWPB0uJZJ1LxQsSqpE7IJsE6pG0kZydh5gZ71mm4ArypHzJhHBEDEDI7cticArqJAwEHu9MVsx3qxGOJMaFWNcDvqBOfpHGT/ADCoeLjw+1q+zI8ajmYwurcsqsXVSQGHTV0rBSzO9rdVwXccaq0rsyeJ572O1k18hlAxzA7Ix/l6Zx21b+VSHgWMLZxgADI1bDBIPQn1OOtSl4BJC2MYI7sAB55IzgY8qoHCeI3FqD91I8LMdDgbsixvoCqTnSNmznp6mognlxOKpNO/qTJ7JpvwLVx+aO1kjuchAWCTAftodtRA3LISDkb4JHeq5d8XvL0cu1DBG1ZkJ05HMbGnv8IVSR03zjrWJbe44i4mkRlijZgke4YkBdQ1baSSux6Bhg1beDjlPJHJjWBzBJjHMTpqYD3Q6nZiOux71eo4oq6c16fz78CvM34I0PDvGequDEIkOtCDhNGFCA4wSB7xPcuMZxUBPw+7j1gOBrjEzBhvFmXUAuDuwJzv61ntJ3uL6WRvu44tPNGVClkJxrLdgfIHOlTU02bliyAlrpkt7dfNA2Xkx+H4mz2Cg960ituRJLrV9/l939Crdx57rOveDvCVrYwqkSBm+JpWA1ux6knH6CrFXlFwAPIYr1XtnAKoXtE8JzTSR3Vmoa4VTEylgoZW+FyT+BtyO4J64AN9pVZRUlTJTadorHhHwXBZfeEma5YDmTvgsT3C7e6nbA7YzmrPSlSklwiDXvonZCI5OW/Z9IbH0PUVXZo+NIfcksZ18mjljY/VXYf4atVKkFT/AKZ4shw/DUkHnDdJ/lKqf51lj8Uzg/ecNvE+XKf/APnIas9KA0eE8TE6lhHNHg4Kyxsh89g3Ub9RSt6lAeHlUYyQM9MnrXpWB6HNaXFuEW9yoS4hjmUHIDqGAPmM9DUQfZ/wr/6G3+iD/SgLLSq8vgmwAwsOgZz7juv/AIWr1/sjbZyGuF2xhbq4A/ISYz60BP1qcV4glvDJNJnRGpZtIycDrgDrWW0txGgQFiB3Zix+pYkn61EeLuPRWsQ1xmYyNy1hXTqfOx2YgaQOp7CobSVsJWcpv/EKDijz25kSZwGiadWUNgAPbnVsYjpDDHQk9xv1Pgfi63nAVjyJu8MpAbPfSc4dfVf06VzVIyxeJ4CYOsWtkc4/A2/UHIB8gMnPWG8WXSm3MJifU7LGvMQsAWOMhwSAwzkHPavKx62Sy1Vpvx9V/B2ywLZZ2jxFc2EkUkF3LDy3XDo8ig4/MEH1G4rjnH7b7NNEtvPFfxyy60CuvMUCMowcKNOjSR7+2/UeczZcIgiQIkSAAY+Eb+p23NalpZot9KwVQeRGBgAdWfPTzwPyFUya+GWLTh06Ex08oNcleuPC9ytu7Pce8kZKqg/CjKqlzufdOnIAqzJZwT2qIyKYWjUgeQwMY8iKkJHXByRjuPpn/Kqil9HbARSt7q6uWd8S277nBG2pPLrgbda41OeZfqnxRvtjD6GK0ijWT7NciWRkGdLSHQ47PpAVdGOutuu2DVpSWGYAYBGMr6juV76e2ehqieI+JfbHS1hUSyNIAsuxUYx7yt5FfiHYg1aR4Nu0Dcu7VsknVJGSxP7JJ1fs9h0HlneuqWllkipN0/fJzPVY8b2s3OAphZiOjTyEf3jk/LUDUV4v4pFCYnY5ysiELudLJ/lkKa0OGcN4g5nhi5IELGMvrf4tCqCPdJOldyD1Zs1OeFeByQ3szzsryNChUqCFA3VlAJJ2CJv61MNG1kcpMpk1sFCo9SipwJri0eaOF7iU7vNkqox1CLtrcDYnBHXGTXW/YvJazK0uQbsLo0HAEMX7IiGd0OBlupOxxgCtBIhZTjT7ttO2CO0Mp6EeSPsMdmx57QfjDgj28gvbVjGVbU5Xblt/aD909HU7EfWvRhSf2PPlqZeR32lUr2d+O1v15UwEd2gyyDpIPxpnt5jqv5GrrXSbJpq0KUpQkUpSgFKUoBSlKAUpSgFKUoBSlKAVy72qcUhaZYAjRXMYyl1ITGiBsZVSRibO2U6bHfIxXUapntblH9HSRmN5Ocyx5RWbl5OTIdIJ0qAfmcDvVJq4tfkmLp2U/h3Nx95LHIf3EK/+dtvpUJ4jjlLRvhuUs8ZP3gIwGAzpC56+u1bN/d29vbCWLRGjY0MigBv2gOmMMFI+teYuFcQuFYQ2c3KfmaXcrHlX3B0uQwIfcZHTevAwYZyluivSj0sk4pU2TZuFyRncHH13/wCRqCuOKqG5490IoVgTsyPjS/8AJJ7p8hqrZXwVxpy33UKFgDqMw91hpIbAUnZw7Y8nIrAngyc3rpfSIbeCLnzRwasZcn7oMQrHVo1lf3h5g1vj+HyXMjLJq4pWQX9NxyMEi1yOwwEhBdxj342XTtlGyhHcEdtjH8e4ZcyWnMuMQKbjRBBgElxtMQc+7GuGON9zjsK7X4P8KRWsbuI0jmmyzlABy89I1wNlQbepBJ61zP2sTKLhLePZbWAIg8mk/wBcKuT613YsMIvg8zNrJSTSMnsv4KvvXJGwzFD8gfff5lhjPoasbMst2hUREp1yZI5VG4JwQA6b9CMb9a27G3FraIiI78tANKAaie+NRAzkk7mta0lKxTSNLOwVT7syKCmBk4IUah65I9as3bs5UePBiZhkkxvNPLJ88uQP0AH0rb4jxO0hkDTTRpIFKgFhqKkg/CNzuvXHnUbwq4a34THIN2W3DjPTUw1DPpqbeq1xBFtY9ZY813GucprLN+8Ouk9AB02FKtk1bLut1a3sUkaSpIpGG0tuvkfMEEZB8xXjw/cmWFo5sNJETDKD+0R+1jydSG/mqkQzsuLyMJzIj7xibKzR/tqRge8BuARkHFdBitRzuch2kQBx+LG6N8wGI9QR5UaoNUc34tYy2N0piYqVPMt5PTup88Z0kd1IrvHg3xLHf2yyrhXHuyp3Rx1Hy3yD3BFULxZwf7TAVXHMT34z+8O3yYZH19KpvgLxV9huVlORBJhJ1/DvgPjsUbr6FvIVrjkRin8uddz9H+T6MpX4rAjI3Br9rY7xSofj0V2NMtqwZk+KB9klHo2MpIOx3HYjoR78P8eiu0YpqR0OmWJxh4m/Cw/yI2I3BoCVpSlAKUpQClKUApSlAKUrQ43xiG0haadwiL+ZPZVA3LHsBQG5NMqKWYhVAySTgAeZJpFIGUMpypGQR3B6Gqdwvh1xxB1ub5DFAp1QWZ/wyT+b9xH0Xvk1dKA5l4d9n8y3UZnCi2tXdoQGzzSSeUSvQBFPffI8q6bSlVjBRVIlyb6nmSQKCxOABknyA61QeCkyrGzD37uVrqTbB5a45S77ggclSPRqnfaBMRZSRj4p2S3H/wCVhGT9AxNY+HRDnykbLGqQqPLA1tj++o/kqmVnPmfFEpXzp42uNd9dP/8AdBPohWP/AMlfRdfN3HI9VzeDOD9qm38jzG/1rLGcc5bUm/FHW+KKxRgql87FQ+gkejdj9R86huPZXhlxq5gPIfaUgsMg7EqcHGcdagbPxmjgR38C6NvvF95QfNlIyv8AEM/SrfxK0WS1eNMFWTC4OQR2371FV1Lxa4oyx2KG3ELDKGIRkeY06T+lUvjPAJtPLlSWWMbLNA3vY7a0/F6gEbZ2zir+BX7UJ0SpUUa1sZbr7sRPFC39bJIArMMbhVG5YjA1HGB61ak4pCJeQNYcbY5cmnp+PTo6etb9Ql07Jcpma40uRhBEGi8tJcJlcnfc/pTqOpucb4oltC0r742CjqzHZVHzNcklLO0jvjVKxZlUYUZ7D/1vVy9pbnNsvbLt8yAAPyDH86q1nwe4la2G4juDnmRqW5YGdQbIwDnH6+VXgqRhkjKfZj5nXvYv4h59obZz97aYT+KP/ht+Q0n+H1rodfP/AIPduHcbhjMgdZRynIGMh8mMkZPvB1x9fWvoCuhO0elik5RV9RVf8QeHOa4ubd+ReIMLLj3XH9nKv7cZ/MdQRVgpUmhCeHuP88tFKnJuowObCT+Tof24jjZh8jgjFTdRPHuAx3IUktHNHvFOmzxn0PdTgZQ5Vsbitbw7xG5Lvb3keJUGVmRTyp02GoddDgnBQnPcZHQCfpSlAKUpQClKUBEeIfEMVoFDK8ksh0xQxjLyH0HYDuxwB3qJ4T4clmmF5xHS0qnMNupzFbDz6DXL5uRt0HTNWvQM5wM9M16oBSlKAUpSgKt4ybM/D4+xuS7DzCRSEfk5U/StWK4MV9HbA5EkU87nvq5kYX6AOQPlWx4lH/xDh+fw3H56Y/8ArVP47xUxeI7Rf2XtuWf52kI/WMVhk5l5HNl5l5FvsOJlr65tyfgjidR5BtQb9VFcW4zw9m4rc24YIZLp8MRkDUplzjIzt696vE3GOT4l0Nsk1ukeewbdkz8yCPmwqp+0RzDxmR4nIkKxyLpXWQ2loyNO++kDaoivsYzimuf0Iy08P3ckzQ6GjKKx1NG3LkZSAF1HbDDJBBParD7LuKl0eA50qBJGD+yrZBX5BhkfxVXYGv8AGoPenuTpcfoy/oK1rKSezZJY1eMgaMSowVwd9JJGx22PWpatUZrbHhJry9/8OzUqq8L8eWrgCYm3fuH+H6OPdx88Gs1945sY9hLzW7LEC5/Me6Pqay2svTLJWKVX1KVYBQTrBXJYY2wcjSQd+hqi3ftEkxmO1wPOWQD9FzWk3tCumHuR2w9S7H9Nv86nYyu6Piiw+0ex12wmGxgbWfVSMOPn0P8ALVQtuPypZvaIp95iVmD40qzBmGOud2GR5io3iXEWuJBz5DO5PuxKMgH91F/zOT61LeDvB13xOUrpNvaoxWST9okdUXsWzt5DfPkdYx4oRU5y7C830PPgzgU13dItqu0UiSSzHOlNLA7tuWc6cAV9MVH8C4NBaQrBboEjXoB3Pck92PcmpCtUqO7FjWONIUpSpNBSlKAUpSgFKUoBSlKAUpSgFKUoBSlKAqnjPK3HDpOwuWjPyeKTH+JVH1Fcy9soMXELa4QjWIcqM94pAwH11kV2PxNwRbyAxGR4jqV0kjOGRlOVYZ9RVBi9llwHLtdwTyf2txbNI/pu0+Bj0xVJR5sxyY23aOacT4l/SNw900ttEzqgEfMkBTT8J1FB72fLyqU4TzbVSqX9iuo5JZdTtnfLNnJPqa6ZF4GvP2r2ED9y0AP5tKR+lZ29n7MPe4hc/wAqQL+X3Wf1qu1kfLZVuG310yB1e3u0PUwnQfXGWZTvtglfnUpNFHcxMkiEo2zI6kH9e4O4I+YNRPFOEGzkIutUfaO/j91ZB2WbA0hx098aT1HlUpaSvgHmxSJ+IbHHnkMVP6VjJUzGcaZR+I+B7iM/cMsydg50uB5Z+FvntWKy8F3bkBgkCdySGb6Ku31J+lX6PiAkYx2y/aJO4jPup/G/woPnvscA9KlY/BNyw1SX8kbncrFHFy19BzELn5k7nfA6C8VJlI6ZSd0Vex8GWcY3j5rd2lOon6H3R8gMV6veBWuRixjc+YSNR9dwf0q4xeD5B1vHb+KKP/QCh8Cxu2Z7ieVM55epUQ+h5ahmHoSan5cjZYZFL4JwKe8mEcfKt7RD9+bdcFiNuUJQBluuoqBp6ZzXW7O0jiRY4kVEQYVVGAAOwAr9tLZIkWONFRFGFVQAFHkANgKy1tFUjojFRQpSlSWFKUoBSlKAUpSgFKUoBSuf+0TxfdWlzbwwPaRiSKR2e61BcpjCghhgnpUTxr2j3Yt+GyxC2gN3HK0hudWhTGFIwQwIDEnHXqtAdWpVDl8cztZWLxW4N5fbRROcIu2Wdj15YXDAdSCK/bbj/ErS5gi4isEkNw3LSaAMvLkIyFcMTlTjAIoC90qgjxBxO9ln/o5beO3gkaLmThiZnX4tIUjCA7Z/6gWDh/Gplit/tsBinlkMZWLMiAjVhiw+FGC536ZAPegJ6lU72occvLK0Nza8krGRzBKGJIZlVdOlhvlt81j4dx+5juuVfTwLotDPKscbBVwx9/WzHbSN1xQF1pVNsPaVYyyQxrz1adwsJeF1WTP7SsRgr0/MVF+HvaZFmSO8Zw4u5IFdYm5ajVpjDOBp1H/3xQHRqVTfB3it7q9v4GDBYJAI8xlcDGGBPcltx5jepDxD4ztbOQRScx5CuspFGzlE6a20jZaAsDoCCCAQeoPQ1qf0Rb/2EX/61/5VCcR8e2MS27l3kW5UtDyo2cvjthRnPbGPnipPw34ggvoTLASVDFGDKVZGXqrA9CMj8xQEjBAiDSiqo8lAA/IVkql3ftP4fHJIjmYcqYwyvyXKRsG0+8wGMZzjvt0qQ4L43s7mWSJGdXjTmHmoyBo845i6gMp039aAslKq3BvH9jcypFG0gMmeU0kTok2NzoZgAdh6Vqt7TeHiQxkze7MYXfkvoRwdOGfGNzQFzpVY4547s7WZoX5rvGoaXlRO4iB3BcqMLkb+eN6jX8bZ4tb2seXt5bfmBlQkMxOVYN+DT1PY7UBeaVSpfajw4E7zFNfLWUQuY3bOMK+NJ3rPfe0SyikmjbnE25xMViYrHnGCW6YOf0NAW6lRj8dhF0lqGLSvGZQF3AQHGpj2BJwPM1HeIvGtrZzJBLzTK6a0SONnLDJGBpHXYn5CgLJSq5B44sWtGvOYViRijhlIdXBxoKY1a8kbetRnEPHkUlleSWxdLi3iL8uaNlZdsqxVuqmgLtSqTwfxdh7lrqdBFDbwSsOWV5etMn3snVqboAM9BW7w3x3azLIVS4XlxmXDwOpdAMkpkYbbtnJ7ZoC00qE/2qttNqysWF2QIQoyWypYkjsABv5UoCL8ReFftXErWeWKKW3iikV1kCt7zY0+6wIPTrWj7Q/C89xPYyW9vbzpbCYNDPgIQ6oqjGCMDST6YFX2lAc1tfAt5FZ2hjkjF5ayvKinUYtMmcwA9QoBGD2wdu9bq8J4lfXFu98kNvBbSc0RxuXaVwCFycAKoznv/qL7SgOf2/CeKcPlnWyjgubaaVpUWRyjQs5yy7Agpncd6sdg/EVitxMsEkrOeeUJVY0OSNOQdRGw7ZqdpQFZ9pPBJb3h09tBp5kmjTqOBs6sd/kpqE8Y+GHluLqZ2CW78PMJcZZlbUWzoUZKgYO3Xeug0oDh1rxqe7ueEQa7SQQSq3+7OXYqi4LsNI5S4HwnqT6VZrjwVdHh1xbgJzJL83C+9toMitucfFpHSuhW9hEjFkjRWPUqoBP1ArZoCteGuCyw3fEJnxouJUaPBycKgU5HbcVGcX4RfwX813ZxxTi5iWN0lcoY2TOlgcHKENuu3SrxSgOdcB8DT2z8MyUdbUTGZs4w0pLYQY6AsR26Z71O+A+BTWovRLp++vZZ00nPuPo058j7p2q0UoDmlx4JujZcUgxGXur154stsUZlI1HGxwp2qT4r4QlnvC5IWFuHvalgfeDswOw7gAedXilAc34Z4c4lI1hFcxwRQ2Lh+ZG5ZpiqlVAXSNAOd8n/AJVjn8E3RsLuALHzJr43C+9sUMisCTj4tK9K6ZSgOV8e8DXP2y5migjuY7nScPcSRGJgulgwTZ0OM/XHznbfwe6Xtu6KqW8di9uQrElWZs4XVuV9TV3pQHJJ/CfFvsKcOEVsYoZFKz8whnRX1D3NOzeZzVn4d4b0f0qbvQILpy2cjaPl6WJ8sYJq6V5dQQQQCDsQe9Ac99jXC5RbG8ncySThUjZgQeRGNMex6asFvqKw+KpLlePW7Wsccsi2LkpI2nUvMwcNg6WyRvjsR3rpCIAAAAAOgHavwxLq1aRqxjVjfHlnrigOaHwLePbSyuYlvHvlvViBJiDJ8MbHuCOpx1xXq+8KX9417czpFDNLZG0hhR9QwW1FmfSN9Q2wOldMpQHL7zwBdSrdqWjQyQ2oiJOoF4ACwYD9kkYz65xtirb4eueIu5W7toIYwmMpKXLN6DSAEx2O9WOlAcu9mHAB9ruZg+u2tpJYLMY2QO2uUr6BvdH1pXToolUYVQo8gMD9KUB7pSlAKUpQClKUApSlAKUpQClKUApSlAKUpQClKUApSlAKUpQClKUApSlAKUpQClKUB//Z"/>
          <p:cNvSpPr>
            <a:spLocks noChangeAspect="1" noChangeArrowheads="1"/>
          </p:cNvSpPr>
          <p:nvPr/>
        </p:nvSpPr>
        <p:spPr bwMode="auto">
          <a:xfrm>
            <a:off x="6096000" y="38663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http://astrikusuma.com/wp-content/uploads/2012/04/tight-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5202" y="572583"/>
            <a:ext cx="2151962" cy="240127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assets2.bigthink.com/system/idea_thumbnails/41389/primary/Consumer-Confidence.jpg?1323102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289" y="3303835"/>
            <a:ext cx="3559688" cy="255326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www.businesspundit.com/wp-content/uploads/2016/01/BP-layoffs-4000-work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131" y="3653630"/>
            <a:ext cx="2801337" cy="210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27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a:solidFill>
                  <a:srgbClr val="C00000"/>
                </a:solidFill>
                <a:latin typeface="Kristen ITC" panose="03050502040202030202" pitchFamily="66" charset="0"/>
              </a:rPr>
              <a:t>Recession</a:t>
            </a:r>
          </a:p>
        </p:txBody>
      </p:sp>
      <p:sp>
        <p:nvSpPr>
          <p:cNvPr id="3" name="Content Placeholder 2"/>
          <p:cNvSpPr>
            <a:spLocks noGrp="1"/>
          </p:cNvSpPr>
          <p:nvPr>
            <p:ph idx="1"/>
          </p:nvPr>
        </p:nvSpPr>
        <p:spPr>
          <a:xfrm>
            <a:off x="0" y="2029297"/>
            <a:ext cx="4960189" cy="3017837"/>
          </a:xfrm>
        </p:spPr>
        <p:txBody>
          <a:bodyPr/>
          <a:lstStyle/>
          <a:p>
            <a:pPr algn="just"/>
            <a:r>
              <a:rPr lang="en-US" u="sng" dirty="0">
                <a:solidFill>
                  <a:srgbClr val="C00000"/>
                </a:solidFill>
                <a:latin typeface="Franklin Gothic Medium Cond" panose="020B0606030402020204" pitchFamily="34" charset="0"/>
              </a:rPr>
              <a:t>Recession</a:t>
            </a:r>
            <a:r>
              <a:rPr lang="en-US" dirty="0">
                <a:solidFill>
                  <a:srgbClr val="C00000"/>
                </a:solidFill>
                <a:latin typeface="Franklin Gothic Medium Cond" panose="020B0606030402020204" pitchFamily="34" charset="0"/>
              </a:rPr>
              <a:t> – decline in REAL GDP for 2 or more consecutive quarters (6+ months)</a:t>
            </a:r>
          </a:p>
          <a:p>
            <a:pPr algn="just"/>
            <a:r>
              <a:rPr lang="en-US" dirty="0">
                <a:solidFill>
                  <a:srgbClr val="C00000"/>
                </a:solidFill>
                <a:latin typeface="Franklin Gothic Medium Cond" panose="020B0606030402020204" pitchFamily="34" charset="0"/>
              </a:rPr>
              <a:t>Rise in unemployment, falling profits, bankruptcies, foreclosures, etc.  </a:t>
            </a:r>
            <a:endParaRPr lang="en-US" u="sng" dirty="0">
              <a:solidFill>
                <a:srgbClr val="C00000"/>
              </a:solidFill>
              <a:latin typeface="Franklin Gothic Medium Cond" panose="020B0606030402020204" pitchFamily="34" charset="0"/>
            </a:endParaRPr>
          </a:p>
        </p:txBody>
      </p:sp>
      <p:pic>
        <p:nvPicPr>
          <p:cNvPr id="2050" name="Picture 2" descr="http://all-len-all.com/wp-content/uploads/2016/01/recessi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050" y="4828704"/>
            <a:ext cx="2527343" cy="18955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omniagroup.com/wp-content/uploads/2011/09/rece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78" y="0"/>
            <a:ext cx="2264398" cy="20292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imdyson.files.wordpress.com/2010/02/recession-fadi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661" y="2569803"/>
            <a:ext cx="6244759" cy="39029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dirjournal.com/business-journal/images/recess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7995" y="130154"/>
            <a:ext cx="2439344" cy="189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9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5311"/>
            <a:ext cx="10515600" cy="1325563"/>
          </a:xfrm>
        </p:spPr>
        <p:txBody>
          <a:bodyPr>
            <a:noAutofit/>
          </a:bodyPr>
          <a:lstStyle/>
          <a:p>
            <a:pPr algn="ctr"/>
            <a:r>
              <a:rPr lang="en-US" sz="9600" dirty="0">
                <a:latin typeface="Chiller" panose="04020404031007020602" pitchFamily="82" charset="0"/>
              </a:rPr>
              <a:t>Depression</a:t>
            </a:r>
          </a:p>
        </p:txBody>
      </p:sp>
      <p:sp>
        <p:nvSpPr>
          <p:cNvPr id="3" name="Content Placeholder 2"/>
          <p:cNvSpPr>
            <a:spLocks noGrp="1"/>
          </p:cNvSpPr>
          <p:nvPr>
            <p:ph idx="1"/>
          </p:nvPr>
        </p:nvSpPr>
        <p:spPr>
          <a:xfrm>
            <a:off x="3544447" y="1359124"/>
            <a:ext cx="5243513" cy="1189424"/>
          </a:xfrm>
        </p:spPr>
        <p:txBody>
          <a:bodyPr>
            <a:normAutofit/>
          </a:bodyPr>
          <a:lstStyle/>
          <a:p>
            <a:r>
              <a:rPr lang="en-US" sz="3400" b="1" u="sng" dirty="0">
                <a:solidFill>
                  <a:srgbClr val="7030A0"/>
                </a:solidFill>
                <a:latin typeface="Imprint MT Shadow" panose="04020605060303030202" pitchFamily="82" charset="0"/>
              </a:rPr>
              <a:t>Depression</a:t>
            </a:r>
            <a:r>
              <a:rPr lang="en-US" sz="3400" b="1" dirty="0">
                <a:solidFill>
                  <a:srgbClr val="7030A0"/>
                </a:solidFill>
                <a:latin typeface="Imprint MT Shadow" panose="04020605060303030202" pitchFamily="82" charset="0"/>
              </a:rPr>
              <a:t> – prolonged and severe recession</a:t>
            </a:r>
            <a:endParaRPr lang="en-US" sz="3400" b="1" u="sng" dirty="0">
              <a:solidFill>
                <a:srgbClr val="7030A0"/>
              </a:solidFill>
              <a:latin typeface="Imprint MT Shadow" panose="04020605060303030202" pitchFamily="82" charset="0"/>
            </a:endParaRPr>
          </a:p>
        </p:txBody>
      </p:sp>
      <p:pic>
        <p:nvPicPr>
          <p:cNvPr id="3074" name="Picture 2" descr="http://img.timeinc.net/time/magazine/archive/covers/1992/1101920113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8396" y="3311611"/>
            <a:ext cx="1967136" cy="25917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blogs-images.forbes.com/peterferrara/files/2012/01/300px-Lange-MigrantMother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68" y="194318"/>
            <a:ext cx="2499197" cy="32489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haoticness.com/wp-content/uploads/2014/08/deflationdepress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243" y="3542270"/>
            <a:ext cx="5524500" cy="27352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photos.gograph.com/thumbs/CSP/CSP831/k83193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6743" y="194318"/>
            <a:ext cx="2358789" cy="235879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pravda-tv.net/wp-content/uploads/2015/04/world-economy-depress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70" y="4160122"/>
            <a:ext cx="2796095" cy="174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3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u="sng" dirty="0"/>
              <a:t>Economic Indicators</a:t>
            </a:r>
          </a:p>
        </p:txBody>
      </p:sp>
      <p:sp>
        <p:nvSpPr>
          <p:cNvPr id="3" name="Content Placeholder 2"/>
          <p:cNvSpPr>
            <a:spLocks noGrp="1"/>
          </p:cNvSpPr>
          <p:nvPr>
            <p:ph idx="1"/>
          </p:nvPr>
        </p:nvSpPr>
        <p:spPr>
          <a:xfrm>
            <a:off x="296563" y="1325562"/>
            <a:ext cx="6483800" cy="5532438"/>
          </a:xfrm>
        </p:spPr>
        <p:txBody>
          <a:bodyPr>
            <a:normAutofit/>
          </a:bodyPr>
          <a:lstStyle/>
          <a:p>
            <a:pPr marL="514350" indent="-514350" algn="just">
              <a:buFont typeface="+mj-lt"/>
              <a:buAutoNum type="arabicPeriod"/>
            </a:pPr>
            <a:r>
              <a:rPr lang="en-US" b="1" u="sng" dirty="0"/>
              <a:t>Leading Indicators </a:t>
            </a:r>
            <a:r>
              <a:rPr lang="en-US" b="1" dirty="0"/>
              <a:t>– </a:t>
            </a:r>
            <a:r>
              <a:rPr lang="en-US" dirty="0"/>
              <a:t>indicate where the economy is going </a:t>
            </a:r>
            <a:r>
              <a:rPr lang="en-US" b="1" dirty="0"/>
              <a:t>BEFORE</a:t>
            </a:r>
            <a:r>
              <a:rPr lang="en-US" dirty="0"/>
              <a:t> it happens: </a:t>
            </a:r>
            <a:r>
              <a:rPr lang="en-US" dirty="0">
                <a:solidFill>
                  <a:srgbClr val="FF0000"/>
                </a:solidFill>
              </a:rPr>
              <a:t>building permits, capital good orders, raw material prices</a:t>
            </a:r>
          </a:p>
          <a:p>
            <a:pPr marL="514350" indent="-514350" algn="just">
              <a:buFont typeface="+mj-lt"/>
              <a:buAutoNum type="arabicPeriod"/>
            </a:pPr>
            <a:r>
              <a:rPr lang="en-US" b="1" u="sng" dirty="0"/>
              <a:t>Coincident Indicators </a:t>
            </a:r>
            <a:r>
              <a:rPr lang="en-US" b="1" dirty="0"/>
              <a:t>– </a:t>
            </a:r>
            <a:r>
              <a:rPr lang="en-US" dirty="0"/>
              <a:t>reflects the </a:t>
            </a:r>
            <a:r>
              <a:rPr lang="en-US" b="1" dirty="0"/>
              <a:t>CURRENT</a:t>
            </a:r>
            <a:r>
              <a:rPr lang="en-US" dirty="0"/>
              <a:t> status of the economy: </a:t>
            </a:r>
            <a:r>
              <a:rPr lang="en-US" dirty="0">
                <a:solidFill>
                  <a:srgbClr val="FF0000"/>
                </a:solidFill>
              </a:rPr>
              <a:t>personal income, sales volume, production levels</a:t>
            </a:r>
          </a:p>
          <a:p>
            <a:pPr marL="514350" indent="-514350" algn="just">
              <a:buFont typeface="+mj-lt"/>
              <a:buAutoNum type="arabicPeriod"/>
            </a:pPr>
            <a:r>
              <a:rPr lang="en-US" b="1" u="sng" dirty="0"/>
              <a:t>Lagging Indicators</a:t>
            </a:r>
            <a:r>
              <a:rPr lang="en-US" u="sng" dirty="0"/>
              <a:t> </a:t>
            </a:r>
            <a:r>
              <a:rPr lang="en-US" dirty="0"/>
              <a:t>– these indicators come in </a:t>
            </a:r>
            <a:r>
              <a:rPr lang="en-US" b="1" dirty="0"/>
              <a:t>AFTER THE FACT</a:t>
            </a:r>
            <a:r>
              <a:rPr lang="en-US" dirty="0"/>
              <a:t>: </a:t>
            </a:r>
            <a:r>
              <a:rPr lang="en-US" dirty="0">
                <a:solidFill>
                  <a:srgbClr val="FF0000"/>
                </a:solidFill>
              </a:rPr>
              <a:t>unemployment figures, business income reports</a:t>
            </a:r>
            <a:endParaRPr lang="en-US" b="1" dirty="0">
              <a:solidFill>
                <a:srgbClr val="FF0000"/>
              </a:solidFill>
            </a:endParaRPr>
          </a:p>
        </p:txBody>
      </p:sp>
      <p:pic>
        <p:nvPicPr>
          <p:cNvPr id="4098" name="Picture 2" descr="http://s2.reutersmedia.net/resources/r/?m=02&amp;d=20151223&amp;t=2&amp;i=1104410515&amp;w=644&amp;fh=&amp;fw=&amp;ll=&amp;pl=&amp;sq=&amp;r=LYNXMPEBBM0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2494" y="1392564"/>
            <a:ext cx="3198887" cy="21309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arcoreport.com/wp-content/uploads/2014/05/unemploymen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711" y="4032551"/>
            <a:ext cx="3559690" cy="187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flipH="1">
            <a:off x="2252870" y="755374"/>
            <a:ext cx="13252" cy="450573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a:cxnSpLocks/>
          </p:cNvCxnSpPr>
          <p:nvPr/>
        </p:nvCxnSpPr>
        <p:spPr>
          <a:xfrm flipV="1">
            <a:off x="2252870" y="5232880"/>
            <a:ext cx="5364255" cy="28233"/>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2252870" y="1775791"/>
            <a:ext cx="5300869" cy="3485322"/>
          </a:xfrm>
          <a:prstGeom prst="line">
            <a:avLst/>
          </a:prstGeom>
        </p:spPr>
        <p:style>
          <a:lnRef idx="1">
            <a:schemeClr val="dk1"/>
          </a:lnRef>
          <a:fillRef idx="0">
            <a:schemeClr val="dk1"/>
          </a:fillRef>
          <a:effectRef idx="0">
            <a:schemeClr val="dk1"/>
          </a:effectRef>
          <a:fontRef idx="minor">
            <a:schemeClr val="tx1"/>
          </a:fontRef>
        </p:style>
      </p:cxnSp>
      <p:sp>
        <p:nvSpPr>
          <p:cNvPr id="11" name="Freeform: Shape 10"/>
          <p:cNvSpPr/>
          <p:nvPr/>
        </p:nvSpPr>
        <p:spPr>
          <a:xfrm>
            <a:off x="2815028" y="1119227"/>
            <a:ext cx="3882249" cy="3996112"/>
          </a:xfrm>
          <a:custGeom>
            <a:avLst/>
            <a:gdLst>
              <a:gd name="connsiteX0" fmla="*/ 47442 w 3882249"/>
              <a:gd name="connsiteY0" fmla="*/ 3996112 h 3996112"/>
              <a:gd name="connsiteX1" fmla="*/ 166711 w 3882249"/>
              <a:gd name="connsiteY1" fmla="*/ 2564877 h 3996112"/>
              <a:gd name="connsiteX2" fmla="*/ 1412415 w 3882249"/>
              <a:gd name="connsiteY2" fmla="*/ 3823834 h 3996112"/>
              <a:gd name="connsiteX3" fmla="*/ 1491929 w 3882249"/>
              <a:gd name="connsiteY3" fmla="*/ 1014373 h 3996112"/>
              <a:gd name="connsiteX4" fmla="*/ 3413494 w 3882249"/>
              <a:gd name="connsiteY4" fmla="*/ 3214234 h 3996112"/>
              <a:gd name="connsiteX5" fmla="*/ 3850815 w 3882249"/>
              <a:gd name="connsiteY5" fmla="*/ 232495 h 3996112"/>
              <a:gd name="connsiteX6" fmla="*/ 3850815 w 3882249"/>
              <a:gd name="connsiteY6" fmla="*/ 192738 h 3996112"/>
              <a:gd name="connsiteX7" fmla="*/ 3877320 w 3882249"/>
              <a:gd name="connsiteY7" fmla="*/ 179486 h 3996112"/>
              <a:gd name="connsiteX8" fmla="*/ 3850815 w 3882249"/>
              <a:gd name="connsiteY8" fmla="*/ 179486 h 3996112"/>
              <a:gd name="connsiteX9" fmla="*/ 3877320 w 3882249"/>
              <a:gd name="connsiteY9" fmla="*/ 86721 h 39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2249" h="3996112">
                <a:moveTo>
                  <a:pt x="47442" y="3996112"/>
                </a:moveTo>
                <a:cubicBezTo>
                  <a:pt x="-6672" y="3294851"/>
                  <a:pt x="-60785" y="2593590"/>
                  <a:pt x="166711" y="2564877"/>
                </a:cubicBezTo>
                <a:cubicBezTo>
                  <a:pt x="394207" y="2536164"/>
                  <a:pt x="1191545" y="4082251"/>
                  <a:pt x="1412415" y="3823834"/>
                </a:cubicBezTo>
                <a:cubicBezTo>
                  <a:pt x="1633285" y="3565417"/>
                  <a:pt x="1158416" y="1115973"/>
                  <a:pt x="1491929" y="1014373"/>
                </a:cubicBezTo>
                <a:cubicBezTo>
                  <a:pt x="1825442" y="912773"/>
                  <a:pt x="3020346" y="3344547"/>
                  <a:pt x="3413494" y="3214234"/>
                </a:cubicBezTo>
                <a:cubicBezTo>
                  <a:pt x="3806642" y="3083921"/>
                  <a:pt x="3850815" y="232495"/>
                  <a:pt x="3850815" y="232495"/>
                </a:cubicBezTo>
                <a:cubicBezTo>
                  <a:pt x="3923702" y="-271088"/>
                  <a:pt x="3846398" y="201573"/>
                  <a:pt x="3850815" y="192738"/>
                </a:cubicBezTo>
                <a:cubicBezTo>
                  <a:pt x="3855233" y="183903"/>
                  <a:pt x="3877320" y="179486"/>
                  <a:pt x="3877320" y="179486"/>
                </a:cubicBezTo>
                <a:cubicBezTo>
                  <a:pt x="3877320" y="177277"/>
                  <a:pt x="3850815" y="194947"/>
                  <a:pt x="3850815" y="179486"/>
                </a:cubicBezTo>
                <a:cubicBezTo>
                  <a:pt x="3850815" y="164025"/>
                  <a:pt x="3864067" y="125373"/>
                  <a:pt x="3877320" y="867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2878505" y="3618386"/>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Flowchart: Connector 12"/>
          <p:cNvSpPr/>
          <p:nvPr/>
        </p:nvSpPr>
        <p:spPr>
          <a:xfrm>
            <a:off x="4114241" y="4874309"/>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Flowchart: Connector 14"/>
          <p:cNvSpPr/>
          <p:nvPr/>
        </p:nvSpPr>
        <p:spPr>
          <a:xfrm>
            <a:off x="6467088" y="3226039"/>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Flowchart: Connector 15"/>
          <p:cNvSpPr/>
          <p:nvPr/>
        </p:nvSpPr>
        <p:spPr>
          <a:xfrm>
            <a:off x="4098793" y="3024517"/>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Flowchart: Connector 16"/>
          <p:cNvSpPr/>
          <p:nvPr/>
        </p:nvSpPr>
        <p:spPr>
          <a:xfrm>
            <a:off x="4602693" y="2352260"/>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Flowchart: Connector 17"/>
          <p:cNvSpPr/>
          <p:nvPr/>
        </p:nvSpPr>
        <p:spPr>
          <a:xfrm>
            <a:off x="5616484" y="3756991"/>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Flowchart: Connector 18"/>
          <p:cNvSpPr/>
          <p:nvPr/>
        </p:nvSpPr>
        <p:spPr>
          <a:xfrm>
            <a:off x="6543818" y="2292625"/>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p:cNvSpPr txBox="1"/>
          <p:nvPr/>
        </p:nvSpPr>
        <p:spPr>
          <a:xfrm>
            <a:off x="742122" y="1342733"/>
            <a:ext cx="1524000" cy="369332"/>
          </a:xfrm>
          <a:prstGeom prst="rect">
            <a:avLst/>
          </a:prstGeom>
          <a:noFill/>
        </p:spPr>
        <p:txBody>
          <a:bodyPr wrap="square" rtlCol="0">
            <a:spAutoFit/>
          </a:bodyPr>
          <a:lstStyle/>
          <a:p>
            <a:pPr algn="ctr"/>
            <a:r>
              <a:rPr lang="en-US" dirty="0">
                <a:latin typeface="Arial Black" panose="020B0A04020102020204" pitchFamily="34" charset="0"/>
              </a:rPr>
              <a:t>Real GDP</a:t>
            </a:r>
          </a:p>
        </p:txBody>
      </p:sp>
      <p:sp>
        <p:nvSpPr>
          <p:cNvPr id="21" name="TextBox 20"/>
          <p:cNvSpPr txBox="1"/>
          <p:nvPr/>
        </p:nvSpPr>
        <p:spPr>
          <a:xfrm>
            <a:off x="6051776" y="5476893"/>
            <a:ext cx="1291001" cy="369332"/>
          </a:xfrm>
          <a:prstGeom prst="rect">
            <a:avLst/>
          </a:prstGeom>
          <a:noFill/>
        </p:spPr>
        <p:txBody>
          <a:bodyPr wrap="square" rtlCol="0">
            <a:spAutoFit/>
          </a:bodyPr>
          <a:lstStyle/>
          <a:p>
            <a:pPr algn="ctr"/>
            <a:r>
              <a:rPr lang="en-US" dirty="0">
                <a:latin typeface="Arial Black" panose="020B0A04020102020204" pitchFamily="34" charset="0"/>
              </a:rPr>
              <a:t>Time</a:t>
            </a:r>
          </a:p>
        </p:txBody>
      </p:sp>
      <p:sp>
        <p:nvSpPr>
          <p:cNvPr id="22" name="Title 21"/>
          <p:cNvSpPr>
            <a:spLocks noGrp="1"/>
          </p:cNvSpPr>
          <p:nvPr>
            <p:ph type="title"/>
          </p:nvPr>
        </p:nvSpPr>
        <p:spPr>
          <a:xfrm>
            <a:off x="1023731" y="-4898"/>
            <a:ext cx="10515600" cy="1333137"/>
          </a:xfrm>
          <a:solidFill>
            <a:schemeClr val="bg1"/>
          </a:solidFill>
        </p:spPr>
        <p:txBody>
          <a:bodyPr/>
          <a:lstStyle/>
          <a:p>
            <a:pPr algn="ctr"/>
            <a:r>
              <a:rPr lang="en-US" b="1" dirty="0">
                <a:solidFill>
                  <a:schemeClr val="accent2">
                    <a:lumMod val="50000"/>
                  </a:schemeClr>
                </a:solidFill>
                <a:latin typeface="Agency FB" panose="020B0503020202020204" pitchFamily="34" charset="0"/>
              </a:rPr>
              <a:t>Business Cycle</a:t>
            </a:r>
          </a:p>
        </p:txBody>
      </p:sp>
      <p:sp>
        <p:nvSpPr>
          <p:cNvPr id="2" name="TextBox 1"/>
          <p:cNvSpPr txBox="1"/>
          <p:nvPr/>
        </p:nvSpPr>
        <p:spPr>
          <a:xfrm>
            <a:off x="2517913" y="3210048"/>
            <a:ext cx="874644" cy="369332"/>
          </a:xfrm>
          <a:prstGeom prst="rect">
            <a:avLst/>
          </a:prstGeom>
          <a:noFill/>
        </p:spPr>
        <p:txBody>
          <a:bodyPr wrap="square" rtlCol="0">
            <a:spAutoFit/>
          </a:bodyPr>
          <a:lstStyle/>
          <a:p>
            <a:pPr algn="ctr"/>
            <a:r>
              <a:rPr lang="en-US" dirty="0">
                <a:latin typeface="Arial Black" panose="020B0A04020102020204" pitchFamily="34" charset="0"/>
              </a:rPr>
              <a:t>A</a:t>
            </a:r>
          </a:p>
        </p:txBody>
      </p:sp>
      <p:sp>
        <p:nvSpPr>
          <p:cNvPr id="3" name="TextBox 2"/>
          <p:cNvSpPr txBox="1"/>
          <p:nvPr/>
        </p:nvSpPr>
        <p:spPr>
          <a:xfrm>
            <a:off x="4247322" y="4863547"/>
            <a:ext cx="629478" cy="369332"/>
          </a:xfrm>
          <a:prstGeom prst="rect">
            <a:avLst/>
          </a:prstGeom>
          <a:noFill/>
        </p:spPr>
        <p:txBody>
          <a:bodyPr wrap="square" rtlCol="0">
            <a:spAutoFit/>
          </a:bodyPr>
          <a:lstStyle/>
          <a:p>
            <a:pPr algn="ctr"/>
            <a:r>
              <a:rPr lang="en-US" dirty="0">
                <a:latin typeface="Arial Black" panose="020B0A04020102020204" pitchFamily="34" charset="0"/>
              </a:rPr>
              <a:t>B</a:t>
            </a:r>
          </a:p>
        </p:txBody>
      </p:sp>
      <p:sp>
        <p:nvSpPr>
          <p:cNvPr id="4" name="TextBox 3"/>
          <p:cNvSpPr txBox="1"/>
          <p:nvPr/>
        </p:nvSpPr>
        <p:spPr>
          <a:xfrm>
            <a:off x="3710609" y="2875722"/>
            <a:ext cx="383254" cy="369332"/>
          </a:xfrm>
          <a:prstGeom prst="rect">
            <a:avLst/>
          </a:prstGeom>
          <a:noFill/>
        </p:spPr>
        <p:txBody>
          <a:bodyPr wrap="square" rtlCol="0">
            <a:spAutoFit/>
          </a:bodyPr>
          <a:lstStyle/>
          <a:p>
            <a:pPr algn="ctr"/>
            <a:r>
              <a:rPr lang="en-US" dirty="0">
                <a:latin typeface="Arial Black" panose="020B0A04020102020204" pitchFamily="34" charset="0"/>
              </a:rPr>
              <a:t>C</a:t>
            </a:r>
          </a:p>
        </p:txBody>
      </p:sp>
      <p:sp>
        <p:nvSpPr>
          <p:cNvPr id="6" name="TextBox 5"/>
          <p:cNvSpPr txBox="1"/>
          <p:nvPr/>
        </p:nvSpPr>
        <p:spPr>
          <a:xfrm>
            <a:off x="4602693" y="2001078"/>
            <a:ext cx="578907" cy="369332"/>
          </a:xfrm>
          <a:prstGeom prst="rect">
            <a:avLst/>
          </a:prstGeom>
          <a:noFill/>
        </p:spPr>
        <p:txBody>
          <a:bodyPr wrap="square" rtlCol="0">
            <a:spAutoFit/>
          </a:bodyPr>
          <a:lstStyle/>
          <a:p>
            <a:pPr algn="ctr"/>
            <a:r>
              <a:rPr lang="en-US" dirty="0">
                <a:latin typeface="Arial Black" panose="020B0A04020102020204" pitchFamily="34" charset="0"/>
              </a:rPr>
              <a:t>D</a:t>
            </a:r>
          </a:p>
        </p:txBody>
      </p:sp>
      <p:sp>
        <p:nvSpPr>
          <p:cNvPr id="8" name="TextBox 7"/>
          <p:cNvSpPr txBox="1"/>
          <p:nvPr/>
        </p:nvSpPr>
        <p:spPr>
          <a:xfrm>
            <a:off x="5287617" y="3942522"/>
            <a:ext cx="482326" cy="377687"/>
          </a:xfrm>
          <a:prstGeom prst="rect">
            <a:avLst/>
          </a:prstGeom>
          <a:noFill/>
        </p:spPr>
        <p:txBody>
          <a:bodyPr wrap="square" rtlCol="0">
            <a:spAutoFit/>
          </a:bodyPr>
          <a:lstStyle/>
          <a:p>
            <a:pPr algn="ctr"/>
            <a:r>
              <a:rPr lang="en-US" dirty="0">
                <a:latin typeface="Arial Black" panose="020B0A04020102020204" pitchFamily="34" charset="0"/>
              </a:rPr>
              <a:t>E</a:t>
            </a:r>
          </a:p>
        </p:txBody>
      </p:sp>
      <p:sp>
        <p:nvSpPr>
          <p:cNvPr id="10" name="TextBox 9"/>
          <p:cNvSpPr txBox="1"/>
          <p:nvPr/>
        </p:nvSpPr>
        <p:spPr>
          <a:xfrm>
            <a:off x="6620547" y="3210048"/>
            <a:ext cx="522375" cy="369332"/>
          </a:xfrm>
          <a:prstGeom prst="rect">
            <a:avLst/>
          </a:prstGeom>
          <a:noFill/>
        </p:spPr>
        <p:txBody>
          <a:bodyPr wrap="square" rtlCol="0">
            <a:spAutoFit/>
          </a:bodyPr>
          <a:lstStyle/>
          <a:p>
            <a:pPr algn="ctr"/>
            <a:r>
              <a:rPr lang="en-US" dirty="0">
                <a:latin typeface="Arial Black" panose="020B0A04020102020204" pitchFamily="34" charset="0"/>
              </a:rPr>
              <a:t>F</a:t>
            </a:r>
          </a:p>
        </p:txBody>
      </p:sp>
      <p:sp>
        <p:nvSpPr>
          <p:cNvPr id="14" name="TextBox 13"/>
          <p:cNvSpPr txBox="1"/>
          <p:nvPr/>
        </p:nvSpPr>
        <p:spPr>
          <a:xfrm>
            <a:off x="6161042" y="2063305"/>
            <a:ext cx="475382" cy="369332"/>
          </a:xfrm>
          <a:prstGeom prst="rect">
            <a:avLst/>
          </a:prstGeom>
          <a:noFill/>
        </p:spPr>
        <p:txBody>
          <a:bodyPr wrap="square" rtlCol="0">
            <a:spAutoFit/>
          </a:bodyPr>
          <a:lstStyle/>
          <a:p>
            <a:pPr algn="ctr"/>
            <a:r>
              <a:rPr lang="en-US" dirty="0">
                <a:latin typeface="Arial Black" panose="020B0A04020102020204" pitchFamily="34" charset="0"/>
              </a:rPr>
              <a:t>G</a:t>
            </a:r>
          </a:p>
        </p:txBody>
      </p:sp>
      <p:sp>
        <p:nvSpPr>
          <p:cNvPr id="23" name="TextBox 22"/>
          <p:cNvSpPr txBox="1"/>
          <p:nvPr/>
        </p:nvSpPr>
        <p:spPr>
          <a:xfrm>
            <a:off x="7868916" y="1314647"/>
            <a:ext cx="4080061" cy="4832092"/>
          </a:xfrm>
          <a:prstGeom prst="rect">
            <a:avLst/>
          </a:prstGeom>
          <a:noFill/>
        </p:spPr>
        <p:txBody>
          <a:bodyPr wrap="square" rtlCol="0">
            <a:spAutoFit/>
          </a:bodyPr>
          <a:lstStyle/>
          <a:p>
            <a:pPr marL="342900" indent="-342900" algn="just">
              <a:buFont typeface="+mj-lt"/>
              <a:buAutoNum type="arabicPeriod"/>
            </a:pPr>
            <a:r>
              <a:rPr lang="en-US" sz="2200" dirty="0">
                <a:solidFill>
                  <a:srgbClr val="C00000"/>
                </a:solidFill>
                <a:latin typeface="+mj-lt"/>
              </a:rPr>
              <a:t>Which point shows the economy at full employment?</a:t>
            </a:r>
          </a:p>
          <a:p>
            <a:pPr marL="342900" indent="-342900" algn="just">
              <a:buFont typeface="+mj-lt"/>
              <a:buAutoNum type="arabicPeriod"/>
            </a:pPr>
            <a:r>
              <a:rPr lang="en-US" sz="2200" dirty="0">
                <a:solidFill>
                  <a:srgbClr val="C00000"/>
                </a:solidFill>
                <a:latin typeface="+mj-lt"/>
              </a:rPr>
              <a:t>Which point demonstrates a peak?</a:t>
            </a:r>
          </a:p>
          <a:p>
            <a:pPr marL="342900" indent="-342900" algn="just">
              <a:buFont typeface="+mj-lt"/>
              <a:buAutoNum type="arabicPeriod"/>
            </a:pPr>
            <a:r>
              <a:rPr lang="en-US" sz="2200" dirty="0">
                <a:solidFill>
                  <a:srgbClr val="C00000"/>
                </a:solidFill>
                <a:latin typeface="+mj-lt"/>
              </a:rPr>
              <a:t>Which point shows a recession?</a:t>
            </a:r>
          </a:p>
          <a:p>
            <a:pPr marL="342900" indent="-342900" algn="just">
              <a:buFont typeface="+mj-lt"/>
              <a:buAutoNum type="arabicPeriod"/>
            </a:pPr>
            <a:r>
              <a:rPr lang="en-US" sz="2200" dirty="0">
                <a:solidFill>
                  <a:srgbClr val="C00000"/>
                </a:solidFill>
                <a:latin typeface="+mj-lt"/>
              </a:rPr>
              <a:t>Which point shows a trough?</a:t>
            </a:r>
          </a:p>
          <a:p>
            <a:pPr marL="342900" indent="-342900" algn="just">
              <a:buFont typeface="+mj-lt"/>
              <a:buAutoNum type="arabicPeriod"/>
            </a:pPr>
            <a:r>
              <a:rPr lang="en-US" sz="2200" dirty="0">
                <a:solidFill>
                  <a:srgbClr val="C00000"/>
                </a:solidFill>
                <a:latin typeface="+mj-lt"/>
              </a:rPr>
              <a:t>Which point demonstrates a recovery?</a:t>
            </a:r>
          </a:p>
          <a:p>
            <a:pPr marL="342900" indent="-342900" algn="just">
              <a:buFont typeface="+mj-lt"/>
              <a:buAutoNum type="arabicPeriod"/>
            </a:pPr>
            <a:r>
              <a:rPr lang="en-US" sz="2200" dirty="0">
                <a:solidFill>
                  <a:srgbClr val="C00000"/>
                </a:solidFill>
                <a:latin typeface="+mj-lt"/>
              </a:rPr>
              <a:t>Which point shows an expansion?</a:t>
            </a:r>
          </a:p>
          <a:p>
            <a:pPr marL="342900" indent="-342900" algn="just">
              <a:buFont typeface="+mj-lt"/>
              <a:buAutoNum type="arabicPeriod"/>
            </a:pPr>
            <a:r>
              <a:rPr lang="en-US" sz="2200" dirty="0">
                <a:solidFill>
                  <a:srgbClr val="C00000"/>
                </a:solidFill>
                <a:latin typeface="+mj-lt"/>
              </a:rPr>
              <a:t>Which point shows a contraction in the business cycle?</a:t>
            </a:r>
          </a:p>
        </p:txBody>
      </p:sp>
    </p:spTree>
    <p:extLst>
      <p:ext uri="{BB962C8B-B14F-4D97-AF65-F5344CB8AC3E}">
        <p14:creationId xmlns:p14="http://schemas.microsoft.com/office/powerpoint/2010/main" val="644484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cxnSpLocks/>
          </p:cNvCxnSpPr>
          <p:nvPr/>
        </p:nvCxnSpPr>
        <p:spPr>
          <a:xfrm flipH="1">
            <a:off x="2252870" y="755374"/>
            <a:ext cx="13252" cy="450573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a:cxnSpLocks/>
          </p:cNvCxnSpPr>
          <p:nvPr/>
        </p:nvCxnSpPr>
        <p:spPr>
          <a:xfrm flipV="1">
            <a:off x="2252870" y="5232880"/>
            <a:ext cx="5364255" cy="28233"/>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2252870" y="1775791"/>
            <a:ext cx="5300869" cy="3485322"/>
          </a:xfrm>
          <a:prstGeom prst="line">
            <a:avLst/>
          </a:prstGeom>
        </p:spPr>
        <p:style>
          <a:lnRef idx="1">
            <a:schemeClr val="dk1"/>
          </a:lnRef>
          <a:fillRef idx="0">
            <a:schemeClr val="dk1"/>
          </a:fillRef>
          <a:effectRef idx="0">
            <a:schemeClr val="dk1"/>
          </a:effectRef>
          <a:fontRef idx="minor">
            <a:schemeClr val="tx1"/>
          </a:fontRef>
        </p:style>
      </p:cxnSp>
      <p:sp>
        <p:nvSpPr>
          <p:cNvPr id="11" name="Freeform: Shape 10"/>
          <p:cNvSpPr/>
          <p:nvPr/>
        </p:nvSpPr>
        <p:spPr>
          <a:xfrm>
            <a:off x="2815028" y="1119227"/>
            <a:ext cx="3882249" cy="3996112"/>
          </a:xfrm>
          <a:custGeom>
            <a:avLst/>
            <a:gdLst>
              <a:gd name="connsiteX0" fmla="*/ 47442 w 3882249"/>
              <a:gd name="connsiteY0" fmla="*/ 3996112 h 3996112"/>
              <a:gd name="connsiteX1" fmla="*/ 166711 w 3882249"/>
              <a:gd name="connsiteY1" fmla="*/ 2564877 h 3996112"/>
              <a:gd name="connsiteX2" fmla="*/ 1412415 w 3882249"/>
              <a:gd name="connsiteY2" fmla="*/ 3823834 h 3996112"/>
              <a:gd name="connsiteX3" fmla="*/ 1491929 w 3882249"/>
              <a:gd name="connsiteY3" fmla="*/ 1014373 h 3996112"/>
              <a:gd name="connsiteX4" fmla="*/ 3413494 w 3882249"/>
              <a:gd name="connsiteY4" fmla="*/ 3214234 h 3996112"/>
              <a:gd name="connsiteX5" fmla="*/ 3850815 w 3882249"/>
              <a:gd name="connsiteY5" fmla="*/ 232495 h 3996112"/>
              <a:gd name="connsiteX6" fmla="*/ 3850815 w 3882249"/>
              <a:gd name="connsiteY6" fmla="*/ 192738 h 3996112"/>
              <a:gd name="connsiteX7" fmla="*/ 3877320 w 3882249"/>
              <a:gd name="connsiteY7" fmla="*/ 179486 h 3996112"/>
              <a:gd name="connsiteX8" fmla="*/ 3850815 w 3882249"/>
              <a:gd name="connsiteY8" fmla="*/ 179486 h 3996112"/>
              <a:gd name="connsiteX9" fmla="*/ 3877320 w 3882249"/>
              <a:gd name="connsiteY9" fmla="*/ 86721 h 39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2249" h="3996112">
                <a:moveTo>
                  <a:pt x="47442" y="3996112"/>
                </a:moveTo>
                <a:cubicBezTo>
                  <a:pt x="-6672" y="3294851"/>
                  <a:pt x="-60785" y="2593590"/>
                  <a:pt x="166711" y="2564877"/>
                </a:cubicBezTo>
                <a:cubicBezTo>
                  <a:pt x="394207" y="2536164"/>
                  <a:pt x="1191545" y="4082251"/>
                  <a:pt x="1412415" y="3823834"/>
                </a:cubicBezTo>
                <a:cubicBezTo>
                  <a:pt x="1633285" y="3565417"/>
                  <a:pt x="1158416" y="1115973"/>
                  <a:pt x="1491929" y="1014373"/>
                </a:cubicBezTo>
                <a:cubicBezTo>
                  <a:pt x="1825442" y="912773"/>
                  <a:pt x="3020346" y="3344547"/>
                  <a:pt x="3413494" y="3214234"/>
                </a:cubicBezTo>
                <a:cubicBezTo>
                  <a:pt x="3806642" y="3083921"/>
                  <a:pt x="3850815" y="232495"/>
                  <a:pt x="3850815" y="232495"/>
                </a:cubicBezTo>
                <a:cubicBezTo>
                  <a:pt x="3923702" y="-271088"/>
                  <a:pt x="3846398" y="201573"/>
                  <a:pt x="3850815" y="192738"/>
                </a:cubicBezTo>
                <a:cubicBezTo>
                  <a:pt x="3855233" y="183903"/>
                  <a:pt x="3877320" y="179486"/>
                  <a:pt x="3877320" y="179486"/>
                </a:cubicBezTo>
                <a:cubicBezTo>
                  <a:pt x="3877320" y="177277"/>
                  <a:pt x="3850815" y="194947"/>
                  <a:pt x="3850815" y="179486"/>
                </a:cubicBezTo>
                <a:cubicBezTo>
                  <a:pt x="3850815" y="164025"/>
                  <a:pt x="3864067" y="125373"/>
                  <a:pt x="3877320" y="867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2848917" y="3586276"/>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Flowchart: Connector 12"/>
          <p:cNvSpPr/>
          <p:nvPr/>
        </p:nvSpPr>
        <p:spPr>
          <a:xfrm>
            <a:off x="4145051" y="4838831"/>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Flowchart: Connector 14"/>
          <p:cNvSpPr/>
          <p:nvPr/>
        </p:nvSpPr>
        <p:spPr>
          <a:xfrm>
            <a:off x="6465153" y="3245054"/>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Flowchart: Connector 15"/>
          <p:cNvSpPr/>
          <p:nvPr/>
        </p:nvSpPr>
        <p:spPr>
          <a:xfrm>
            <a:off x="4098793" y="3024517"/>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Flowchart: Connector 16"/>
          <p:cNvSpPr/>
          <p:nvPr/>
        </p:nvSpPr>
        <p:spPr>
          <a:xfrm>
            <a:off x="4602693" y="2352260"/>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Flowchart: Connector 17"/>
          <p:cNvSpPr/>
          <p:nvPr/>
        </p:nvSpPr>
        <p:spPr>
          <a:xfrm>
            <a:off x="5616484" y="3756991"/>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Flowchart: Connector 18"/>
          <p:cNvSpPr/>
          <p:nvPr/>
        </p:nvSpPr>
        <p:spPr>
          <a:xfrm>
            <a:off x="6543818" y="2292625"/>
            <a:ext cx="153459" cy="18553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p:cNvSpPr txBox="1"/>
          <p:nvPr/>
        </p:nvSpPr>
        <p:spPr>
          <a:xfrm>
            <a:off x="742122" y="1342733"/>
            <a:ext cx="1524000" cy="369332"/>
          </a:xfrm>
          <a:prstGeom prst="rect">
            <a:avLst/>
          </a:prstGeom>
          <a:noFill/>
        </p:spPr>
        <p:txBody>
          <a:bodyPr wrap="square" rtlCol="0">
            <a:spAutoFit/>
          </a:bodyPr>
          <a:lstStyle/>
          <a:p>
            <a:pPr algn="ctr"/>
            <a:r>
              <a:rPr lang="en-US" dirty="0">
                <a:latin typeface="Arial Black" panose="020B0A04020102020204" pitchFamily="34" charset="0"/>
              </a:rPr>
              <a:t>Real GDP</a:t>
            </a:r>
          </a:p>
        </p:txBody>
      </p:sp>
      <p:sp>
        <p:nvSpPr>
          <p:cNvPr id="21" name="TextBox 20"/>
          <p:cNvSpPr txBox="1"/>
          <p:nvPr/>
        </p:nvSpPr>
        <p:spPr>
          <a:xfrm>
            <a:off x="6051776" y="5476893"/>
            <a:ext cx="1291001" cy="369332"/>
          </a:xfrm>
          <a:prstGeom prst="rect">
            <a:avLst/>
          </a:prstGeom>
          <a:noFill/>
        </p:spPr>
        <p:txBody>
          <a:bodyPr wrap="square" rtlCol="0">
            <a:spAutoFit/>
          </a:bodyPr>
          <a:lstStyle/>
          <a:p>
            <a:pPr algn="ctr"/>
            <a:r>
              <a:rPr lang="en-US" dirty="0">
                <a:latin typeface="Arial Black" panose="020B0A04020102020204" pitchFamily="34" charset="0"/>
              </a:rPr>
              <a:t>Time</a:t>
            </a:r>
          </a:p>
        </p:txBody>
      </p:sp>
      <p:sp>
        <p:nvSpPr>
          <p:cNvPr id="22" name="Title 21"/>
          <p:cNvSpPr>
            <a:spLocks noGrp="1"/>
          </p:cNvSpPr>
          <p:nvPr>
            <p:ph type="title"/>
          </p:nvPr>
        </p:nvSpPr>
        <p:spPr>
          <a:xfrm>
            <a:off x="1023731" y="-4898"/>
            <a:ext cx="10515600" cy="1333137"/>
          </a:xfrm>
          <a:solidFill>
            <a:schemeClr val="bg1"/>
          </a:solidFill>
        </p:spPr>
        <p:txBody>
          <a:bodyPr/>
          <a:lstStyle/>
          <a:p>
            <a:pPr algn="ctr"/>
            <a:r>
              <a:rPr lang="en-US" b="1" dirty="0">
                <a:solidFill>
                  <a:schemeClr val="accent2">
                    <a:lumMod val="50000"/>
                  </a:schemeClr>
                </a:solidFill>
                <a:latin typeface="Agency FB" panose="020B0503020202020204" pitchFamily="34" charset="0"/>
              </a:rPr>
              <a:t>Business Cycle</a:t>
            </a:r>
          </a:p>
        </p:txBody>
      </p:sp>
      <p:sp>
        <p:nvSpPr>
          <p:cNvPr id="2" name="TextBox 1"/>
          <p:cNvSpPr txBox="1"/>
          <p:nvPr/>
        </p:nvSpPr>
        <p:spPr>
          <a:xfrm>
            <a:off x="2458600" y="3216944"/>
            <a:ext cx="874644" cy="369332"/>
          </a:xfrm>
          <a:prstGeom prst="rect">
            <a:avLst/>
          </a:prstGeom>
          <a:noFill/>
        </p:spPr>
        <p:txBody>
          <a:bodyPr wrap="square" rtlCol="0">
            <a:spAutoFit/>
          </a:bodyPr>
          <a:lstStyle/>
          <a:p>
            <a:pPr algn="ctr"/>
            <a:r>
              <a:rPr lang="en-US" dirty="0">
                <a:latin typeface="Arial Black" panose="020B0A04020102020204" pitchFamily="34" charset="0"/>
              </a:rPr>
              <a:t>A</a:t>
            </a:r>
          </a:p>
        </p:txBody>
      </p:sp>
      <p:sp>
        <p:nvSpPr>
          <p:cNvPr id="3" name="TextBox 2"/>
          <p:cNvSpPr txBox="1"/>
          <p:nvPr/>
        </p:nvSpPr>
        <p:spPr>
          <a:xfrm>
            <a:off x="4247322" y="4863547"/>
            <a:ext cx="629478" cy="369332"/>
          </a:xfrm>
          <a:prstGeom prst="rect">
            <a:avLst/>
          </a:prstGeom>
          <a:noFill/>
        </p:spPr>
        <p:txBody>
          <a:bodyPr wrap="square" rtlCol="0">
            <a:spAutoFit/>
          </a:bodyPr>
          <a:lstStyle/>
          <a:p>
            <a:pPr algn="ctr"/>
            <a:r>
              <a:rPr lang="en-US" dirty="0">
                <a:latin typeface="Arial Black" panose="020B0A04020102020204" pitchFamily="34" charset="0"/>
              </a:rPr>
              <a:t>B</a:t>
            </a:r>
          </a:p>
        </p:txBody>
      </p:sp>
      <p:sp>
        <p:nvSpPr>
          <p:cNvPr id="4" name="TextBox 3"/>
          <p:cNvSpPr txBox="1"/>
          <p:nvPr/>
        </p:nvSpPr>
        <p:spPr>
          <a:xfrm>
            <a:off x="3710609" y="2875722"/>
            <a:ext cx="383254" cy="369332"/>
          </a:xfrm>
          <a:prstGeom prst="rect">
            <a:avLst/>
          </a:prstGeom>
          <a:noFill/>
        </p:spPr>
        <p:txBody>
          <a:bodyPr wrap="square" rtlCol="0">
            <a:spAutoFit/>
          </a:bodyPr>
          <a:lstStyle/>
          <a:p>
            <a:pPr algn="ctr"/>
            <a:r>
              <a:rPr lang="en-US" dirty="0">
                <a:latin typeface="Arial Black" panose="020B0A04020102020204" pitchFamily="34" charset="0"/>
              </a:rPr>
              <a:t>C</a:t>
            </a:r>
          </a:p>
        </p:txBody>
      </p:sp>
      <p:sp>
        <p:nvSpPr>
          <p:cNvPr id="6" name="TextBox 5"/>
          <p:cNvSpPr txBox="1"/>
          <p:nvPr/>
        </p:nvSpPr>
        <p:spPr>
          <a:xfrm>
            <a:off x="4602693" y="2001078"/>
            <a:ext cx="578907" cy="369332"/>
          </a:xfrm>
          <a:prstGeom prst="rect">
            <a:avLst/>
          </a:prstGeom>
          <a:noFill/>
        </p:spPr>
        <p:txBody>
          <a:bodyPr wrap="square" rtlCol="0">
            <a:spAutoFit/>
          </a:bodyPr>
          <a:lstStyle/>
          <a:p>
            <a:pPr algn="ctr"/>
            <a:r>
              <a:rPr lang="en-US" dirty="0">
                <a:latin typeface="Arial Black" panose="020B0A04020102020204" pitchFamily="34" charset="0"/>
              </a:rPr>
              <a:t>D</a:t>
            </a:r>
          </a:p>
        </p:txBody>
      </p:sp>
      <p:sp>
        <p:nvSpPr>
          <p:cNvPr id="8" name="TextBox 7"/>
          <p:cNvSpPr txBox="1"/>
          <p:nvPr/>
        </p:nvSpPr>
        <p:spPr>
          <a:xfrm>
            <a:off x="5287617" y="3942522"/>
            <a:ext cx="482326" cy="377687"/>
          </a:xfrm>
          <a:prstGeom prst="rect">
            <a:avLst/>
          </a:prstGeom>
          <a:noFill/>
        </p:spPr>
        <p:txBody>
          <a:bodyPr wrap="square" rtlCol="0">
            <a:spAutoFit/>
          </a:bodyPr>
          <a:lstStyle/>
          <a:p>
            <a:pPr algn="ctr"/>
            <a:r>
              <a:rPr lang="en-US" dirty="0">
                <a:latin typeface="Arial Black" panose="020B0A04020102020204" pitchFamily="34" charset="0"/>
              </a:rPr>
              <a:t>E</a:t>
            </a:r>
          </a:p>
        </p:txBody>
      </p:sp>
      <p:sp>
        <p:nvSpPr>
          <p:cNvPr id="10" name="TextBox 9"/>
          <p:cNvSpPr txBox="1"/>
          <p:nvPr/>
        </p:nvSpPr>
        <p:spPr>
          <a:xfrm>
            <a:off x="6620547" y="3210048"/>
            <a:ext cx="522375" cy="369332"/>
          </a:xfrm>
          <a:prstGeom prst="rect">
            <a:avLst/>
          </a:prstGeom>
          <a:noFill/>
        </p:spPr>
        <p:txBody>
          <a:bodyPr wrap="square" rtlCol="0">
            <a:spAutoFit/>
          </a:bodyPr>
          <a:lstStyle/>
          <a:p>
            <a:pPr algn="ctr"/>
            <a:r>
              <a:rPr lang="en-US" dirty="0">
                <a:latin typeface="Arial Black" panose="020B0A04020102020204" pitchFamily="34" charset="0"/>
              </a:rPr>
              <a:t>F</a:t>
            </a:r>
          </a:p>
        </p:txBody>
      </p:sp>
      <p:sp>
        <p:nvSpPr>
          <p:cNvPr id="14" name="TextBox 13"/>
          <p:cNvSpPr txBox="1"/>
          <p:nvPr/>
        </p:nvSpPr>
        <p:spPr>
          <a:xfrm>
            <a:off x="6161042" y="2063305"/>
            <a:ext cx="475382" cy="369332"/>
          </a:xfrm>
          <a:prstGeom prst="rect">
            <a:avLst/>
          </a:prstGeom>
          <a:noFill/>
        </p:spPr>
        <p:txBody>
          <a:bodyPr wrap="square" rtlCol="0">
            <a:spAutoFit/>
          </a:bodyPr>
          <a:lstStyle/>
          <a:p>
            <a:pPr algn="ctr"/>
            <a:r>
              <a:rPr lang="en-US" dirty="0">
                <a:latin typeface="Arial Black" panose="020B0A04020102020204" pitchFamily="34" charset="0"/>
              </a:rPr>
              <a:t>G</a:t>
            </a:r>
          </a:p>
        </p:txBody>
      </p:sp>
      <p:sp>
        <p:nvSpPr>
          <p:cNvPr id="23" name="TextBox 22"/>
          <p:cNvSpPr txBox="1"/>
          <p:nvPr/>
        </p:nvSpPr>
        <p:spPr>
          <a:xfrm>
            <a:off x="7557609" y="1314647"/>
            <a:ext cx="4411360" cy="4154984"/>
          </a:xfrm>
          <a:prstGeom prst="rect">
            <a:avLst/>
          </a:prstGeom>
          <a:noFill/>
        </p:spPr>
        <p:txBody>
          <a:bodyPr wrap="square" rtlCol="0">
            <a:spAutoFit/>
          </a:bodyPr>
          <a:lstStyle/>
          <a:p>
            <a:pPr marL="342900" indent="-342900" algn="just">
              <a:buFont typeface="+mj-lt"/>
              <a:buAutoNum type="arabicPeriod"/>
            </a:pPr>
            <a:r>
              <a:rPr lang="en-US" sz="2200" dirty="0">
                <a:solidFill>
                  <a:srgbClr val="C00000"/>
                </a:solidFill>
                <a:latin typeface="+mj-lt"/>
              </a:rPr>
              <a:t>Which point shows the economy at full employment? </a:t>
            </a:r>
            <a:r>
              <a:rPr lang="en-US" sz="2200" b="1" dirty="0">
                <a:latin typeface="+mj-lt"/>
              </a:rPr>
              <a:t>G</a:t>
            </a:r>
          </a:p>
          <a:p>
            <a:pPr marL="342900" indent="-342900" algn="just">
              <a:buFont typeface="+mj-lt"/>
              <a:buAutoNum type="arabicPeriod"/>
            </a:pPr>
            <a:r>
              <a:rPr lang="en-US" sz="2200" dirty="0">
                <a:solidFill>
                  <a:srgbClr val="C00000"/>
                </a:solidFill>
                <a:latin typeface="+mj-lt"/>
              </a:rPr>
              <a:t>Which point demonstrates a peak? </a:t>
            </a:r>
            <a:r>
              <a:rPr lang="en-US" sz="2200" b="1" dirty="0">
                <a:latin typeface="+mj-lt"/>
              </a:rPr>
              <a:t>A</a:t>
            </a:r>
          </a:p>
          <a:p>
            <a:pPr marL="342900" indent="-342900" algn="just">
              <a:buFont typeface="+mj-lt"/>
              <a:buAutoNum type="arabicPeriod"/>
            </a:pPr>
            <a:r>
              <a:rPr lang="en-US" sz="2200" dirty="0">
                <a:solidFill>
                  <a:srgbClr val="C00000"/>
                </a:solidFill>
                <a:latin typeface="+mj-lt"/>
              </a:rPr>
              <a:t>Which point shows a recession? </a:t>
            </a:r>
            <a:r>
              <a:rPr lang="en-US" sz="2200" b="1" dirty="0">
                <a:latin typeface="+mj-lt"/>
              </a:rPr>
              <a:t>E</a:t>
            </a:r>
          </a:p>
          <a:p>
            <a:pPr marL="342900" indent="-342900" algn="just">
              <a:buFont typeface="+mj-lt"/>
              <a:buAutoNum type="arabicPeriod"/>
            </a:pPr>
            <a:r>
              <a:rPr lang="en-US" sz="2200" dirty="0">
                <a:solidFill>
                  <a:srgbClr val="C00000"/>
                </a:solidFill>
                <a:latin typeface="+mj-lt"/>
              </a:rPr>
              <a:t>Which point shows a trough? </a:t>
            </a:r>
            <a:r>
              <a:rPr lang="en-US" sz="2200" b="1" dirty="0">
                <a:latin typeface="+mj-lt"/>
              </a:rPr>
              <a:t>B</a:t>
            </a:r>
          </a:p>
          <a:p>
            <a:pPr marL="342900" indent="-342900" algn="just">
              <a:buFont typeface="+mj-lt"/>
              <a:buAutoNum type="arabicPeriod"/>
            </a:pPr>
            <a:r>
              <a:rPr lang="en-US" sz="2200" dirty="0">
                <a:solidFill>
                  <a:srgbClr val="C00000"/>
                </a:solidFill>
                <a:latin typeface="+mj-lt"/>
              </a:rPr>
              <a:t>Which point demonstrates a recovery? </a:t>
            </a:r>
            <a:r>
              <a:rPr lang="en-US" sz="2200" b="1" dirty="0">
                <a:latin typeface="+mj-lt"/>
              </a:rPr>
              <a:t>F</a:t>
            </a:r>
          </a:p>
          <a:p>
            <a:pPr marL="342900" indent="-342900" algn="just">
              <a:buFont typeface="+mj-lt"/>
              <a:buAutoNum type="arabicPeriod"/>
            </a:pPr>
            <a:r>
              <a:rPr lang="en-US" sz="2200" dirty="0">
                <a:solidFill>
                  <a:srgbClr val="C00000"/>
                </a:solidFill>
                <a:latin typeface="+mj-lt"/>
              </a:rPr>
              <a:t>Which point shows an expansion? </a:t>
            </a:r>
            <a:r>
              <a:rPr lang="en-US" sz="2200" b="1" dirty="0">
                <a:latin typeface="+mj-lt"/>
              </a:rPr>
              <a:t>C</a:t>
            </a:r>
          </a:p>
          <a:p>
            <a:pPr marL="342900" indent="-342900" algn="just">
              <a:buFont typeface="+mj-lt"/>
              <a:buAutoNum type="arabicPeriod"/>
            </a:pPr>
            <a:r>
              <a:rPr lang="en-US" sz="2200" dirty="0">
                <a:solidFill>
                  <a:srgbClr val="C00000"/>
                </a:solidFill>
                <a:latin typeface="+mj-lt"/>
              </a:rPr>
              <a:t>Which point shows a contraction in the business cycle? </a:t>
            </a:r>
            <a:r>
              <a:rPr lang="en-US" sz="2200" b="1" dirty="0">
                <a:latin typeface="+mj-lt"/>
              </a:rPr>
              <a:t>D</a:t>
            </a:r>
          </a:p>
        </p:txBody>
      </p:sp>
    </p:spTree>
    <p:extLst>
      <p:ext uri="{BB962C8B-B14F-4D97-AF65-F5344CB8AC3E}">
        <p14:creationId xmlns:p14="http://schemas.microsoft.com/office/powerpoint/2010/main" val="3643815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491706" y="1690688"/>
            <a:ext cx="5270739" cy="4351338"/>
          </a:xfrm>
        </p:spPr>
        <p:txBody>
          <a:bodyPr/>
          <a:lstStyle/>
          <a:p>
            <a:pPr marL="0" indent="0" algn="just">
              <a:buNone/>
            </a:pPr>
            <a:r>
              <a:rPr lang="en-US" b="1" dirty="0"/>
              <a:t>SSMA1f) </a:t>
            </a:r>
            <a:r>
              <a:rPr lang="en-US" dirty="0"/>
              <a:t>A period during which real GDP declines for two quarters in a row, or six consecutive months, is MOST LIKELY a</a:t>
            </a:r>
          </a:p>
          <a:p>
            <a:pPr marL="514350" indent="-514350">
              <a:buFont typeface="+mj-lt"/>
              <a:buAutoNum type="alphaLcParenR"/>
            </a:pPr>
            <a:r>
              <a:rPr lang="en-US" dirty="0"/>
              <a:t>peak.</a:t>
            </a:r>
          </a:p>
          <a:p>
            <a:pPr marL="514350" indent="-514350">
              <a:buFont typeface="+mj-lt"/>
              <a:buAutoNum type="alphaLcParenR"/>
            </a:pPr>
            <a:r>
              <a:rPr lang="en-US" dirty="0"/>
              <a:t>recession.</a:t>
            </a:r>
          </a:p>
          <a:p>
            <a:pPr marL="514350" indent="-514350">
              <a:buFont typeface="+mj-lt"/>
              <a:buAutoNum type="alphaLcParenR"/>
            </a:pPr>
            <a:r>
              <a:rPr lang="en-US" dirty="0"/>
              <a:t>recovery.</a:t>
            </a:r>
          </a:p>
          <a:p>
            <a:pPr marL="514350" indent="-514350">
              <a:buFont typeface="+mj-lt"/>
              <a:buAutoNum type="alphaLcParenR"/>
            </a:pPr>
            <a:r>
              <a:rPr lang="en-US" dirty="0"/>
              <a:t>trough.</a:t>
            </a:r>
          </a:p>
          <a:p>
            <a:pPr marL="0" indent="0">
              <a:buNone/>
            </a:pPr>
            <a:endParaRPr lang="en-US" dirty="0"/>
          </a:p>
        </p:txBody>
      </p:sp>
      <p:pic>
        <p:nvPicPr>
          <p:cNvPr id="5122" name="Picture 1" descr="http://www.usatestprep.com/modules/gallery/files/16/1635/16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90688"/>
            <a:ext cx="5409723" cy="402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334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491706" y="1690688"/>
            <a:ext cx="5270739" cy="4351338"/>
          </a:xfrm>
        </p:spPr>
        <p:txBody>
          <a:bodyPr/>
          <a:lstStyle/>
          <a:p>
            <a:pPr marL="0" indent="0" algn="just">
              <a:buNone/>
            </a:pPr>
            <a:r>
              <a:rPr lang="en-US" b="1" dirty="0"/>
              <a:t>SSMA1f) </a:t>
            </a:r>
            <a:r>
              <a:rPr lang="en-US" dirty="0"/>
              <a:t>A period during which real GDP declines for two quarters in a row, or six consecutive months, is MOST LIKELY a</a:t>
            </a:r>
          </a:p>
          <a:p>
            <a:pPr marL="514350" indent="-514350">
              <a:buFont typeface="+mj-lt"/>
              <a:buAutoNum type="alphaLcParenR"/>
            </a:pPr>
            <a:r>
              <a:rPr lang="en-US" dirty="0"/>
              <a:t>peak.</a:t>
            </a:r>
          </a:p>
          <a:p>
            <a:pPr marL="514350" indent="-514350">
              <a:buFont typeface="+mj-lt"/>
              <a:buAutoNum type="alphaLcParenR"/>
            </a:pPr>
            <a:r>
              <a:rPr lang="en-US" dirty="0"/>
              <a:t>recession.</a:t>
            </a:r>
          </a:p>
          <a:p>
            <a:pPr marL="514350" indent="-514350">
              <a:buFont typeface="+mj-lt"/>
              <a:buAutoNum type="alphaLcParenR"/>
            </a:pPr>
            <a:r>
              <a:rPr lang="en-US" dirty="0"/>
              <a:t>recovery.</a:t>
            </a:r>
          </a:p>
          <a:p>
            <a:pPr marL="514350" indent="-514350">
              <a:buFont typeface="+mj-lt"/>
              <a:buAutoNum type="alphaLcParenR"/>
            </a:pPr>
            <a:r>
              <a:rPr lang="en-US" dirty="0"/>
              <a:t>trough.</a:t>
            </a:r>
          </a:p>
          <a:p>
            <a:pPr marL="0" indent="0">
              <a:buNone/>
            </a:pPr>
            <a:endParaRPr lang="en-US" dirty="0"/>
          </a:p>
        </p:txBody>
      </p:sp>
      <p:pic>
        <p:nvPicPr>
          <p:cNvPr id="5122" name="Picture 1" descr="http://www.usatestprep.com/modules/gallery/files/16/1635/16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90688"/>
            <a:ext cx="5409723" cy="402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Left 3">
            <a:extLst>
              <a:ext uri="{FF2B5EF4-FFF2-40B4-BE49-F238E27FC236}">
                <a16:creationId xmlns:a16="http://schemas.microsoft.com/office/drawing/2014/main" id="{90D0D027-A64F-461D-9CD9-505129B7300D}"/>
              </a:ext>
            </a:extLst>
          </p:cNvPr>
          <p:cNvSpPr/>
          <p:nvPr/>
        </p:nvSpPr>
        <p:spPr>
          <a:xfrm>
            <a:off x="2717321" y="3942272"/>
            <a:ext cx="1078302"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959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773" y="0"/>
            <a:ext cx="10515600" cy="1325563"/>
          </a:xfrm>
        </p:spPr>
        <p:txBody>
          <a:bodyPr>
            <a:normAutofit/>
          </a:bodyPr>
          <a:lstStyle/>
          <a:p>
            <a:pPr algn="ctr"/>
            <a:r>
              <a:rPr lang="en-US" sz="7200" dirty="0">
                <a:solidFill>
                  <a:schemeClr val="accent2">
                    <a:lumMod val="50000"/>
                  </a:schemeClr>
                </a:solidFill>
                <a:latin typeface="Garamond" panose="02020404030301010803" pitchFamily="18" charset="0"/>
              </a:rPr>
              <a:t>Unemployment</a:t>
            </a:r>
          </a:p>
        </p:txBody>
      </p:sp>
      <p:sp>
        <p:nvSpPr>
          <p:cNvPr id="3" name="Content Placeholder 2"/>
          <p:cNvSpPr>
            <a:spLocks noGrp="1"/>
          </p:cNvSpPr>
          <p:nvPr>
            <p:ph idx="1"/>
          </p:nvPr>
        </p:nvSpPr>
        <p:spPr>
          <a:xfrm>
            <a:off x="7941275" y="1817495"/>
            <a:ext cx="3822357" cy="4351338"/>
          </a:xfrm>
        </p:spPr>
        <p:txBody>
          <a:bodyPr>
            <a:normAutofit/>
          </a:bodyPr>
          <a:lstStyle/>
          <a:p>
            <a:pPr marL="0" indent="0" algn="ctr">
              <a:buNone/>
            </a:pPr>
            <a:r>
              <a:rPr lang="en-US" sz="4400" b="1" dirty="0">
                <a:solidFill>
                  <a:schemeClr val="accent2">
                    <a:lumMod val="50000"/>
                  </a:schemeClr>
                </a:solidFill>
                <a:latin typeface="Garamond" panose="02020404030301010803" pitchFamily="18" charset="0"/>
              </a:rPr>
              <a:t>How is unemployment defined and measured?</a:t>
            </a:r>
          </a:p>
        </p:txBody>
      </p:sp>
      <p:pic>
        <p:nvPicPr>
          <p:cNvPr id="1026" name="Picture 2" descr="http://www.mises.ca/wp-content/uploads/2012/05/unemployment-office-300x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77" y="1690688"/>
            <a:ext cx="7487313" cy="460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6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lstStyle/>
          <a:p>
            <a:pPr algn="ctr"/>
            <a:r>
              <a:rPr lang="en-US" sz="4800" dirty="0">
                <a:solidFill>
                  <a:srgbClr val="F533D0"/>
                </a:solidFill>
                <a:latin typeface="Forte" panose="03060902040502070203" pitchFamily="66" charset="0"/>
              </a:rPr>
              <a:t>What is the purpose of studying Macroeconomics?</a:t>
            </a:r>
            <a:r>
              <a:rPr lang="en-US" dirty="0">
                <a:solidFill>
                  <a:schemeClr val="tx2">
                    <a:lumMod val="60000"/>
                    <a:lumOff val="40000"/>
                  </a:schemeClr>
                </a:solidFill>
                <a:latin typeface="Forte" panose="03060902040502070203" pitchFamily="66" charset="0"/>
              </a:rPr>
              <a:t> </a:t>
            </a:r>
          </a:p>
        </p:txBody>
      </p:sp>
      <p:sp>
        <p:nvSpPr>
          <p:cNvPr id="3" name="Content Placeholder 2"/>
          <p:cNvSpPr>
            <a:spLocks noGrp="1"/>
          </p:cNvSpPr>
          <p:nvPr>
            <p:ph idx="1"/>
          </p:nvPr>
        </p:nvSpPr>
        <p:spPr>
          <a:xfrm>
            <a:off x="288324" y="1825625"/>
            <a:ext cx="11565925" cy="4351338"/>
          </a:xfrm>
        </p:spPr>
        <p:txBody>
          <a:bodyPr/>
          <a:lstStyle/>
          <a:p>
            <a:pPr marL="514350" indent="-514350" algn="just">
              <a:buFont typeface="+mj-lt"/>
              <a:buAutoNum type="arabicParenR"/>
            </a:pPr>
            <a:r>
              <a:rPr lang="en-US" b="1" dirty="0">
                <a:solidFill>
                  <a:schemeClr val="tx2">
                    <a:lumMod val="75000"/>
                  </a:schemeClr>
                </a:solidFill>
                <a:latin typeface="Britannic Bold" panose="020B0903060703020204" pitchFamily="34" charset="0"/>
              </a:rPr>
              <a:t>Measures the health of the whole economy </a:t>
            </a:r>
            <a:r>
              <a:rPr lang="en-US" b="1" dirty="0">
                <a:solidFill>
                  <a:srgbClr val="FF0000"/>
                </a:solidFill>
                <a:latin typeface="Britannic Bold" panose="020B0903060703020204" pitchFamily="34" charset="0"/>
              </a:rPr>
              <a:t>(GDP, Unemployment, Inflation)</a:t>
            </a:r>
          </a:p>
          <a:p>
            <a:pPr marL="514350" indent="-514350" algn="just">
              <a:buFont typeface="+mj-lt"/>
              <a:buAutoNum type="arabicParenR"/>
            </a:pPr>
            <a:r>
              <a:rPr lang="en-US" b="1" dirty="0">
                <a:solidFill>
                  <a:schemeClr val="tx2">
                    <a:lumMod val="75000"/>
                  </a:schemeClr>
                </a:solidFill>
                <a:latin typeface="Britannic Bold" panose="020B0903060703020204" pitchFamily="34" charset="0"/>
              </a:rPr>
              <a:t>Guides gov’t policies to fix the problems </a:t>
            </a:r>
            <a:r>
              <a:rPr lang="en-US" b="1" dirty="0">
                <a:solidFill>
                  <a:srgbClr val="FF0000"/>
                </a:solidFill>
                <a:latin typeface="Britannic Bold" panose="020B0903060703020204" pitchFamily="34" charset="0"/>
              </a:rPr>
              <a:t>(fiscal &amp; monetary policies)</a:t>
            </a:r>
          </a:p>
          <a:p>
            <a:pPr marL="0" indent="0" algn="just">
              <a:buNone/>
            </a:pPr>
            <a:endParaRPr lang="en-US" b="1" u="sng" dirty="0">
              <a:solidFill>
                <a:srgbClr val="FFC000"/>
              </a:solidFill>
              <a:latin typeface="Forte" panose="03060902040502070203" pitchFamily="66" charset="0"/>
            </a:endParaRPr>
          </a:p>
          <a:p>
            <a:pPr marL="0" indent="0" algn="ctr">
              <a:buNone/>
            </a:pPr>
            <a:r>
              <a:rPr lang="en-US" b="1" u="sng" dirty="0">
                <a:solidFill>
                  <a:srgbClr val="5903F3"/>
                </a:solidFill>
                <a:latin typeface="Forte" panose="03060902040502070203" pitchFamily="66" charset="0"/>
              </a:rPr>
              <a:t>3 Major Economic Goals for every Economy  </a:t>
            </a:r>
          </a:p>
          <a:p>
            <a:pPr marL="514350" indent="-514350" algn="ctr">
              <a:buFont typeface="+mj-lt"/>
              <a:buAutoNum type="arabicPeriod"/>
            </a:pPr>
            <a:r>
              <a:rPr lang="en-US" b="1" dirty="0">
                <a:solidFill>
                  <a:srgbClr val="5903F3"/>
                </a:solidFill>
                <a:latin typeface="Forte" panose="03060902040502070203" pitchFamily="66" charset="0"/>
              </a:rPr>
              <a:t>Promote Economic Growth</a:t>
            </a:r>
          </a:p>
          <a:p>
            <a:pPr marL="514350" indent="-514350" algn="ctr">
              <a:buFont typeface="+mj-lt"/>
              <a:buAutoNum type="arabicPeriod"/>
            </a:pPr>
            <a:r>
              <a:rPr lang="en-US" b="1" dirty="0">
                <a:solidFill>
                  <a:srgbClr val="5903F3"/>
                </a:solidFill>
                <a:latin typeface="Forte" panose="03060902040502070203" pitchFamily="66" charset="0"/>
              </a:rPr>
              <a:t>Limit Unemployment</a:t>
            </a:r>
          </a:p>
          <a:p>
            <a:pPr marL="514350" indent="-514350" algn="ctr">
              <a:buFont typeface="+mj-lt"/>
              <a:buAutoNum type="arabicPeriod"/>
            </a:pPr>
            <a:r>
              <a:rPr lang="en-US" b="1" dirty="0">
                <a:solidFill>
                  <a:srgbClr val="5903F3"/>
                </a:solidFill>
                <a:latin typeface="Forte" panose="03060902040502070203" pitchFamily="66" charset="0"/>
              </a:rPr>
              <a:t>Keep Prices Stable (in other words…Limit</a:t>
            </a:r>
            <a:r>
              <a:rPr lang="en-US" b="1" dirty="0">
                <a:solidFill>
                  <a:srgbClr val="FFC000"/>
                </a:solidFill>
                <a:latin typeface="Forte" panose="03060902040502070203" pitchFamily="66" charset="0"/>
              </a:rPr>
              <a:t> </a:t>
            </a:r>
            <a:r>
              <a:rPr lang="en-US" sz="4400" b="1" dirty="0">
                <a:solidFill>
                  <a:srgbClr val="FF0000"/>
                </a:solidFill>
                <a:latin typeface="Chiller" panose="04020404031007020602" pitchFamily="82" charset="0"/>
              </a:rPr>
              <a:t>Inflation</a:t>
            </a:r>
            <a:r>
              <a:rPr lang="en-US" b="1" dirty="0">
                <a:solidFill>
                  <a:srgbClr val="5903F3"/>
                </a:solidFill>
              </a:rPr>
              <a:t>)</a:t>
            </a:r>
            <a:r>
              <a:rPr lang="en-US" b="1" dirty="0">
                <a:solidFill>
                  <a:srgbClr val="FFC000"/>
                </a:solidFill>
              </a:rPr>
              <a:t> </a:t>
            </a:r>
          </a:p>
        </p:txBody>
      </p:sp>
    </p:spTree>
    <p:extLst>
      <p:ext uri="{BB962C8B-B14F-4D97-AF65-F5344CB8AC3E}">
        <p14:creationId xmlns:p14="http://schemas.microsoft.com/office/powerpoint/2010/main" val="428652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F0"/>
                </a:solidFill>
                <a:latin typeface="Comic Sans MS" panose="030F0702030302020204" pitchFamily="66" charset="0"/>
              </a:rPr>
              <a:t>Are You Unemployed Game Show!!!!</a:t>
            </a:r>
          </a:p>
        </p:txBody>
      </p:sp>
      <p:pic>
        <p:nvPicPr>
          <p:cNvPr id="4" name="The Unemployment Game Show  Are You  Really  Unemployed  from Mint.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3152222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8B834E1-8A33-4E5F-8495-1BEDAA24BED3}"/>
              </a:ext>
            </a:extLst>
          </p:cNvPr>
          <p:cNvSpPr>
            <a:spLocks noChangeArrowheads="1"/>
          </p:cNvSpPr>
          <p:nvPr/>
        </p:nvSpPr>
        <p:spPr bwMode="auto">
          <a:xfrm>
            <a:off x="530087" y="685801"/>
            <a:ext cx="1109207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just">
              <a:buClr>
                <a:srgbClr val="000000"/>
              </a:buClr>
              <a:buSzPct val="100000"/>
              <a:buFont typeface="Times New Roman" panose="02020603050405020304" pitchFamily="18" charset="0"/>
              <a:buNone/>
            </a:pPr>
            <a:r>
              <a:rPr lang="en-US" altLang="en-US" sz="2800" b="1" dirty="0">
                <a:solidFill>
                  <a:srgbClr val="800000"/>
                </a:solidFill>
              </a:rPr>
              <a:t>The Unemployment rate</a:t>
            </a:r>
            <a:r>
              <a:rPr lang="en-US" altLang="en-US" sz="2800" b="1" dirty="0">
                <a:solidFill>
                  <a:srgbClr val="C00000"/>
                </a:solidFill>
              </a:rPr>
              <a:t>:</a:t>
            </a:r>
          </a:p>
          <a:p>
            <a:pPr algn="just">
              <a:buClr>
                <a:srgbClr val="000000"/>
              </a:buClr>
              <a:buSzPct val="100000"/>
              <a:buFont typeface="Times New Roman" panose="02020603050405020304" pitchFamily="18" charset="0"/>
              <a:buNone/>
            </a:pPr>
            <a:r>
              <a:rPr lang="en-US" altLang="en-US" sz="2800" b="1" dirty="0">
                <a:solidFill>
                  <a:srgbClr val="000099"/>
                </a:solidFill>
              </a:rPr>
              <a:t>The percent of people in the </a:t>
            </a:r>
            <a:r>
              <a:rPr lang="en-US" altLang="en-US" sz="2800" b="1" u="sng" dirty="0">
                <a:solidFill>
                  <a:srgbClr val="000099"/>
                </a:solidFill>
              </a:rPr>
              <a:t>labor force</a:t>
            </a:r>
            <a:r>
              <a:rPr lang="en-US" altLang="en-US" sz="2800" b="1" dirty="0">
                <a:solidFill>
                  <a:srgbClr val="000099"/>
                </a:solidFill>
              </a:rPr>
              <a:t> who want a job but are not working.</a:t>
            </a:r>
          </a:p>
        </p:txBody>
      </p:sp>
      <p:sp>
        <p:nvSpPr>
          <p:cNvPr id="10243" name="Text Box 3">
            <a:extLst>
              <a:ext uri="{FF2B5EF4-FFF2-40B4-BE49-F238E27FC236}">
                <a16:creationId xmlns:a16="http://schemas.microsoft.com/office/drawing/2014/main" id="{D4064A29-A4E0-45DA-BC81-92E0911395E6}"/>
              </a:ext>
            </a:extLst>
          </p:cNvPr>
          <p:cNvSpPr txBox="1">
            <a:spLocks noChangeArrowheads="1"/>
          </p:cNvSpPr>
          <p:nvPr/>
        </p:nvSpPr>
        <p:spPr bwMode="auto">
          <a:xfrm>
            <a:off x="530087" y="3352800"/>
            <a:ext cx="10734261"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2075" tIns="46038" rIns="92075" bIns="46038">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SimSun" panose="02010600030101010101" pitchFamily="2" charset="-122"/>
              </a:defRPr>
            </a:lvl1pPr>
            <a:lvl2pPr marL="685800" indent="-228600">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SimSun" panose="02010600030101010101" pitchFamily="2" charset="-122"/>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SimSun" panose="02010600030101010101" pitchFamily="2" charset="-122"/>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SimSun" panose="02010600030101010101" pitchFamily="2" charset="-122"/>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SimSun" panose="02010600030101010101" pitchFamily="2" charset="-122"/>
              </a:defRPr>
            </a:lvl9pPr>
          </a:lstStyle>
          <a:p>
            <a:pPr eaLnBrk="1" hangingPunct="1">
              <a:spcBef>
                <a:spcPct val="0"/>
              </a:spcBef>
            </a:pPr>
            <a:r>
              <a:rPr lang="en-US" altLang="en-US" b="1" dirty="0">
                <a:solidFill>
                  <a:schemeClr val="bg1"/>
                </a:solidFill>
              </a:rPr>
              <a:t>Who is in the Labor Force?</a:t>
            </a:r>
          </a:p>
          <a:p>
            <a:pPr lvl="1" eaLnBrk="1" hangingPunct="1">
              <a:spcBef>
                <a:spcPct val="0"/>
              </a:spcBef>
              <a:buFontTx/>
              <a:buChar char="•"/>
            </a:pPr>
            <a:r>
              <a:rPr lang="en-US" altLang="en-US" sz="3200" b="1" dirty="0">
                <a:solidFill>
                  <a:srgbClr val="000099"/>
                </a:solidFill>
              </a:rPr>
              <a:t>Above 16 years old</a:t>
            </a:r>
          </a:p>
          <a:p>
            <a:pPr lvl="1" eaLnBrk="1" hangingPunct="1">
              <a:spcBef>
                <a:spcPct val="0"/>
              </a:spcBef>
              <a:buFontTx/>
              <a:buChar char="•"/>
            </a:pPr>
            <a:r>
              <a:rPr lang="en-US" altLang="en-US" sz="3200" b="1" u="sng" dirty="0">
                <a:solidFill>
                  <a:srgbClr val="000099"/>
                </a:solidFill>
              </a:rPr>
              <a:t>Able</a:t>
            </a:r>
            <a:r>
              <a:rPr lang="en-US" altLang="en-US" sz="3200" b="1" dirty="0">
                <a:solidFill>
                  <a:srgbClr val="000099"/>
                </a:solidFill>
              </a:rPr>
              <a:t> and </a:t>
            </a:r>
            <a:r>
              <a:rPr lang="en-US" altLang="en-US" sz="3200" b="1" u="sng" dirty="0">
                <a:solidFill>
                  <a:srgbClr val="000099"/>
                </a:solidFill>
              </a:rPr>
              <a:t>willing</a:t>
            </a:r>
            <a:r>
              <a:rPr lang="en-US" altLang="en-US" sz="3200" b="1" dirty="0">
                <a:solidFill>
                  <a:srgbClr val="000099"/>
                </a:solidFill>
              </a:rPr>
              <a:t> to work</a:t>
            </a:r>
          </a:p>
          <a:p>
            <a:pPr lvl="1" eaLnBrk="1" hangingPunct="1">
              <a:spcBef>
                <a:spcPct val="0"/>
              </a:spcBef>
              <a:buFontTx/>
              <a:buChar char="•"/>
            </a:pPr>
            <a:r>
              <a:rPr lang="en-US" altLang="en-US" sz="3200" b="1" dirty="0">
                <a:solidFill>
                  <a:srgbClr val="000099"/>
                </a:solidFill>
              </a:rPr>
              <a:t>Not institutionalized (jails, hospitals)</a:t>
            </a:r>
          </a:p>
          <a:p>
            <a:pPr lvl="1" eaLnBrk="1" hangingPunct="1">
              <a:spcBef>
                <a:spcPct val="0"/>
              </a:spcBef>
              <a:buFontTx/>
              <a:buChar char="•"/>
            </a:pPr>
            <a:r>
              <a:rPr lang="en-US" altLang="en-US" sz="3200" b="1" dirty="0">
                <a:solidFill>
                  <a:srgbClr val="000099"/>
                </a:solidFill>
              </a:rPr>
              <a:t>Not in military, in school full time, or retired</a:t>
            </a:r>
            <a:endParaRPr lang="en-US" altLang="en-US" sz="800" b="1" dirty="0">
              <a:solidFill>
                <a:srgbClr val="000099"/>
              </a:solidFill>
            </a:endParaRPr>
          </a:p>
          <a:p>
            <a:pPr lvl="1" algn="ctr" eaLnBrk="1" hangingPunct="1">
              <a:spcBef>
                <a:spcPct val="0"/>
              </a:spcBef>
            </a:pPr>
            <a:endParaRPr lang="en-US" altLang="en-US" sz="1200" b="1" dirty="0">
              <a:solidFill>
                <a:srgbClr val="000099"/>
              </a:solidFill>
            </a:endParaRPr>
          </a:p>
          <a:p>
            <a:pPr algn="ctr" eaLnBrk="1" hangingPunct="1">
              <a:spcBef>
                <a:spcPct val="0"/>
              </a:spcBef>
            </a:pPr>
            <a:r>
              <a:rPr lang="en-US" altLang="en-US" b="1" dirty="0">
                <a:solidFill>
                  <a:srgbClr val="990000"/>
                </a:solidFill>
              </a:rPr>
              <a:t>Why is a stay at home mom not unemployed?</a:t>
            </a:r>
          </a:p>
        </p:txBody>
      </p:sp>
      <p:sp>
        <p:nvSpPr>
          <p:cNvPr id="22532" name="Rectangle 4">
            <a:extLst>
              <a:ext uri="{FF2B5EF4-FFF2-40B4-BE49-F238E27FC236}">
                <a16:creationId xmlns:a16="http://schemas.microsoft.com/office/drawing/2014/main" id="{B9A67B65-89F3-4591-BEB4-4776768DC507}"/>
              </a:ext>
            </a:extLst>
          </p:cNvPr>
          <p:cNvSpPr>
            <a:spLocks noChangeArrowheads="1"/>
          </p:cNvSpPr>
          <p:nvPr/>
        </p:nvSpPr>
        <p:spPr bwMode="auto">
          <a:xfrm>
            <a:off x="1905000" y="0"/>
            <a:ext cx="8534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buClr>
                <a:srgbClr val="000000"/>
              </a:buClr>
              <a:buSzPct val="100000"/>
              <a:buFont typeface="Times New Roman" panose="02020603050405020304" pitchFamily="18" charset="0"/>
              <a:buNone/>
            </a:pPr>
            <a:r>
              <a:rPr lang="en-US" altLang="en-US" sz="4000" b="1"/>
              <a:t>What is Unemployment?</a:t>
            </a:r>
          </a:p>
        </p:txBody>
      </p:sp>
      <p:grpSp>
        <p:nvGrpSpPr>
          <p:cNvPr id="2" name="Group 5">
            <a:extLst>
              <a:ext uri="{FF2B5EF4-FFF2-40B4-BE49-F238E27FC236}">
                <a16:creationId xmlns:a16="http://schemas.microsoft.com/office/drawing/2014/main" id="{76FB3444-E3C3-4C0E-B5D9-C3E54E0D9F01}"/>
              </a:ext>
            </a:extLst>
          </p:cNvPr>
          <p:cNvGrpSpPr>
            <a:grpSpLocks/>
          </p:cNvGrpSpPr>
          <p:nvPr/>
        </p:nvGrpSpPr>
        <p:grpSpPr bwMode="auto">
          <a:xfrm>
            <a:off x="2423298" y="2358783"/>
            <a:ext cx="7939912" cy="994017"/>
            <a:chOff x="1574" y="977"/>
            <a:chExt cx="3960" cy="754"/>
          </a:xfrm>
        </p:grpSpPr>
        <p:sp>
          <p:nvSpPr>
            <p:cNvPr id="22535" name="Rectangle 6">
              <a:extLst>
                <a:ext uri="{FF2B5EF4-FFF2-40B4-BE49-F238E27FC236}">
                  <a16:creationId xmlns:a16="http://schemas.microsoft.com/office/drawing/2014/main" id="{85BEB40D-5B16-4EB3-B196-13115332D74D}"/>
                </a:ext>
              </a:extLst>
            </p:cNvPr>
            <p:cNvSpPr>
              <a:spLocks noChangeArrowheads="1"/>
            </p:cNvSpPr>
            <p:nvPr/>
          </p:nvSpPr>
          <p:spPr bwMode="auto">
            <a:xfrm>
              <a:off x="1574" y="1048"/>
              <a:ext cx="1087"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rgbClr val="000000"/>
                </a:buClr>
                <a:buSzPct val="100000"/>
                <a:buFont typeface="Times New Roman" panose="02020603050405020304" pitchFamily="18" charset="0"/>
                <a:buNone/>
              </a:pPr>
              <a:r>
                <a:rPr lang="en-US" altLang="en-US" sz="2400" b="1" dirty="0">
                  <a:solidFill>
                    <a:schemeClr val="tx2"/>
                  </a:solidFill>
                </a:rPr>
                <a:t>Unemployment</a:t>
              </a:r>
            </a:p>
            <a:p>
              <a:pPr algn="ctr">
                <a:buClr>
                  <a:srgbClr val="000000"/>
                </a:buClr>
                <a:buSzPct val="100000"/>
                <a:buFont typeface="Times New Roman" panose="02020603050405020304" pitchFamily="18" charset="0"/>
                <a:buNone/>
              </a:pPr>
              <a:r>
                <a:rPr lang="en-US" altLang="en-US" sz="2400" b="1" dirty="0">
                  <a:solidFill>
                    <a:schemeClr val="tx2"/>
                  </a:solidFill>
                </a:rPr>
                <a:t>rate</a:t>
              </a:r>
            </a:p>
          </p:txBody>
        </p:sp>
        <p:sp>
          <p:nvSpPr>
            <p:cNvPr id="22536" name="Rectangle 7">
              <a:extLst>
                <a:ext uri="{FF2B5EF4-FFF2-40B4-BE49-F238E27FC236}">
                  <a16:creationId xmlns:a16="http://schemas.microsoft.com/office/drawing/2014/main" id="{9A605436-69F2-468F-9C99-6BE5DA3A3FF5}"/>
                </a:ext>
              </a:extLst>
            </p:cNvPr>
            <p:cNvSpPr>
              <a:spLocks noChangeArrowheads="1"/>
            </p:cNvSpPr>
            <p:nvPr/>
          </p:nvSpPr>
          <p:spPr bwMode="auto">
            <a:xfrm>
              <a:off x="3599" y="977"/>
              <a:ext cx="851"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rgbClr val="000000"/>
                </a:buClr>
                <a:buSzPct val="100000"/>
                <a:buFont typeface="Times New Roman" panose="02020603050405020304" pitchFamily="18" charset="0"/>
                <a:buNone/>
              </a:pPr>
              <a:r>
                <a:rPr lang="en-US" altLang="en-US" sz="2000" b="1" dirty="0">
                  <a:solidFill>
                    <a:schemeClr val="tx2"/>
                  </a:solidFill>
                </a:rPr>
                <a:t># unemployed</a:t>
              </a:r>
            </a:p>
          </p:txBody>
        </p:sp>
        <p:sp>
          <p:nvSpPr>
            <p:cNvPr id="22537" name="Rectangle 8">
              <a:extLst>
                <a:ext uri="{FF2B5EF4-FFF2-40B4-BE49-F238E27FC236}">
                  <a16:creationId xmlns:a16="http://schemas.microsoft.com/office/drawing/2014/main" id="{CAA04A9F-9B35-4E7A-901A-7FC4068FA907}"/>
                </a:ext>
              </a:extLst>
            </p:cNvPr>
            <p:cNvSpPr>
              <a:spLocks noChangeArrowheads="1"/>
            </p:cNvSpPr>
            <p:nvPr/>
          </p:nvSpPr>
          <p:spPr bwMode="auto">
            <a:xfrm>
              <a:off x="3613" y="1382"/>
              <a:ext cx="88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rgbClr val="000000"/>
                </a:buClr>
                <a:buSzPct val="100000"/>
                <a:buFont typeface="Times New Roman" panose="02020603050405020304" pitchFamily="18" charset="0"/>
                <a:buNone/>
              </a:pPr>
              <a:r>
                <a:rPr lang="en-US" altLang="en-US" sz="2000" b="1" dirty="0">
                  <a:solidFill>
                    <a:schemeClr val="tx2"/>
                  </a:solidFill>
                </a:rPr>
                <a:t># in labor force</a:t>
              </a:r>
            </a:p>
          </p:txBody>
        </p:sp>
        <p:sp>
          <p:nvSpPr>
            <p:cNvPr id="22538" name="Line 9">
              <a:extLst>
                <a:ext uri="{FF2B5EF4-FFF2-40B4-BE49-F238E27FC236}">
                  <a16:creationId xmlns:a16="http://schemas.microsoft.com/office/drawing/2014/main" id="{535D0B78-FE09-432A-9708-E7472D98A0DB}"/>
                </a:ext>
              </a:extLst>
            </p:cNvPr>
            <p:cNvSpPr>
              <a:spLocks noChangeShapeType="1"/>
            </p:cNvSpPr>
            <p:nvPr/>
          </p:nvSpPr>
          <p:spPr bwMode="auto">
            <a:xfrm>
              <a:off x="3348" y="1389"/>
              <a:ext cx="1386"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9" name="Rectangle 10">
              <a:extLst>
                <a:ext uri="{FF2B5EF4-FFF2-40B4-BE49-F238E27FC236}">
                  <a16:creationId xmlns:a16="http://schemas.microsoft.com/office/drawing/2014/main" id="{2E9E1B08-1EA8-4D72-92DB-98331A38A9CD}"/>
                </a:ext>
              </a:extLst>
            </p:cNvPr>
            <p:cNvSpPr>
              <a:spLocks noChangeArrowheads="1"/>
            </p:cNvSpPr>
            <p:nvPr/>
          </p:nvSpPr>
          <p:spPr bwMode="auto">
            <a:xfrm>
              <a:off x="4772" y="1054"/>
              <a:ext cx="349"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rgbClr val="000000"/>
                </a:buClr>
                <a:buSzPct val="100000"/>
                <a:buFont typeface="Times New Roman" panose="02020603050405020304" pitchFamily="18" charset="0"/>
                <a:buNone/>
              </a:pPr>
              <a:r>
                <a:rPr lang="en-US" altLang="en-US" sz="4800" b="1">
                  <a:solidFill>
                    <a:schemeClr val="tx2"/>
                  </a:solidFill>
                </a:rPr>
                <a:t>x</a:t>
              </a:r>
            </a:p>
          </p:txBody>
        </p:sp>
        <p:sp>
          <p:nvSpPr>
            <p:cNvPr id="22540" name="Rectangle 11">
              <a:extLst>
                <a:ext uri="{FF2B5EF4-FFF2-40B4-BE49-F238E27FC236}">
                  <a16:creationId xmlns:a16="http://schemas.microsoft.com/office/drawing/2014/main" id="{F7A6F44A-1AEB-4488-880A-89A20D107282}"/>
                </a:ext>
              </a:extLst>
            </p:cNvPr>
            <p:cNvSpPr>
              <a:spLocks noChangeArrowheads="1"/>
            </p:cNvSpPr>
            <p:nvPr/>
          </p:nvSpPr>
          <p:spPr bwMode="auto">
            <a:xfrm>
              <a:off x="5210" y="1208"/>
              <a:ext cx="324"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rgbClr val="000000"/>
                </a:buClr>
                <a:buSzPct val="100000"/>
                <a:buFont typeface="Times New Roman" panose="02020603050405020304" pitchFamily="18" charset="0"/>
                <a:buNone/>
              </a:pPr>
              <a:r>
                <a:rPr lang="en-US" altLang="en-US" sz="2400" b="1" dirty="0">
                  <a:solidFill>
                    <a:schemeClr val="tx2"/>
                  </a:solidFill>
                </a:rPr>
                <a:t>100</a:t>
              </a:r>
            </a:p>
          </p:txBody>
        </p:sp>
        <p:sp>
          <p:nvSpPr>
            <p:cNvPr id="22541" name="Rectangle 12">
              <a:extLst>
                <a:ext uri="{FF2B5EF4-FFF2-40B4-BE49-F238E27FC236}">
                  <a16:creationId xmlns:a16="http://schemas.microsoft.com/office/drawing/2014/main" id="{A786DC8A-5D99-43BF-8195-5A55D893FB9E}"/>
                </a:ext>
              </a:extLst>
            </p:cNvPr>
            <p:cNvSpPr>
              <a:spLocks noChangeArrowheads="1"/>
            </p:cNvSpPr>
            <p:nvPr/>
          </p:nvSpPr>
          <p:spPr bwMode="auto">
            <a:xfrm>
              <a:off x="2963" y="1103"/>
              <a:ext cx="367"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rgbClr val="000000"/>
                </a:buClr>
                <a:buSzPct val="100000"/>
                <a:buFont typeface="Times New Roman" panose="02020603050405020304" pitchFamily="18" charset="0"/>
                <a:buNone/>
              </a:pPr>
              <a:r>
                <a:rPr lang="en-US" altLang="en-US" sz="4800" b="1">
                  <a:solidFill>
                    <a:schemeClr val="tx2"/>
                  </a:solidFill>
                </a:rPr>
                <a:t>=</a:t>
              </a:r>
            </a:p>
          </p:txBody>
        </p:sp>
      </p:grpSp>
      <p:sp>
        <p:nvSpPr>
          <p:cNvPr id="22534" name="Slide Number Placeholder 14">
            <a:extLst>
              <a:ext uri="{FF2B5EF4-FFF2-40B4-BE49-F238E27FC236}">
                <a16:creationId xmlns:a16="http://schemas.microsoft.com/office/drawing/2014/main" id="{60AD9DF9-EE6C-4DAE-B78E-BFC3ABF68F3A}"/>
              </a:ext>
            </a:extLst>
          </p:cNvPr>
          <p:cNvSpPr txBox="1">
            <a:spLocks noGrp="1"/>
          </p:cNvSpPr>
          <p:nvPr/>
        </p:nvSpPr>
        <p:spPr bwMode="auto">
          <a:xfrm>
            <a:off x="8763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buClr>
                <a:srgbClr val="000000"/>
              </a:buClr>
              <a:buSzPct val="100000"/>
              <a:buFont typeface="Times New Roman" panose="02020603050405020304" pitchFamily="18" charset="0"/>
              <a:buNone/>
            </a:pPr>
            <a:fld id="{55FA1FDD-2336-44C4-8AEB-3EE22A6AF419}" type="slidenum">
              <a:rPr lang="en-US" altLang="en-US" sz="1400"/>
              <a:pPr algn="r" eaLnBrk="1" hangingPunct="1">
                <a:buClr>
                  <a:srgbClr val="000000"/>
                </a:buClr>
                <a:buSzPct val="100000"/>
                <a:buFont typeface="Times New Roman" panose="02020603050405020304" pitchFamily="18" charset="0"/>
                <a:buNone/>
              </a:pPr>
              <a:t>51</a:t>
            </a:fld>
            <a:endParaRPr lang="en-US" altLang="en-US" sz="1400"/>
          </a:p>
        </p:txBody>
      </p:sp>
    </p:spTree>
    <p:extLst>
      <p:ext uri="{BB962C8B-B14F-4D97-AF65-F5344CB8AC3E}">
        <p14:creationId xmlns:p14="http://schemas.microsoft.com/office/powerpoint/2010/main" val="37403996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dissolve">
                                      <p:cBhvr>
                                        <p:cTn id="7" dur="500"/>
                                        <p:tgtEl>
                                          <p:spTgt spid="1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2">
                                            <p:txEl>
                                              <p:pRg st="1" end="1"/>
                                            </p:txEl>
                                          </p:spTgt>
                                        </p:tgtEl>
                                        <p:attrNameLst>
                                          <p:attrName>style.visibility</p:attrName>
                                        </p:attrNameLst>
                                      </p:cBhvr>
                                      <p:to>
                                        <p:strVal val="visible"/>
                                      </p:to>
                                    </p:set>
                                    <p:animEffect transition="in" filter="dissolve">
                                      <p:cBhvr>
                                        <p:cTn id="12" dur="500"/>
                                        <p:tgtEl>
                                          <p:spTgt spid="102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43">
                                            <p:txEl>
                                              <p:pRg st="0" end="0"/>
                                            </p:txEl>
                                          </p:spTgt>
                                        </p:tgtEl>
                                        <p:attrNameLst>
                                          <p:attrName>style.visibility</p:attrName>
                                        </p:attrNameLst>
                                      </p:cBhvr>
                                      <p:to>
                                        <p:strVal val="visible"/>
                                      </p:to>
                                    </p:set>
                                    <p:animEffect transition="in" filter="dissolve">
                                      <p:cBhvr>
                                        <p:cTn id="22" dur="500"/>
                                        <p:tgtEl>
                                          <p:spTgt spid="1024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43">
                                            <p:txEl>
                                              <p:pRg st="1" end="1"/>
                                            </p:txEl>
                                          </p:spTgt>
                                        </p:tgtEl>
                                        <p:attrNameLst>
                                          <p:attrName>style.visibility</p:attrName>
                                        </p:attrNameLst>
                                      </p:cBhvr>
                                      <p:to>
                                        <p:strVal val="visible"/>
                                      </p:to>
                                    </p:set>
                                    <p:animEffect transition="in" filter="dissolve">
                                      <p:cBhvr>
                                        <p:cTn id="27" dur="500"/>
                                        <p:tgtEl>
                                          <p:spTgt spid="1024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43">
                                            <p:txEl>
                                              <p:pRg st="2" end="2"/>
                                            </p:txEl>
                                          </p:spTgt>
                                        </p:tgtEl>
                                        <p:attrNameLst>
                                          <p:attrName>style.visibility</p:attrName>
                                        </p:attrNameLst>
                                      </p:cBhvr>
                                      <p:to>
                                        <p:strVal val="visible"/>
                                      </p:to>
                                    </p:set>
                                    <p:animEffect transition="in" filter="dissolve">
                                      <p:cBhvr>
                                        <p:cTn id="32" dur="500"/>
                                        <p:tgtEl>
                                          <p:spTgt spid="10243">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243">
                                            <p:txEl>
                                              <p:pRg st="3" end="3"/>
                                            </p:txEl>
                                          </p:spTgt>
                                        </p:tgtEl>
                                        <p:attrNameLst>
                                          <p:attrName>style.visibility</p:attrName>
                                        </p:attrNameLst>
                                      </p:cBhvr>
                                      <p:to>
                                        <p:strVal val="visible"/>
                                      </p:to>
                                    </p:set>
                                    <p:animEffect transition="in" filter="dissolve">
                                      <p:cBhvr>
                                        <p:cTn id="37" dur="500"/>
                                        <p:tgtEl>
                                          <p:spTgt spid="10243">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243">
                                            <p:txEl>
                                              <p:pRg st="4" end="4"/>
                                            </p:txEl>
                                          </p:spTgt>
                                        </p:tgtEl>
                                        <p:attrNameLst>
                                          <p:attrName>style.visibility</p:attrName>
                                        </p:attrNameLst>
                                      </p:cBhvr>
                                      <p:to>
                                        <p:strVal val="visible"/>
                                      </p:to>
                                    </p:set>
                                    <p:animEffect transition="in" filter="dissolve">
                                      <p:cBhvr>
                                        <p:cTn id="42" dur="500"/>
                                        <p:tgtEl>
                                          <p:spTgt spid="10243">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243">
                                            <p:txEl>
                                              <p:pRg st="6" end="6"/>
                                            </p:txEl>
                                          </p:spTgt>
                                        </p:tgtEl>
                                        <p:attrNameLst>
                                          <p:attrName>style.visibility</p:attrName>
                                        </p:attrNameLst>
                                      </p:cBhvr>
                                      <p:to>
                                        <p:strVal val="visible"/>
                                      </p:to>
                                    </p:set>
                                    <p:animEffect transition="in" filter="dissolve">
                                      <p:cBhvr>
                                        <p:cTn id="47"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P spid="10243"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86" y="0"/>
            <a:ext cx="11491784" cy="1325563"/>
          </a:xfrm>
        </p:spPr>
        <p:txBody>
          <a:bodyPr>
            <a:noAutofit/>
          </a:bodyPr>
          <a:lstStyle/>
          <a:p>
            <a:pPr algn="ctr"/>
            <a:r>
              <a:rPr lang="en-US" sz="3600" b="1" dirty="0">
                <a:solidFill>
                  <a:schemeClr val="accent5">
                    <a:lumMod val="50000"/>
                  </a:schemeClr>
                </a:solidFill>
              </a:rPr>
              <a:t>Unemployment Rate, Underemployed, &amp; Full Employment</a:t>
            </a:r>
          </a:p>
        </p:txBody>
      </p:sp>
      <p:sp>
        <p:nvSpPr>
          <p:cNvPr id="3" name="Content Placeholder 2"/>
          <p:cNvSpPr>
            <a:spLocks noGrp="1"/>
          </p:cNvSpPr>
          <p:nvPr>
            <p:ph idx="1"/>
          </p:nvPr>
        </p:nvSpPr>
        <p:spPr>
          <a:xfrm>
            <a:off x="420130" y="1102658"/>
            <a:ext cx="11351740" cy="5369859"/>
          </a:xfrm>
        </p:spPr>
        <p:txBody>
          <a:bodyPr>
            <a:normAutofit/>
          </a:bodyPr>
          <a:lstStyle/>
          <a:p>
            <a:pPr algn="just"/>
            <a:r>
              <a:rPr lang="en-US" sz="3200" b="1" u="sng" dirty="0">
                <a:solidFill>
                  <a:schemeClr val="accent5">
                    <a:lumMod val="50000"/>
                  </a:schemeClr>
                </a:solidFill>
              </a:rPr>
              <a:t>Unemployment rate</a:t>
            </a:r>
            <a:r>
              <a:rPr lang="en-US" sz="3200" b="1" dirty="0">
                <a:solidFill>
                  <a:schemeClr val="accent5">
                    <a:lumMod val="50000"/>
                  </a:schemeClr>
                </a:solidFill>
              </a:rPr>
              <a:t> </a:t>
            </a:r>
            <a:r>
              <a:rPr lang="en-US" sz="3200" dirty="0"/>
              <a:t>– % of people in the civilian labor force who are unemployed</a:t>
            </a:r>
            <a:endParaRPr lang="en-US" sz="3200" u="sng" dirty="0"/>
          </a:p>
          <a:p>
            <a:pPr algn="just"/>
            <a:r>
              <a:rPr lang="en-US" sz="3200" dirty="0"/>
              <a:t>Unemployment rate doesn’t include:</a:t>
            </a:r>
          </a:p>
          <a:p>
            <a:pPr lvl="1" algn="just"/>
            <a:r>
              <a:rPr lang="en-US" sz="3200" dirty="0"/>
              <a:t>People who have given up looking for a job either dropped out or don’t want one (</a:t>
            </a:r>
            <a:r>
              <a:rPr lang="en-US" sz="3200" b="1" u="sng" dirty="0">
                <a:solidFill>
                  <a:schemeClr val="accent5">
                    <a:lumMod val="50000"/>
                  </a:schemeClr>
                </a:solidFill>
              </a:rPr>
              <a:t>discouraged workers</a:t>
            </a:r>
            <a:r>
              <a:rPr lang="en-US" sz="3200" dirty="0"/>
              <a:t>) </a:t>
            </a:r>
          </a:p>
          <a:p>
            <a:pPr lvl="1" algn="just"/>
            <a:r>
              <a:rPr lang="en-US" sz="3200" dirty="0"/>
              <a:t>People who are</a:t>
            </a:r>
            <a:r>
              <a:rPr lang="en-US" sz="3200" b="1" dirty="0">
                <a:solidFill>
                  <a:srgbClr val="002060"/>
                </a:solidFill>
                <a:latin typeface="Batang" panose="02030600000101010101" pitchFamily="18" charset="-127"/>
                <a:ea typeface="Batang" panose="02030600000101010101" pitchFamily="18" charset="-127"/>
              </a:rPr>
              <a:t> </a:t>
            </a:r>
            <a:r>
              <a:rPr lang="en-US" sz="3200" b="1" u="sng" dirty="0">
                <a:solidFill>
                  <a:srgbClr val="002060"/>
                </a:solidFill>
                <a:latin typeface="Aharoni" panose="02010803020104030203" pitchFamily="2" charset="-79"/>
                <a:ea typeface="Batang" panose="02030600000101010101" pitchFamily="18" charset="-127"/>
                <a:cs typeface="Aharoni" panose="02010803020104030203" pitchFamily="2" charset="-79"/>
              </a:rPr>
              <a:t>underemployed</a:t>
            </a:r>
            <a:r>
              <a:rPr lang="en-US" sz="3200" b="1" dirty="0">
                <a:solidFill>
                  <a:srgbClr val="002060"/>
                </a:solidFill>
                <a:latin typeface="Batang" panose="02030600000101010101" pitchFamily="18" charset="-127"/>
                <a:ea typeface="Batang" panose="02030600000101010101" pitchFamily="18" charset="-127"/>
              </a:rPr>
              <a:t> </a:t>
            </a:r>
            <a:r>
              <a:rPr lang="en-US" sz="3200" dirty="0"/>
              <a:t>(working part-time when full-time is desired, or working at a job they are overqualified to do)</a:t>
            </a:r>
          </a:p>
          <a:p>
            <a:pPr algn="just"/>
            <a:r>
              <a:rPr lang="en-US" sz="3200" dirty="0"/>
              <a:t>Economists consider </a:t>
            </a:r>
            <a:r>
              <a:rPr lang="en-US" sz="3200" b="1" dirty="0">
                <a:solidFill>
                  <a:srgbClr val="002060"/>
                </a:solidFill>
              </a:rPr>
              <a:t>full employment </a:t>
            </a:r>
            <a:r>
              <a:rPr lang="en-US" sz="3200" dirty="0"/>
              <a:t>at about </a:t>
            </a:r>
            <a:r>
              <a:rPr lang="en-US" sz="3200" dirty="0">
                <a:solidFill>
                  <a:srgbClr val="002060"/>
                </a:solidFill>
              </a:rPr>
              <a:t>95% employment </a:t>
            </a:r>
            <a:r>
              <a:rPr lang="en-US" sz="3200" dirty="0"/>
              <a:t>or </a:t>
            </a:r>
            <a:r>
              <a:rPr lang="en-US" sz="3200" dirty="0">
                <a:solidFill>
                  <a:srgbClr val="FF0000"/>
                </a:solidFill>
              </a:rPr>
              <a:t>5%</a:t>
            </a:r>
            <a:r>
              <a:rPr lang="en-US" sz="3200" dirty="0"/>
              <a:t> </a:t>
            </a:r>
            <a:r>
              <a:rPr lang="en-US" sz="3200" dirty="0">
                <a:solidFill>
                  <a:srgbClr val="FF0000"/>
                </a:solidFill>
              </a:rPr>
              <a:t>unemployment rate </a:t>
            </a:r>
            <a:r>
              <a:rPr lang="en-US" sz="3200" dirty="0"/>
              <a:t>(</a:t>
            </a:r>
            <a:r>
              <a:rPr lang="en-US" sz="3200" dirty="0">
                <a:solidFill>
                  <a:srgbClr val="FF0000"/>
                </a:solidFill>
              </a:rPr>
              <a:t>Natural Rate of Unemployment </a:t>
            </a:r>
            <a:r>
              <a:rPr lang="en-US" sz="3200" dirty="0"/>
              <a:t>or</a:t>
            </a:r>
            <a:r>
              <a:rPr lang="en-US" sz="3200" dirty="0">
                <a:solidFill>
                  <a:srgbClr val="FF0000"/>
                </a:solidFill>
              </a:rPr>
              <a:t> NRU</a:t>
            </a:r>
            <a:r>
              <a:rPr lang="en-US" sz="3200" dirty="0"/>
              <a:t>)</a:t>
            </a:r>
          </a:p>
        </p:txBody>
      </p:sp>
    </p:spTree>
    <p:extLst>
      <p:ext uri="{BB962C8B-B14F-4D97-AF65-F5344CB8AC3E}">
        <p14:creationId xmlns:p14="http://schemas.microsoft.com/office/powerpoint/2010/main" val="21750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4" dur="500"/>
                                        <p:tgtEl>
                                          <p:spTgt spid="3">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13" y="0"/>
            <a:ext cx="10515600" cy="1084729"/>
          </a:xfrm>
        </p:spPr>
        <p:txBody>
          <a:bodyPr/>
          <a:lstStyle/>
          <a:p>
            <a:pPr algn="ctr"/>
            <a:r>
              <a:rPr lang="en-US" u="sng" dirty="0"/>
              <a:t>4 Types of Unemployment</a:t>
            </a:r>
          </a:p>
        </p:txBody>
      </p:sp>
      <p:sp>
        <p:nvSpPr>
          <p:cNvPr id="3" name="Content Placeholder 2"/>
          <p:cNvSpPr>
            <a:spLocks noGrp="1"/>
          </p:cNvSpPr>
          <p:nvPr>
            <p:ph idx="1"/>
          </p:nvPr>
        </p:nvSpPr>
        <p:spPr>
          <a:xfrm>
            <a:off x="0" y="797859"/>
            <a:ext cx="12039599" cy="5997388"/>
          </a:xfrm>
        </p:spPr>
        <p:txBody>
          <a:bodyPr>
            <a:noAutofit/>
          </a:bodyPr>
          <a:lstStyle/>
          <a:p>
            <a:pPr marL="514350" indent="-514350" algn="just">
              <a:buFont typeface="+mj-lt"/>
              <a:buAutoNum type="arabicParenR"/>
            </a:pPr>
            <a:r>
              <a:rPr lang="en-US" u="sng" dirty="0"/>
              <a:t>Frictional</a:t>
            </a:r>
            <a:r>
              <a:rPr lang="en-US" dirty="0"/>
              <a:t> – caused by movement in the economy &amp; is always present, resulting from temporary transitions made by workers &amp; employers (changing jobs, moving locations, looking for 1</a:t>
            </a:r>
            <a:r>
              <a:rPr lang="en-US" baseline="30000" dirty="0"/>
              <a:t>st</a:t>
            </a:r>
            <a:r>
              <a:rPr lang="en-US" dirty="0"/>
              <a:t> job, stay-at-home parents going back to work)</a:t>
            </a:r>
          </a:p>
          <a:p>
            <a:pPr marL="514350" indent="-514350" algn="just">
              <a:buFont typeface="+mj-lt"/>
              <a:buAutoNum type="arabicParenR"/>
            </a:pPr>
            <a:r>
              <a:rPr lang="en-US" u="sng" dirty="0">
                <a:solidFill>
                  <a:srgbClr val="00B0F0"/>
                </a:solidFill>
              </a:rPr>
              <a:t>Seasonal</a:t>
            </a:r>
            <a:r>
              <a:rPr lang="en-US" dirty="0">
                <a:solidFill>
                  <a:srgbClr val="00B0F0"/>
                </a:solidFill>
              </a:rPr>
              <a:t> – occurs as a result of seasonal changes or when industries slow down or shut down for a season (summer jobs, holiday seasons, etc.)</a:t>
            </a:r>
          </a:p>
          <a:p>
            <a:pPr marL="514350" indent="-514350" algn="just">
              <a:buFont typeface="+mj-lt"/>
              <a:buAutoNum type="arabicParenR"/>
            </a:pPr>
            <a:r>
              <a:rPr lang="en-US" u="sng" dirty="0">
                <a:solidFill>
                  <a:schemeClr val="accent2">
                    <a:lumMod val="75000"/>
                  </a:schemeClr>
                </a:solidFill>
              </a:rPr>
              <a:t>Structural</a:t>
            </a:r>
            <a:r>
              <a:rPr lang="en-US" dirty="0">
                <a:solidFill>
                  <a:schemeClr val="accent2">
                    <a:lumMod val="75000"/>
                  </a:schemeClr>
                </a:solidFill>
              </a:rPr>
              <a:t> – jobs that are permanently lost due to changes in technology (workers replaced by machines, computers, technology, automation), outsourcing jobs to other countries, &amp; consumer tastes</a:t>
            </a:r>
          </a:p>
          <a:p>
            <a:pPr algn="just">
              <a:buFont typeface="Wingdings" panose="05000000000000000000" pitchFamily="2" charset="2"/>
              <a:buChar char="q"/>
            </a:pPr>
            <a:r>
              <a:rPr lang="en-US" b="1" dirty="0">
                <a:solidFill>
                  <a:srgbClr val="FFC000"/>
                </a:solidFill>
              </a:rPr>
              <a:t> </a:t>
            </a:r>
            <a:r>
              <a:rPr lang="en-US" b="1" u="sng" dirty="0">
                <a:solidFill>
                  <a:srgbClr val="FFC000"/>
                </a:solidFill>
              </a:rPr>
              <a:t>Natural Rate of Unemployment includes frictional, seasonal &amp; structural</a:t>
            </a:r>
          </a:p>
          <a:p>
            <a:pPr marL="514350" indent="-514350" algn="just">
              <a:buFont typeface="+mj-lt"/>
              <a:buAutoNum type="arabicParenR" startAt="4"/>
            </a:pPr>
            <a:r>
              <a:rPr lang="en-US" u="sng" dirty="0">
                <a:solidFill>
                  <a:srgbClr val="C00000"/>
                </a:solidFill>
              </a:rPr>
              <a:t>Cyclical</a:t>
            </a:r>
            <a:r>
              <a:rPr lang="en-US" dirty="0">
                <a:solidFill>
                  <a:srgbClr val="C00000"/>
                </a:solidFill>
              </a:rPr>
              <a:t> – rises during recessions and economic downturns due to swings of the business cycle</a:t>
            </a:r>
          </a:p>
          <a:p>
            <a:pPr lvl="1" algn="just"/>
            <a:r>
              <a:rPr lang="en-US" sz="2800" dirty="0">
                <a:solidFill>
                  <a:srgbClr val="C00000"/>
                </a:solidFill>
              </a:rPr>
              <a:t>Cyclical unemployment harms the economy the most, so the government  attempts to soften the negative impact with fiscal policy </a:t>
            </a:r>
          </a:p>
        </p:txBody>
      </p:sp>
    </p:spTree>
    <p:extLst>
      <p:ext uri="{BB962C8B-B14F-4D97-AF65-F5344CB8AC3E}">
        <p14:creationId xmlns:p14="http://schemas.microsoft.com/office/powerpoint/2010/main" val="398965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405" y="-137273"/>
            <a:ext cx="10515600" cy="1325563"/>
          </a:xfrm>
        </p:spPr>
        <p:txBody>
          <a:bodyPr/>
          <a:lstStyle/>
          <a:p>
            <a:pPr algn="ctr"/>
            <a:r>
              <a:rPr lang="en-US" b="1" u="sng">
                <a:solidFill>
                  <a:schemeClr val="accent3">
                    <a:lumMod val="60000"/>
                    <a:lumOff val="40000"/>
                  </a:schemeClr>
                </a:solidFill>
              </a:rPr>
              <a:t>Name that type of </a:t>
            </a:r>
            <a:r>
              <a:rPr lang="en-US" b="1" u="sng" dirty="0">
                <a:solidFill>
                  <a:schemeClr val="accent3">
                    <a:lumMod val="60000"/>
                    <a:lumOff val="40000"/>
                  </a:schemeClr>
                </a:solidFill>
              </a:rPr>
              <a:t>unemployment</a:t>
            </a:r>
          </a:p>
        </p:txBody>
      </p:sp>
      <p:pic>
        <p:nvPicPr>
          <p:cNvPr id="2050" name="Picture 2" descr="https://courses.byui.edu/econ_151/presentations/images/Lesson_05/5.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866" y="1007144"/>
            <a:ext cx="3716722" cy="31366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jobvoucherplan.files.wordpress.com/2013/02/unemployment-grads-cartoon1.jpeg?w=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552" y="3962682"/>
            <a:ext cx="3482069" cy="27000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media.veryfunnypics.eu/2013/08/funny-picture-no-lifeguard-on-duty-win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552" y="1188290"/>
            <a:ext cx="3201047" cy="23954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buzzle.com/img/articleImages/522661-41826-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857" y="4292000"/>
            <a:ext cx="3497089" cy="2453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945" y="1639330"/>
            <a:ext cx="726921" cy="461665"/>
          </a:xfrm>
          <a:prstGeom prst="rect">
            <a:avLst/>
          </a:prstGeom>
          <a:noFill/>
        </p:spPr>
        <p:txBody>
          <a:bodyPr wrap="square" rtlCol="0">
            <a:spAutoFit/>
          </a:bodyPr>
          <a:lstStyle/>
          <a:p>
            <a:r>
              <a:rPr lang="en-US" sz="2400" dirty="0">
                <a:solidFill>
                  <a:srgbClr val="FF0000"/>
                </a:solidFill>
              </a:rPr>
              <a:t>#1</a:t>
            </a:r>
          </a:p>
        </p:txBody>
      </p:sp>
      <p:sp>
        <p:nvSpPr>
          <p:cNvPr id="4" name="TextBox 3"/>
          <p:cNvSpPr txBox="1"/>
          <p:nvPr/>
        </p:nvSpPr>
        <p:spPr>
          <a:xfrm>
            <a:off x="6260757" y="1639330"/>
            <a:ext cx="996778" cy="461665"/>
          </a:xfrm>
          <a:prstGeom prst="rect">
            <a:avLst/>
          </a:prstGeom>
          <a:noFill/>
        </p:spPr>
        <p:txBody>
          <a:bodyPr wrap="square" rtlCol="0">
            <a:spAutoFit/>
          </a:bodyPr>
          <a:lstStyle/>
          <a:p>
            <a:r>
              <a:rPr lang="en-US" sz="2400" dirty="0">
                <a:solidFill>
                  <a:srgbClr val="FF0000"/>
                </a:solidFill>
              </a:rPr>
              <a:t>#2</a:t>
            </a:r>
          </a:p>
        </p:txBody>
      </p:sp>
      <p:sp>
        <p:nvSpPr>
          <p:cNvPr id="5" name="TextBox 4"/>
          <p:cNvSpPr txBox="1"/>
          <p:nvPr/>
        </p:nvSpPr>
        <p:spPr>
          <a:xfrm>
            <a:off x="569405" y="4678471"/>
            <a:ext cx="930877" cy="461665"/>
          </a:xfrm>
          <a:prstGeom prst="rect">
            <a:avLst/>
          </a:prstGeom>
          <a:noFill/>
        </p:spPr>
        <p:txBody>
          <a:bodyPr wrap="square" rtlCol="0">
            <a:spAutoFit/>
          </a:bodyPr>
          <a:lstStyle/>
          <a:p>
            <a:r>
              <a:rPr lang="en-US" sz="2400" dirty="0">
                <a:solidFill>
                  <a:srgbClr val="FF0000"/>
                </a:solidFill>
              </a:rPr>
              <a:t>#3</a:t>
            </a:r>
          </a:p>
        </p:txBody>
      </p:sp>
      <p:sp>
        <p:nvSpPr>
          <p:cNvPr id="6" name="TextBox 5"/>
          <p:cNvSpPr txBox="1"/>
          <p:nvPr/>
        </p:nvSpPr>
        <p:spPr>
          <a:xfrm>
            <a:off x="6330778" y="4678471"/>
            <a:ext cx="856735" cy="461665"/>
          </a:xfrm>
          <a:prstGeom prst="rect">
            <a:avLst/>
          </a:prstGeom>
          <a:noFill/>
        </p:spPr>
        <p:txBody>
          <a:bodyPr wrap="square" rtlCol="0">
            <a:spAutoFit/>
          </a:bodyPr>
          <a:lstStyle/>
          <a:p>
            <a:r>
              <a:rPr lang="en-US" sz="2400" dirty="0">
                <a:solidFill>
                  <a:srgbClr val="FF0000"/>
                </a:solidFill>
              </a:rPr>
              <a:t>#4</a:t>
            </a:r>
          </a:p>
        </p:txBody>
      </p:sp>
    </p:spTree>
    <p:extLst>
      <p:ext uri="{BB962C8B-B14F-4D97-AF65-F5344CB8AC3E}">
        <p14:creationId xmlns:p14="http://schemas.microsoft.com/office/powerpoint/2010/main" val="1302986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405" y="-137273"/>
            <a:ext cx="10515600" cy="1325563"/>
          </a:xfrm>
        </p:spPr>
        <p:txBody>
          <a:bodyPr/>
          <a:lstStyle/>
          <a:p>
            <a:pPr algn="ctr"/>
            <a:r>
              <a:rPr lang="en-US" b="1" u="sng">
                <a:solidFill>
                  <a:schemeClr val="accent3">
                    <a:lumMod val="60000"/>
                    <a:lumOff val="40000"/>
                  </a:schemeClr>
                </a:solidFill>
              </a:rPr>
              <a:t>Name that type of </a:t>
            </a:r>
            <a:r>
              <a:rPr lang="en-US" b="1" u="sng" dirty="0">
                <a:solidFill>
                  <a:schemeClr val="accent3">
                    <a:lumMod val="60000"/>
                    <a:lumOff val="40000"/>
                  </a:schemeClr>
                </a:solidFill>
              </a:rPr>
              <a:t>unemployment</a:t>
            </a:r>
          </a:p>
        </p:txBody>
      </p:sp>
      <p:pic>
        <p:nvPicPr>
          <p:cNvPr id="2050" name="Picture 2" descr="https://courses.byui.edu/econ_151/presentations/images/Lesson_05/5.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866" y="1007144"/>
            <a:ext cx="3716722" cy="31366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jobvoucherplan.files.wordpress.com/2013/02/unemployment-grads-cartoon1.jpeg?w=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552" y="3962682"/>
            <a:ext cx="3482069" cy="27000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media.veryfunnypics.eu/2013/08/funny-picture-no-lifeguard-on-duty-win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552" y="1188290"/>
            <a:ext cx="3201047" cy="23954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buzzle.com/img/articleImages/522661-41826-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857" y="4292000"/>
            <a:ext cx="3497089" cy="2453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945" y="1639330"/>
            <a:ext cx="726921" cy="461665"/>
          </a:xfrm>
          <a:prstGeom prst="rect">
            <a:avLst/>
          </a:prstGeom>
          <a:noFill/>
        </p:spPr>
        <p:txBody>
          <a:bodyPr wrap="square" rtlCol="0">
            <a:spAutoFit/>
          </a:bodyPr>
          <a:lstStyle/>
          <a:p>
            <a:r>
              <a:rPr lang="en-US" sz="2400" dirty="0">
                <a:solidFill>
                  <a:srgbClr val="FF0000"/>
                </a:solidFill>
              </a:rPr>
              <a:t>#1</a:t>
            </a:r>
          </a:p>
        </p:txBody>
      </p:sp>
      <p:sp>
        <p:nvSpPr>
          <p:cNvPr id="4" name="TextBox 3"/>
          <p:cNvSpPr txBox="1"/>
          <p:nvPr/>
        </p:nvSpPr>
        <p:spPr>
          <a:xfrm>
            <a:off x="6260757" y="1639330"/>
            <a:ext cx="996778" cy="461665"/>
          </a:xfrm>
          <a:prstGeom prst="rect">
            <a:avLst/>
          </a:prstGeom>
          <a:noFill/>
        </p:spPr>
        <p:txBody>
          <a:bodyPr wrap="square" rtlCol="0">
            <a:spAutoFit/>
          </a:bodyPr>
          <a:lstStyle/>
          <a:p>
            <a:r>
              <a:rPr lang="en-US" sz="2400" dirty="0">
                <a:solidFill>
                  <a:srgbClr val="FF0000"/>
                </a:solidFill>
              </a:rPr>
              <a:t>#2</a:t>
            </a:r>
          </a:p>
        </p:txBody>
      </p:sp>
      <p:sp>
        <p:nvSpPr>
          <p:cNvPr id="5" name="TextBox 4"/>
          <p:cNvSpPr txBox="1"/>
          <p:nvPr/>
        </p:nvSpPr>
        <p:spPr>
          <a:xfrm>
            <a:off x="569405" y="4678471"/>
            <a:ext cx="930877" cy="461665"/>
          </a:xfrm>
          <a:prstGeom prst="rect">
            <a:avLst/>
          </a:prstGeom>
          <a:noFill/>
        </p:spPr>
        <p:txBody>
          <a:bodyPr wrap="square" rtlCol="0">
            <a:spAutoFit/>
          </a:bodyPr>
          <a:lstStyle/>
          <a:p>
            <a:r>
              <a:rPr lang="en-US" sz="2400" dirty="0">
                <a:solidFill>
                  <a:srgbClr val="FF0000"/>
                </a:solidFill>
              </a:rPr>
              <a:t>#3</a:t>
            </a:r>
          </a:p>
        </p:txBody>
      </p:sp>
      <p:sp>
        <p:nvSpPr>
          <p:cNvPr id="6" name="TextBox 5"/>
          <p:cNvSpPr txBox="1"/>
          <p:nvPr/>
        </p:nvSpPr>
        <p:spPr>
          <a:xfrm>
            <a:off x="6330778" y="4678471"/>
            <a:ext cx="856735" cy="461665"/>
          </a:xfrm>
          <a:prstGeom prst="rect">
            <a:avLst/>
          </a:prstGeom>
          <a:noFill/>
        </p:spPr>
        <p:txBody>
          <a:bodyPr wrap="square" rtlCol="0">
            <a:spAutoFit/>
          </a:bodyPr>
          <a:lstStyle/>
          <a:p>
            <a:r>
              <a:rPr lang="en-US" sz="2400" dirty="0">
                <a:solidFill>
                  <a:srgbClr val="FF0000"/>
                </a:solidFill>
              </a:rPr>
              <a:t>#4</a:t>
            </a:r>
          </a:p>
        </p:txBody>
      </p:sp>
      <p:sp>
        <p:nvSpPr>
          <p:cNvPr id="7" name="TextBox 6">
            <a:extLst>
              <a:ext uri="{FF2B5EF4-FFF2-40B4-BE49-F238E27FC236}">
                <a16:creationId xmlns:a16="http://schemas.microsoft.com/office/drawing/2014/main" id="{6FF648D9-31D2-4A78-B8E9-2C7A234B32D1}"/>
              </a:ext>
            </a:extLst>
          </p:cNvPr>
          <p:cNvSpPr txBox="1"/>
          <p:nvPr/>
        </p:nvSpPr>
        <p:spPr>
          <a:xfrm>
            <a:off x="1316851" y="3470681"/>
            <a:ext cx="3128146" cy="369332"/>
          </a:xfrm>
          <a:prstGeom prst="rect">
            <a:avLst/>
          </a:prstGeom>
          <a:solidFill>
            <a:schemeClr val="bg1"/>
          </a:solidFill>
          <a:ln w="9525">
            <a:solidFill>
              <a:schemeClr val="tx1"/>
            </a:solidFill>
          </a:ln>
        </p:spPr>
        <p:txBody>
          <a:bodyPr wrap="square" rtlCol="0">
            <a:spAutoFit/>
          </a:bodyPr>
          <a:lstStyle/>
          <a:p>
            <a:pPr algn="ctr"/>
            <a:r>
              <a:rPr lang="en-US" b="1" dirty="0"/>
              <a:t>Cyclical</a:t>
            </a:r>
          </a:p>
        </p:txBody>
      </p:sp>
      <p:sp>
        <p:nvSpPr>
          <p:cNvPr id="12" name="TextBox 11">
            <a:extLst>
              <a:ext uri="{FF2B5EF4-FFF2-40B4-BE49-F238E27FC236}">
                <a16:creationId xmlns:a16="http://schemas.microsoft.com/office/drawing/2014/main" id="{26AFD8B3-0BE6-436A-8688-83DAE0B587DE}"/>
              </a:ext>
            </a:extLst>
          </p:cNvPr>
          <p:cNvSpPr txBox="1"/>
          <p:nvPr/>
        </p:nvSpPr>
        <p:spPr>
          <a:xfrm>
            <a:off x="7405002" y="3181108"/>
            <a:ext cx="3128146" cy="369332"/>
          </a:xfrm>
          <a:prstGeom prst="rect">
            <a:avLst/>
          </a:prstGeom>
          <a:solidFill>
            <a:schemeClr val="bg1"/>
          </a:solidFill>
        </p:spPr>
        <p:txBody>
          <a:bodyPr wrap="square" rtlCol="0">
            <a:spAutoFit/>
          </a:bodyPr>
          <a:lstStyle/>
          <a:p>
            <a:pPr algn="ctr"/>
            <a:r>
              <a:rPr lang="en-US" b="1" dirty="0"/>
              <a:t>Seasonal</a:t>
            </a:r>
          </a:p>
        </p:txBody>
      </p:sp>
      <p:sp>
        <p:nvSpPr>
          <p:cNvPr id="13" name="TextBox 12">
            <a:extLst>
              <a:ext uri="{FF2B5EF4-FFF2-40B4-BE49-F238E27FC236}">
                <a16:creationId xmlns:a16="http://schemas.microsoft.com/office/drawing/2014/main" id="{CD7FEF87-73AF-4C87-B56F-BDA70D7A2B05}"/>
              </a:ext>
            </a:extLst>
          </p:cNvPr>
          <p:cNvSpPr txBox="1"/>
          <p:nvPr/>
        </p:nvSpPr>
        <p:spPr>
          <a:xfrm>
            <a:off x="1465328" y="6293430"/>
            <a:ext cx="3128146" cy="369332"/>
          </a:xfrm>
          <a:prstGeom prst="rect">
            <a:avLst/>
          </a:prstGeom>
          <a:solidFill>
            <a:schemeClr val="bg1"/>
          </a:solidFill>
        </p:spPr>
        <p:txBody>
          <a:bodyPr wrap="square" rtlCol="0">
            <a:spAutoFit/>
          </a:bodyPr>
          <a:lstStyle/>
          <a:p>
            <a:pPr algn="ctr"/>
            <a:r>
              <a:rPr lang="en-US" b="1" dirty="0"/>
              <a:t>Structural</a:t>
            </a:r>
          </a:p>
        </p:txBody>
      </p:sp>
      <p:sp>
        <p:nvSpPr>
          <p:cNvPr id="14" name="TextBox 13">
            <a:extLst>
              <a:ext uri="{FF2B5EF4-FFF2-40B4-BE49-F238E27FC236}">
                <a16:creationId xmlns:a16="http://schemas.microsoft.com/office/drawing/2014/main" id="{31D3F806-9EB9-4D66-BE8A-3F430AA30654}"/>
              </a:ext>
            </a:extLst>
          </p:cNvPr>
          <p:cNvSpPr txBox="1"/>
          <p:nvPr/>
        </p:nvSpPr>
        <p:spPr>
          <a:xfrm>
            <a:off x="7545513" y="6140166"/>
            <a:ext cx="3128146" cy="369332"/>
          </a:xfrm>
          <a:prstGeom prst="rect">
            <a:avLst/>
          </a:prstGeom>
          <a:solidFill>
            <a:schemeClr val="bg1"/>
          </a:solidFill>
        </p:spPr>
        <p:txBody>
          <a:bodyPr wrap="square" rtlCol="0">
            <a:spAutoFit/>
          </a:bodyPr>
          <a:lstStyle/>
          <a:p>
            <a:pPr algn="ctr"/>
            <a:r>
              <a:rPr lang="en-US" b="1" dirty="0"/>
              <a:t>Frictional</a:t>
            </a:r>
          </a:p>
        </p:txBody>
      </p:sp>
    </p:spTree>
    <p:extLst>
      <p:ext uri="{BB962C8B-B14F-4D97-AF65-F5344CB8AC3E}">
        <p14:creationId xmlns:p14="http://schemas.microsoft.com/office/powerpoint/2010/main" val="941359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lstStyle/>
          <a:p>
            <a:pPr marL="0" indent="0" algn="just">
              <a:buNone/>
            </a:pPr>
            <a:r>
              <a:rPr lang="en-US" b="1" dirty="0"/>
              <a:t>SSEMA1e) </a:t>
            </a:r>
            <a:r>
              <a:rPr lang="en-US" dirty="0"/>
              <a:t>Mitchell just discovered that he was laid off from his factory job and that his position has been permanently replaced by </a:t>
            </a:r>
            <a:br>
              <a:rPr lang="en-US" dirty="0"/>
            </a:br>
            <a:r>
              <a:rPr lang="en-US" dirty="0"/>
              <a:t>machines. What type of unemployment does this unfortunate </a:t>
            </a:r>
            <a:br>
              <a:rPr lang="en-US" dirty="0"/>
            </a:br>
            <a:r>
              <a:rPr lang="en-US" dirty="0"/>
              <a:t>situation represent?</a:t>
            </a:r>
          </a:p>
          <a:p>
            <a:pPr marL="514350" indent="-514350" algn="just">
              <a:buFont typeface="+mj-lt"/>
              <a:buAutoNum type="alphaLcParenR"/>
            </a:pPr>
            <a:r>
              <a:rPr lang="en-US" dirty="0"/>
              <a:t>cyclical unemployment</a:t>
            </a:r>
          </a:p>
          <a:p>
            <a:pPr marL="514350" indent="-514350" algn="just">
              <a:buFont typeface="+mj-lt"/>
              <a:buAutoNum type="alphaLcParenR"/>
            </a:pPr>
            <a:r>
              <a:rPr lang="en-US" dirty="0"/>
              <a:t>frictional unemployment</a:t>
            </a:r>
          </a:p>
          <a:p>
            <a:pPr marL="514350" indent="-514350" algn="just">
              <a:buFont typeface="+mj-lt"/>
              <a:buAutoNum type="alphaLcParenR"/>
            </a:pPr>
            <a:r>
              <a:rPr lang="en-US" dirty="0"/>
              <a:t>structural unemployment </a:t>
            </a:r>
          </a:p>
          <a:p>
            <a:pPr marL="514350" indent="-514350" algn="just">
              <a:buFont typeface="+mj-lt"/>
              <a:buAutoNum type="alphaLcParenR"/>
            </a:pPr>
            <a:r>
              <a:rPr lang="en-US" dirty="0"/>
              <a:t>seasonal unemployment </a:t>
            </a:r>
          </a:p>
          <a:p>
            <a:pPr marL="0" indent="0">
              <a:buNone/>
            </a:pPr>
            <a:endParaRPr lang="en-US" dirty="0"/>
          </a:p>
        </p:txBody>
      </p:sp>
    </p:spTree>
    <p:extLst>
      <p:ext uri="{BB962C8B-B14F-4D97-AF65-F5344CB8AC3E}">
        <p14:creationId xmlns:p14="http://schemas.microsoft.com/office/powerpoint/2010/main" val="4228747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lstStyle/>
          <a:p>
            <a:pPr marL="0" indent="0" algn="just">
              <a:buNone/>
            </a:pPr>
            <a:r>
              <a:rPr lang="en-US" b="1" dirty="0"/>
              <a:t>SSEMA1e) </a:t>
            </a:r>
            <a:r>
              <a:rPr lang="en-US" dirty="0"/>
              <a:t>Mitchell just discovered that he was laid off from his factory job and that his position has been permanently replaced by </a:t>
            </a:r>
            <a:br>
              <a:rPr lang="en-US" dirty="0"/>
            </a:br>
            <a:r>
              <a:rPr lang="en-US" dirty="0"/>
              <a:t>machines. What type of unemployment does this unfortunate </a:t>
            </a:r>
            <a:br>
              <a:rPr lang="en-US" dirty="0"/>
            </a:br>
            <a:r>
              <a:rPr lang="en-US" dirty="0"/>
              <a:t>situation represent?</a:t>
            </a:r>
          </a:p>
          <a:p>
            <a:pPr marL="514350" indent="-514350" algn="just">
              <a:buFont typeface="+mj-lt"/>
              <a:buAutoNum type="alphaLcParenR"/>
            </a:pPr>
            <a:r>
              <a:rPr lang="en-US" dirty="0"/>
              <a:t>cyclical unemployment</a:t>
            </a:r>
          </a:p>
          <a:p>
            <a:pPr marL="514350" indent="-514350" algn="just">
              <a:buFont typeface="+mj-lt"/>
              <a:buAutoNum type="alphaLcParenR"/>
            </a:pPr>
            <a:r>
              <a:rPr lang="en-US" dirty="0"/>
              <a:t>frictional unemployment</a:t>
            </a:r>
          </a:p>
          <a:p>
            <a:pPr marL="514350" indent="-514350" algn="just">
              <a:buFont typeface="+mj-lt"/>
              <a:buAutoNum type="alphaLcParenR"/>
            </a:pPr>
            <a:r>
              <a:rPr lang="en-US" dirty="0"/>
              <a:t>structural unemployment </a:t>
            </a:r>
          </a:p>
          <a:p>
            <a:pPr marL="514350" indent="-514350" algn="just">
              <a:buFont typeface="+mj-lt"/>
              <a:buAutoNum type="alphaLcParenR"/>
            </a:pPr>
            <a:r>
              <a:rPr lang="en-US" dirty="0"/>
              <a:t>seasonal unemployment </a:t>
            </a:r>
          </a:p>
          <a:p>
            <a:pPr marL="0" indent="0">
              <a:buNone/>
            </a:pPr>
            <a:endParaRPr lang="en-US" dirty="0"/>
          </a:p>
        </p:txBody>
      </p:sp>
      <p:sp>
        <p:nvSpPr>
          <p:cNvPr id="4" name="Arrow: Left 3">
            <a:extLst>
              <a:ext uri="{FF2B5EF4-FFF2-40B4-BE49-F238E27FC236}">
                <a16:creationId xmlns:a16="http://schemas.microsoft.com/office/drawing/2014/main" id="{41BB8B6F-678A-400D-97F0-6F891BCB7B00}"/>
              </a:ext>
            </a:extLst>
          </p:cNvPr>
          <p:cNvSpPr/>
          <p:nvPr/>
        </p:nvSpPr>
        <p:spPr>
          <a:xfrm>
            <a:off x="5351929" y="4356847"/>
            <a:ext cx="1667435" cy="4930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564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212035" y="985838"/>
            <a:ext cx="11887200" cy="81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600" b="1" dirty="0">
                <a:solidFill>
                  <a:srgbClr val="0070C0"/>
                </a:solidFill>
              </a:rPr>
              <a:t>Draw the properly labeled Business Cycle with your finger and explain the 4-6 phases of the Business Cycle in detail.</a:t>
            </a:r>
          </a:p>
          <a:p>
            <a:pPr marL="514350" indent="-514350">
              <a:buFont typeface="+mj-lt"/>
              <a:buAutoNum type="arabicPeriod"/>
            </a:pPr>
            <a:r>
              <a:rPr lang="en-US" sz="2600" b="1" dirty="0">
                <a:solidFill>
                  <a:srgbClr val="0070C0"/>
                </a:solidFill>
              </a:rPr>
              <a:t>Now draw a properly labeled PPC with your finger and put the following points on it: Full Employment, Recession, Expansion (Inflationary Gap). See the similarity…? Now you’re starting to get it!!!</a:t>
            </a:r>
          </a:p>
          <a:p>
            <a:pPr marL="514350" indent="-514350">
              <a:buFont typeface="+mj-lt"/>
              <a:buAutoNum type="arabicPeriod"/>
            </a:pPr>
            <a:r>
              <a:rPr lang="en-US" sz="2600" b="1" dirty="0">
                <a:solidFill>
                  <a:srgbClr val="0070C0"/>
                </a:solidFill>
              </a:rPr>
              <a:t>What is the definition of a Recession?</a:t>
            </a:r>
          </a:p>
          <a:p>
            <a:pPr marL="514350" indent="-514350">
              <a:buFont typeface="+mj-lt"/>
              <a:buAutoNum type="arabicPeriod"/>
            </a:pPr>
            <a:r>
              <a:rPr lang="en-US" sz="2600" b="1" dirty="0">
                <a:solidFill>
                  <a:srgbClr val="0070C0"/>
                </a:solidFill>
              </a:rPr>
              <a:t>Which phase of the Business Cycle is unemployment rate the lowest? Highest?</a:t>
            </a:r>
          </a:p>
          <a:p>
            <a:pPr marL="514350" indent="-514350">
              <a:buFont typeface="+mj-lt"/>
              <a:buAutoNum type="arabicPeriod"/>
            </a:pPr>
            <a:r>
              <a:rPr lang="en-US" sz="2600" b="1" dirty="0">
                <a:solidFill>
                  <a:srgbClr val="0070C0"/>
                </a:solidFill>
              </a:rPr>
              <a:t>What is the difference between nominal and real GDP? How do you calculate?</a:t>
            </a:r>
          </a:p>
          <a:p>
            <a:pPr marL="514350" indent="-514350">
              <a:buFont typeface="+mj-lt"/>
              <a:buAutoNum type="arabicPeriod"/>
            </a:pPr>
            <a:r>
              <a:rPr lang="en-US" sz="2600" b="1" dirty="0">
                <a:solidFill>
                  <a:srgbClr val="0070C0"/>
                </a:solidFill>
              </a:rPr>
              <a:t>List and explain the 4 types of unemployment; and provide an example of each.</a:t>
            </a:r>
          </a:p>
          <a:p>
            <a:pPr marL="514350" indent="-514350">
              <a:buFont typeface="+mj-lt"/>
              <a:buAutoNum type="arabicPeriod"/>
            </a:pPr>
            <a:r>
              <a:rPr lang="en-US" sz="2600" b="1" dirty="0">
                <a:solidFill>
                  <a:srgbClr val="0070C0"/>
                </a:solidFill>
              </a:rPr>
              <a:t>What is the natural rate of unemployment (NRU)? What types of unemployment are included in the NRU? Which type of unemployment is bad? </a:t>
            </a:r>
          </a:p>
          <a:p>
            <a:pPr marL="514350" indent="-514350">
              <a:buFont typeface="+mj-lt"/>
              <a:buAutoNum type="arabicPeriod"/>
            </a:pPr>
            <a:r>
              <a:rPr lang="en-US" sz="2600" b="1" dirty="0">
                <a:solidFill>
                  <a:srgbClr val="0070C0"/>
                </a:solidFill>
              </a:rPr>
              <a:t>What 2 gov’t policies are used to combat a Recession and Unemployment?</a:t>
            </a:r>
          </a:p>
          <a:p>
            <a:pPr marL="514350" indent="-514350">
              <a:buFont typeface="+mj-lt"/>
              <a:buAutoNum type="arabicPeriod"/>
            </a:pPr>
            <a:r>
              <a:rPr lang="en-US" sz="2600" b="1" dirty="0">
                <a:solidFill>
                  <a:srgbClr val="0070C0"/>
                </a:solidFill>
              </a:rPr>
              <a:t>What is your favorite thing about Spring?</a:t>
            </a: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10497493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Franklin Gothic Demi Cond" panose="020B0706030402020204" pitchFamily="34" charset="0"/>
              </a:rPr>
              <a:t>What is inflation, how is it calculated, and how does inflation impact the economy? </a:t>
            </a:r>
            <a:br>
              <a:rPr lang="en-US" dirty="0"/>
            </a:br>
            <a:endParaRPr lang="en-US" dirty="0"/>
          </a:p>
        </p:txBody>
      </p:sp>
      <p:pic>
        <p:nvPicPr>
          <p:cNvPr id="2050" name="Picture 2" descr="http://www.truthdig.com/images/cartoonuploads/inflation-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986" y="1928891"/>
            <a:ext cx="4982319" cy="38341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Inf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3530"/>
            <a:ext cx="6396789" cy="455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4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croeconomics: Crash Course Economics #5">
            <a:hlinkClick r:id="" action="ppaction://media"/>
            <a:extLst>
              <a:ext uri="{FF2B5EF4-FFF2-40B4-BE49-F238E27FC236}">
                <a16:creationId xmlns:a16="http://schemas.microsoft.com/office/drawing/2014/main" id="{FFAD6240-770E-482F-BF2D-FE774A9E8E4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40728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371" y="0"/>
            <a:ext cx="10515600" cy="1325563"/>
          </a:xfrm>
        </p:spPr>
        <p:txBody>
          <a:bodyPr/>
          <a:lstStyle/>
          <a:p>
            <a:pPr algn="ctr"/>
            <a:r>
              <a:rPr lang="en-US" u="sng" dirty="0">
                <a:solidFill>
                  <a:srgbClr val="FF0000"/>
                </a:solidFill>
                <a:latin typeface="Goudy Stout" panose="0202090407030B020401" pitchFamily="18" charset="0"/>
              </a:rPr>
              <a:t>Inflation</a:t>
            </a:r>
          </a:p>
        </p:txBody>
      </p:sp>
      <p:sp>
        <p:nvSpPr>
          <p:cNvPr id="3" name="Content Placeholder 2"/>
          <p:cNvSpPr>
            <a:spLocks noGrp="1"/>
          </p:cNvSpPr>
          <p:nvPr>
            <p:ph idx="1"/>
          </p:nvPr>
        </p:nvSpPr>
        <p:spPr>
          <a:xfrm>
            <a:off x="71718" y="1126435"/>
            <a:ext cx="7718611" cy="5542093"/>
          </a:xfrm>
        </p:spPr>
        <p:txBody>
          <a:bodyPr>
            <a:normAutofit fontScale="32500" lnSpcReduction="20000"/>
          </a:bodyPr>
          <a:lstStyle/>
          <a:p>
            <a:pPr algn="just"/>
            <a:r>
              <a:rPr lang="en-US" sz="9800" b="1" u="sng" dirty="0">
                <a:latin typeface="Aharoni" panose="02010803020104030203" pitchFamily="2" charset="-79"/>
                <a:cs typeface="Aharoni" panose="02010803020104030203" pitchFamily="2" charset="-79"/>
              </a:rPr>
              <a:t>Inflation</a:t>
            </a:r>
            <a:r>
              <a:rPr lang="en-US" sz="9800" dirty="0">
                <a:latin typeface="Aharoni" panose="02010803020104030203" pitchFamily="2" charset="-79"/>
                <a:cs typeface="Aharoni" panose="02010803020104030203" pitchFamily="2" charset="-79"/>
              </a:rPr>
              <a:t> – a general &amp; sustained increase in the average price level of ALL products in the economy</a:t>
            </a:r>
          </a:p>
          <a:p>
            <a:pPr algn="just"/>
            <a:r>
              <a:rPr lang="en-US" sz="9800" u="sng" dirty="0">
                <a:latin typeface="Times New Roman" panose="02020603050405020304" pitchFamily="18" charset="0"/>
                <a:cs typeface="Times New Roman" panose="02020603050405020304" pitchFamily="18" charset="0"/>
              </a:rPr>
              <a:t>Inflation rate</a:t>
            </a:r>
            <a:r>
              <a:rPr lang="en-US" sz="9800" dirty="0">
                <a:latin typeface="Times New Roman" panose="02020603050405020304" pitchFamily="18" charset="0"/>
                <a:cs typeface="Times New Roman" panose="02020603050405020304" pitchFamily="18" charset="0"/>
              </a:rPr>
              <a:t> is the % change in the price level from the previous period or base year (normal rate is 1-3%)</a:t>
            </a:r>
          </a:p>
          <a:p>
            <a:pPr algn="just"/>
            <a:r>
              <a:rPr lang="en-US" sz="9800" dirty="0">
                <a:latin typeface="Times New Roman" panose="02020603050405020304" pitchFamily="18" charset="0"/>
                <a:cs typeface="Times New Roman" panose="02020603050405020304" pitchFamily="18" charset="0"/>
              </a:rPr>
              <a:t>Degrees of Inflation:</a:t>
            </a:r>
          </a:p>
          <a:p>
            <a:pPr marL="514350" lvl="0" indent="-514350" algn="just">
              <a:buFont typeface="+mj-lt"/>
              <a:buAutoNum type="arabicPeriod"/>
            </a:pPr>
            <a:r>
              <a:rPr lang="en-US" sz="9800" b="1" u="sng" dirty="0">
                <a:solidFill>
                  <a:schemeClr val="accent6">
                    <a:lumMod val="50000"/>
                  </a:schemeClr>
                </a:solidFill>
                <a:latin typeface="Times New Roman" panose="02020603050405020304" pitchFamily="18" charset="0"/>
                <a:cs typeface="Times New Roman" panose="02020603050405020304" pitchFamily="18" charset="0"/>
              </a:rPr>
              <a:t>Anticipated inflation </a:t>
            </a:r>
            <a:r>
              <a:rPr lang="en-US" sz="9800" b="1" dirty="0">
                <a:solidFill>
                  <a:schemeClr val="accent6">
                    <a:lumMod val="50000"/>
                  </a:schemeClr>
                </a:solidFill>
                <a:latin typeface="Times New Roman" panose="02020603050405020304" pitchFamily="18" charset="0"/>
                <a:cs typeface="Times New Roman" panose="02020603050405020304" pitchFamily="18" charset="0"/>
              </a:rPr>
              <a:t>– 1-3% per year (“creeping”)</a:t>
            </a:r>
          </a:p>
          <a:p>
            <a:pPr marL="514350" lvl="0" indent="-514350" algn="just">
              <a:buFont typeface="+mj-lt"/>
              <a:buAutoNum type="arabicPeriod"/>
            </a:pPr>
            <a:r>
              <a:rPr lang="en-US" sz="9800" b="1" u="sng" dirty="0">
                <a:solidFill>
                  <a:schemeClr val="accent6">
                    <a:lumMod val="50000"/>
                  </a:schemeClr>
                </a:solidFill>
                <a:latin typeface="Times New Roman" panose="02020603050405020304" pitchFamily="18" charset="0"/>
                <a:cs typeface="Times New Roman" panose="02020603050405020304" pitchFamily="18" charset="0"/>
              </a:rPr>
              <a:t>Walking inflation </a:t>
            </a:r>
            <a:r>
              <a:rPr lang="en-US" sz="9800" b="1" dirty="0">
                <a:solidFill>
                  <a:schemeClr val="accent6">
                    <a:lumMod val="50000"/>
                  </a:schemeClr>
                </a:solidFill>
                <a:latin typeface="Times New Roman" panose="02020603050405020304" pitchFamily="18" charset="0"/>
                <a:cs typeface="Times New Roman" panose="02020603050405020304" pitchFamily="18" charset="0"/>
              </a:rPr>
              <a:t>– 4-10%</a:t>
            </a:r>
          </a:p>
          <a:p>
            <a:pPr marL="514350" lvl="0" indent="-514350" algn="just">
              <a:buFont typeface="+mj-lt"/>
              <a:buAutoNum type="arabicPeriod"/>
            </a:pPr>
            <a:r>
              <a:rPr lang="en-US" sz="9800" b="1" u="sng" dirty="0">
                <a:solidFill>
                  <a:schemeClr val="accent6">
                    <a:lumMod val="50000"/>
                  </a:schemeClr>
                </a:solidFill>
                <a:latin typeface="Times New Roman" panose="02020603050405020304" pitchFamily="18" charset="0"/>
                <a:cs typeface="Times New Roman" panose="02020603050405020304" pitchFamily="18" charset="0"/>
              </a:rPr>
              <a:t>Galloping inflation </a:t>
            </a:r>
            <a:r>
              <a:rPr lang="en-US" sz="9800" b="1" dirty="0">
                <a:solidFill>
                  <a:schemeClr val="accent6">
                    <a:lumMod val="50000"/>
                  </a:schemeClr>
                </a:solidFill>
                <a:latin typeface="Times New Roman" panose="02020603050405020304" pitchFamily="18" charset="0"/>
                <a:cs typeface="Times New Roman" panose="02020603050405020304" pitchFamily="18" charset="0"/>
              </a:rPr>
              <a:t>– 10-30%(politically unstable Latin American countries or former Soviet communist bloc countries)</a:t>
            </a:r>
            <a:endParaRPr lang="en-US" sz="9800"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6146" name="Picture 2" descr="http://1.bp.blogspot.com/_SYcCDegReA8/SmwMZwQb35I/AAAAAAAAAtI/OmW_WYSj2aY/s400/DOL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458" y="585189"/>
            <a:ext cx="3675979" cy="26467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media.licdn.com/mpr/mpr/p/6/005/068/300/2f422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458" y="3455691"/>
            <a:ext cx="3766065" cy="302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4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371" y="0"/>
            <a:ext cx="10515600" cy="1325563"/>
          </a:xfrm>
        </p:spPr>
        <p:txBody>
          <a:bodyPr/>
          <a:lstStyle/>
          <a:p>
            <a:pPr algn="ctr"/>
            <a:r>
              <a:rPr lang="en-US" u="sng" dirty="0">
                <a:solidFill>
                  <a:srgbClr val="FF0000"/>
                </a:solidFill>
                <a:latin typeface="Goudy Stout" panose="0202090407030B020401" pitchFamily="18" charset="0"/>
              </a:rPr>
              <a:t>Inflation</a:t>
            </a:r>
          </a:p>
        </p:txBody>
      </p:sp>
      <p:sp>
        <p:nvSpPr>
          <p:cNvPr id="3" name="Content Placeholder 2"/>
          <p:cNvSpPr>
            <a:spLocks noGrp="1"/>
          </p:cNvSpPr>
          <p:nvPr>
            <p:ph idx="1"/>
          </p:nvPr>
        </p:nvSpPr>
        <p:spPr>
          <a:xfrm>
            <a:off x="236836" y="1126435"/>
            <a:ext cx="7580388" cy="5542093"/>
          </a:xfrm>
        </p:spPr>
        <p:txBody>
          <a:bodyPr>
            <a:normAutofit fontScale="55000" lnSpcReduction="20000"/>
          </a:bodyPr>
          <a:lstStyle/>
          <a:p>
            <a:pPr marL="457200" lvl="0" indent="-457200" algn="just">
              <a:buFont typeface="+mj-lt"/>
              <a:buAutoNum type="arabicPeriod" startAt="4"/>
            </a:pPr>
            <a:r>
              <a:rPr lang="en-US" sz="6700" b="1" u="sng" dirty="0">
                <a:solidFill>
                  <a:srgbClr val="C00000"/>
                </a:solidFill>
                <a:latin typeface="Times New Roman" panose="02020603050405020304" pitchFamily="18" charset="0"/>
                <a:cs typeface="Times New Roman" panose="02020603050405020304" pitchFamily="18" charset="0"/>
              </a:rPr>
              <a:t>Hyperinflation</a:t>
            </a:r>
            <a:r>
              <a:rPr lang="en-US" sz="6700" b="1" dirty="0">
                <a:solidFill>
                  <a:srgbClr val="C00000"/>
                </a:solidFill>
                <a:latin typeface="Times New Roman" panose="02020603050405020304" pitchFamily="18" charset="0"/>
                <a:cs typeface="Times New Roman" panose="02020603050405020304" pitchFamily="18" charset="0"/>
              </a:rPr>
              <a:t> –  50+% per year (extremely rare &amp; is last step before total monetary collapse &amp; absolute CHAOS!!!) </a:t>
            </a:r>
          </a:p>
          <a:p>
            <a:pPr marL="0" lvl="0" indent="0" algn="just">
              <a:buNone/>
            </a:pPr>
            <a:endParaRPr lang="en-US" sz="6700" dirty="0">
              <a:latin typeface="Times New Roman" panose="02020603050405020304" pitchFamily="18" charset="0"/>
              <a:cs typeface="Times New Roman" panose="02020603050405020304" pitchFamily="18" charset="0"/>
            </a:endParaRPr>
          </a:p>
          <a:p>
            <a:pPr algn="just"/>
            <a:r>
              <a:rPr lang="en-US" sz="6700" b="1" u="sng" dirty="0">
                <a:latin typeface="Times New Roman" panose="02020603050405020304" pitchFamily="18" charset="0"/>
                <a:cs typeface="Times New Roman" panose="02020603050405020304" pitchFamily="18" charset="0"/>
              </a:rPr>
              <a:t>Deflation</a:t>
            </a:r>
            <a:r>
              <a:rPr lang="en-US" sz="6700" dirty="0">
                <a:latin typeface="Times New Roman" panose="02020603050405020304" pitchFamily="18" charset="0"/>
                <a:cs typeface="Times New Roman" panose="02020603050405020304" pitchFamily="18" charset="0"/>
              </a:rPr>
              <a:t> – reduction of the general level of prices in an economy </a:t>
            </a:r>
          </a:p>
          <a:p>
            <a:pPr lvl="1" algn="just"/>
            <a:r>
              <a:rPr lang="en-US" sz="6700" b="1" dirty="0">
                <a:solidFill>
                  <a:srgbClr val="002060"/>
                </a:solidFill>
                <a:latin typeface="Times New Roman" panose="02020603050405020304" pitchFamily="18" charset="0"/>
                <a:cs typeface="Times New Roman" panose="02020603050405020304" pitchFamily="18" charset="0"/>
              </a:rPr>
              <a:t>Deflation is actually worse for an economy than inflation because it occurs due to a long &amp; severe Recession</a:t>
            </a:r>
          </a:p>
          <a:p>
            <a:pPr marL="0" indent="0">
              <a:buNone/>
            </a:pPr>
            <a:r>
              <a:rPr lang="en-US" sz="9600" b="1" dirty="0">
                <a:latin typeface="Times New Roman" panose="02020603050405020304" pitchFamily="18" charset="0"/>
                <a:cs typeface="Times New Roman" panose="02020603050405020304" pitchFamily="18" charset="0"/>
              </a:rPr>
              <a:t> </a:t>
            </a:r>
            <a:endParaRPr lang="en-US" sz="9600" dirty="0">
              <a:latin typeface="Times New Roman" panose="02020603050405020304" pitchFamily="18" charset="0"/>
              <a:cs typeface="Times New Roman" panose="02020603050405020304" pitchFamily="18" charset="0"/>
            </a:endParaRPr>
          </a:p>
          <a:p>
            <a:endParaRPr lang="en-US" dirty="0"/>
          </a:p>
        </p:txBody>
      </p:sp>
      <p:pic>
        <p:nvPicPr>
          <p:cNvPr id="6146" name="Picture 2" descr="http://1.bp.blogspot.com/_SYcCDegReA8/SmwMZwQb35I/AAAAAAAAAtI/OmW_WYSj2aY/s400/DOL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458" y="585189"/>
            <a:ext cx="3675979" cy="26467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media.licdn.com/mpr/mpr/p/6/005/068/300/2f422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458" y="3455691"/>
            <a:ext cx="3766065" cy="302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15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C688F5D-C2A9-434A-A367-F871D65998A0}"/>
              </a:ext>
            </a:extLst>
          </p:cNvPr>
          <p:cNvSpPr>
            <a:spLocks noChangeArrowheads="1"/>
          </p:cNvSpPr>
          <p:nvPr/>
        </p:nvSpPr>
        <p:spPr bwMode="auto">
          <a:xfrm>
            <a:off x="1524000" y="609600"/>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6000" b="1"/>
              <a:t>Goal #3</a:t>
            </a:r>
          </a:p>
          <a:p>
            <a:pPr algn="ctr">
              <a:spcBef>
                <a:spcPct val="0"/>
              </a:spcBef>
              <a:buFontTx/>
              <a:buNone/>
            </a:pPr>
            <a:r>
              <a:rPr lang="en-US" altLang="en-US" sz="6000" b="1"/>
              <a:t>LIMIT INFLATION</a:t>
            </a:r>
          </a:p>
        </p:txBody>
      </p:sp>
      <p:pic>
        <p:nvPicPr>
          <p:cNvPr id="15363" name="Picture 5" descr="hyperinflation-zimbabwe10">
            <a:extLst>
              <a:ext uri="{FF2B5EF4-FFF2-40B4-BE49-F238E27FC236}">
                <a16:creationId xmlns:a16="http://schemas.microsoft.com/office/drawing/2014/main" id="{C9C800CE-935E-4F2D-8208-EA161ED74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2667000"/>
            <a:ext cx="3457575" cy="3810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48" name="Rectangle 24">
            <a:extLst>
              <a:ext uri="{FF2B5EF4-FFF2-40B4-BE49-F238E27FC236}">
                <a16:creationId xmlns:a16="http://schemas.microsoft.com/office/drawing/2014/main" id="{E2979D4B-03AA-4EEE-A82C-D9344BCD6C33}"/>
              </a:ext>
            </a:extLst>
          </p:cNvPr>
          <p:cNvSpPr>
            <a:spLocks noChangeArrowheads="1"/>
          </p:cNvSpPr>
          <p:nvPr/>
        </p:nvSpPr>
        <p:spPr bwMode="auto">
          <a:xfrm>
            <a:off x="6019800" y="3200400"/>
            <a:ext cx="4343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t>Country and Time- </a:t>
            </a:r>
          </a:p>
          <a:p>
            <a:pPr algn="ctr" eaLnBrk="1" hangingPunct="1">
              <a:spcBef>
                <a:spcPct val="0"/>
              </a:spcBef>
              <a:buFontTx/>
              <a:buNone/>
            </a:pPr>
            <a:r>
              <a:rPr lang="en-US" altLang="en-US" sz="2800" b="1">
                <a:solidFill>
                  <a:schemeClr val="accent2"/>
                </a:solidFill>
              </a:rPr>
              <a:t>Zimbabwe, 2008</a:t>
            </a:r>
          </a:p>
          <a:p>
            <a:pPr algn="ctr" eaLnBrk="1" hangingPunct="1">
              <a:spcBef>
                <a:spcPct val="0"/>
              </a:spcBef>
              <a:buFontTx/>
              <a:buNone/>
            </a:pPr>
            <a:r>
              <a:rPr lang="en-US" altLang="en-US" sz="2800" b="1"/>
              <a:t>Annual Inflation Rate-</a:t>
            </a:r>
          </a:p>
          <a:p>
            <a:pPr algn="ctr" eaLnBrk="1" hangingPunct="1">
              <a:spcBef>
                <a:spcPct val="0"/>
              </a:spcBef>
              <a:buFontTx/>
              <a:buNone/>
            </a:pPr>
            <a:r>
              <a:rPr lang="en-US" altLang="en-US" sz="2800" b="1">
                <a:solidFill>
                  <a:schemeClr val="accent2"/>
                </a:solidFill>
              </a:rPr>
              <a:t>79,600,000,000%</a:t>
            </a:r>
          </a:p>
          <a:p>
            <a:pPr algn="ctr" eaLnBrk="1" hangingPunct="1">
              <a:spcBef>
                <a:spcPct val="0"/>
              </a:spcBef>
              <a:buFontTx/>
              <a:buNone/>
            </a:pPr>
            <a:r>
              <a:rPr lang="en-US" altLang="en-US" sz="2800" b="1"/>
              <a:t>Time for Prices to Double-</a:t>
            </a:r>
          </a:p>
          <a:p>
            <a:pPr algn="ctr" eaLnBrk="1" hangingPunct="1">
              <a:spcBef>
                <a:spcPct val="0"/>
              </a:spcBef>
              <a:buFontTx/>
              <a:buNone/>
            </a:pPr>
            <a:r>
              <a:rPr lang="en-US" altLang="en-US" sz="2800" b="1">
                <a:solidFill>
                  <a:schemeClr val="accent2"/>
                </a:solidFill>
              </a:rPr>
              <a:t>24.7 hours</a:t>
            </a:r>
          </a:p>
        </p:txBody>
      </p:sp>
    </p:spTree>
    <p:extLst>
      <p:ext uri="{BB962C8B-B14F-4D97-AF65-F5344CB8AC3E}">
        <p14:creationId xmlns:p14="http://schemas.microsoft.com/office/powerpoint/2010/main" val="237426395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48">
                                            <p:txEl>
                                              <p:pRg st="0" end="0"/>
                                            </p:txEl>
                                          </p:spTgt>
                                        </p:tgtEl>
                                        <p:attrNameLst>
                                          <p:attrName>style.visibility</p:attrName>
                                        </p:attrNameLst>
                                      </p:cBhvr>
                                      <p:to>
                                        <p:strVal val="visible"/>
                                      </p:to>
                                    </p:set>
                                    <p:animEffect transition="in" filter="dissolve">
                                      <p:cBhvr>
                                        <p:cTn id="7" dur="500"/>
                                        <p:tgtEl>
                                          <p:spTgt spid="522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248">
                                            <p:txEl>
                                              <p:pRg st="1" end="1"/>
                                            </p:txEl>
                                          </p:spTgt>
                                        </p:tgtEl>
                                        <p:attrNameLst>
                                          <p:attrName>style.visibility</p:attrName>
                                        </p:attrNameLst>
                                      </p:cBhvr>
                                      <p:to>
                                        <p:strVal val="visible"/>
                                      </p:to>
                                    </p:set>
                                    <p:animEffect transition="in" filter="dissolve">
                                      <p:cBhvr>
                                        <p:cTn id="12" dur="500"/>
                                        <p:tgtEl>
                                          <p:spTgt spid="522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248">
                                            <p:txEl>
                                              <p:pRg st="2" end="2"/>
                                            </p:txEl>
                                          </p:spTgt>
                                        </p:tgtEl>
                                        <p:attrNameLst>
                                          <p:attrName>style.visibility</p:attrName>
                                        </p:attrNameLst>
                                      </p:cBhvr>
                                      <p:to>
                                        <p:strVal val="visible"/>
                                      </p:to>
                                    </p:set>
                                    <p:animEffect transition="in" filter="dissolve">
                                      <p:cBhvr>
                                        <p:cTn id="17" dur="500"/>
                                        <p:tgtEl>
                                          <p:spTgt spid="522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248">
                                            <p:txEl>
                                              <p:pRg st="3" end="3"/>
                                            </p:txEl>
                                          </p:spTgt>
                                        </p:tgtEl>
                                        <p:attrNameLst>
                                          <p:attrName>style.visibility</p:attrName>
                                        </p:attrNameLst>
                                      </p:cBhvr>
                                      <p:to>
                                        <p:strVal val="visible"/>
                                      </p:to>
                                    </p:set>
                                    <p:animEffect transition="in" filter="dissolve">
                                      <p:cBhvr>
                                        <p:cTn id="22" dur="500"/>
                                        <p:tgtEl>
                                          <p:spTgt spid="5224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248">
                                            <p:txEl>
                                              <p:pRg st="4" end="4"/>
                                            </p:txEl>
                                          </p:spTgt>
                                        </p:tgtEl>
                                        <p:attrNameLst>
                                          <p:attrName>style.visibility</p:attrName>
                                        </p:attrNameLst>
                                      </p:cBhvr>
                                      <p:to>
                                        <p:strVal val="visible"/>
                                      </p:to>
                                    </p:set>
                                    <p:animEffect transition="in" filter="dissolve">
                                      <p:cBhvr>
                                        <p:cTn id="27" dur="500"/>
                                        <p:tgtEl>
                                          <p:spTgt spid="5224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2248">
                                            <p:txEl>
                                              <p:pRg st="5" end="5"/>
                                            </p:txEl>
                                          </p:spTgt>
                                        </p:tgtEl>
                                        <p:attrNameLst>
                                          <p:attrName>style.visibility</p:attrName>
                                        </p:attrNameLst>
                                      </p:cBhvr>
                                      <p:to>
                                        <p:strVal val="visible"/>
                                      </p:to>
                                    </p:set>
                                    <p:animEffect transition="in" filter="dissolve">
                                      <p:cBhvr>
                                        <p:cTn id="32" dur="500"/>
                                        <p:tgtEl>
                                          <p:spTgt spid="5224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385" y="1235727"/>
            <a:ext cx="6017826" cy="3014943"/>
          </a:xfrm>
          <a:prstGeom prst="rect">
            <a:avLst/>
          </a:prstGeom>
        </p:spPr>
      </p:pic>
      <p:pic>
        <p:nvPicPr>
          <p:cNvPr id="5" name="Picture 4"/>
          <p:cNvPicPr>
            <a:picLocks noChangeAspect="1"/>
          </p:cNvPicPr>
          <p:nvPr/>
        </p:nvPicPr>
        <p:blipFill>
          <a:blip r:embed="rId3"/>
          <a:stretch>
            <a:fillRect/>
          </a:stretch>
        </p:blipFill>
        <p:spPr>
          <a:xfrm>
            <a:off x="2607704" y="4471838"/>
            <a:ext cx="7662049" cy="2085103"/>
          </a:xfrm>
          <a:prstGeom prst="rect">
            <a:avLst/>
          </a:prstGeom>
        </p:spPr>
      </p:pic>
      <p:pic>
        <p:nvPicPr>
          <p:cNvPr id="6" name="Picture 5"/>
          <p:cNvPicPr>
            <a:picLocks noChangeAspect="1"/>
          </p:cNvPicPr>
          <p:nvPr/>
        </p:nvPicPr>
        <p:blipFill>
          <a:blip r:embed="rId4"/>
          <a:stretch>
            <a:fillRect/>
          </a:stretch>
        </p:blipFill>
        <p:spPr>
          <a:xfrm>
            <a:off x="6868154" y="1235727"/>
            <a:ext cx="4988392" cy="2879072"/>
          </a:xfrm>
          <a:prstGeom prst="rect">
            <a:avLst/>
          </a:prstGeom>
        </p:spPr>
      </p:pic>
      <p:sp>
        <p:nvSpPr>
          <p:cNvPr id="7" name="Title 6"/>
          <p:cNvSpPr>
            <a:spLocks noGrp="1"/>
          </p:cNvSpPr>
          <p:nvPr>
            <p:ph type="title"/>
          </p:nvPr>
        </p:nvSpPr>
        <p:spPr>
          <a:xfrm>
            <a:off x="795068" y="32117"/>
            <a:ext cx="10515600" cy="1325563"/>
          </a:xfrm>
        </p:spPr>
        <p:txBody>
          <a:bodyPr/>
          <a:lstStyle/>
          <a:p>
            <a:pPr algn="ctr"/>
            <a:r>
              <a:rPr lang="en-US" dirty="0">
                <a:latin typeface="Britannic Bold" panose="020B0903060703020204" pitchFamily="34" charset="0"/>
              </a:rPr>
              <a:t>Inflation over the Years </a:t>
            </a:r>
          </a:p>
        </p:txBody>
      </p:sp>
    </p:spTree>
    <p:extLst>
      <p:ext uri="{BB962C8B-B14F-4D97-AF65-F5344CB8AC3E}">
        <p14:creationId xmlns:p14="http://schemas.microsoft.com/office/powerpoint/2010/main" val="3751002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rash course eco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183" y="364433"/>
            <a:ext cx="10177670" cy="5724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92626" y="6095996"/>
            <a:ext cx="8852452" cy="461665"/>
          </a:xfrm>
          <a:prstGeom prst="rect">
            <a:avLst/>
          </a:prstGeom>
          <a:noFill/>
        </p:spPr>
        <p:txBody>
          <a:bodyPr wrap="square" rtlCol="0">
            <a:spAutoFit/>
          </a:bodyPr>
          <a:lstStyle/>
          <a:p>
            <a:pPr algn="ctr"/>
            <a:r>
              <a:rPr lang="en-US" sz="2400" dirty="0">
                <a:hlinkClick r:id="rId3"/>
              </a:rPr>
              <a:t>https://www.youtube.com/watch?v=T8-85cZRI9o</a:t>
            </a:r>
            <a:endParaRPr lang="en-US" sz="2400" dirty="0"/>
          </a:p>
        </p:txBody>
      </p:sp>
    </p:spTree>
    <p:extLst>
      <p:ext uri="{BB962C8B-B14F-4D97-AF65-F5344CB8AC3E}">
        <p14:creationId xmlns:p14="http://schemas.microsoft.com/office/powerpoint/2010/main" val="2736941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574" y="365572"/>
            <a:ext cx="10515600" cy="1325563"/>
          </a:xfrm>
        </p:spPr>
        <p:txBody>
          <a:bodyPr>
            <a:normAutofit/>
          </a:bodyPr>
          <a:lstStyle/>
          <a:p>
            <a:pPr algn="ctr"/>
            <a:r>
              <a:rPr lang="en-US" sz="6000" dirty="0">
                <a:latin typeface="Rockwell Extra Bold" panose="02060903040505020403" pitchFamily="18" charset="0"/>
              </a:rPr>
              <a:t>CPI</a:t>
            </a:r>
          </a:p>
        </p:txBody>
      </p:sp>
      <p:sp>
        <p:nvSpPr>
          <p:cNvPr id="4" name="Content Placeholder 3"/>
          <p:cNvSpPr>
            <a:spLocks noGrp="1"/>
          </p:cNvSpPr>
          <p:nvPr>
            <p:ph idx="1"/>
          </p:nvPr>
        </p:nvSpPr>
        <p:spPr>
          <a:xfrm>
            <a:off x="831574" y="1712496"/>
            <a:ext cx="10956235" cy="2456796"/>
          </a:xfrm>
        </p:spPr>
        <p:txBody>
          <a:bodyPr>
            <a:normAutofit/>
          </a:bodyPr>
          <a:lstStyle/>
          <a:p>
            <a:pPr marL="0" indent="0" algn="just">
              <a:buNone/>
            </a:pPr>
            <a:r>
              <a:rPr lang="en-US" sz="3600" b="1" u="sng" dirty="0">
                <a:solidFill>
                  <a:schemeClr val="accent4">
                    <a:lumMod val="75000"/>
                  </a:schemeClr>
                </a:solidFill>
              </a:rPr>
              <a:t>Consumer Price Index (CPI)</a:t>
            </a:r>
            <a:r>
              <a:rPr lang="en-US" sz="3600" b="1" dirty="0">
                <a:solidFill>
                  <a:schemeClr val="accent4">
                    <a:lumMod val="75000"/>
                  </a:schemeClr>
                </a:solidFill>
              </a:rPr>
              <a:t> – an index </a:t>
            </a:r>
            <a:r>
              <a:rPr lang="en-US" sz="3600" b="1" dirty="0">
                <a:solidFill>
                  <a:srgbClr val="FF0000"/>
                </a:solidFill>
              </a:rPr>
              <a:t>used to measure inflation</a:t>
            </a:r>
            <a:r>
              <a:rPr lang="en-US" sz="3600" b="1" dirty="0">
                <a:solidFill>
                  <a:schemeClr val="accent4">
                    <a:lumMod val="75000"/>
                  </a:schemeClr>
                </a:solidFill>
              </a:rPr>
              <a:t>; measures the overall cost of goods and services commonly purchased by consumers</a:t>
            </a:r>
          </a:p>
          <a:p>
            <a:pPr marL="0" indent="0">
              <a:buNone/>
            </a:pPr>
            <a:endParaRPr lang="en-US" b="1" dirty="0">
              <a:solidFill>
                <a:schemeClr val="accent4">
                  <a:lumMod val="75000"/>
                </a:schemeClr>
              </a:solidFill>
            </a:endParaRPr>
          </a:p>
          <a:p>
            <a:endParaRPr lang="en-US" dirty="0"/>
          </a:p>
        </p:txBody>
      </p:sp>
      <p:sp>
        <p:nvSpPr>
          <p:cNvPr id="5" name="TextBox 4"/>
          <p:cNvSpPr txBox="1"/>
          <p:nvPr/>
        </p:nvSpPr>
        <p:spPr>
          <a:xfrm>
            <a:off x="2332384" y="3970212"/>
            <a:ext cx="8123582" cy="1569660"/>
          </a:xfrm>
          <a:prstGeom prst="rect">
            <a:avLst/>
          </a:prstGeom>
          <a:noFill/>
        </p:spPr>
        <p:txBody>
          <a:bodyPr wrap="square" rtlCol="0">
            <a:spAutoFit/>
          </a:bodyPr>
          <a:lstStyle/>
          <a:p>
            <a:r>
              <a:rPr lang="en-US" sz="4800" b="1" dirty="0">
                <a:solidFill>
                  <a:schemeClr val="tx1">
                    <a:lumMod val="95000"/>
                    <a:lumOff val="5000"/>
                  </a:schemeClr>
                </a:solidFill>
              </a:rPr>
              <a:t>            </a:t>
            </a:r>
            <a:r>
              <a:rPr lang="en-US" sz="4800" b="1" u="sng" dirty="0">
                <a:solidFill>
                  <a:schemeClr val="tx1">
                    <a:lumMod val="95000"/>
                    <a:lumOff val="5000"/>
                  </a:schemeClr>
                </a:solidFill>
              </a:rPr>
              <a:t>current year cost</a:t>
            </a:r>
          </a:p>
          <a:p>
            <a:r>
              <a:rPr lang="en-US" sz="4800" b="1" dirty="0">
                <a:solidFill>
                  <a:schemeClr val="tx1">
                    <a:lumMod val="95000"/>
                    <a:lumOff val="5000"/>
                  </a:schemeClr>
                </a:solidFill>
              </a:rPr>
              <a:t>CPI =     base year cost    X 100</a:t>
            </a:r>
            <a:endParaRPr lang="en-US" sz="4800" dirty="0"/>
          </a:p>
        </p:txBody>
      </p:sp>
    </p:spTree>
    <p:extLst>
      <p:ext uri="{BB962C8B-B14F-4D97-AF65-F5344CB8AC3E}">
        <p14:creationId xmlns:p14="http://schemas.microsoft.com/office/powerpoint/2010/main" val="3294972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22" y="0"/>
            <a:ext cx="10515600" cy="1325563"/>
          </a:xfrm>
        </p:spPr>
        <p:txBody>
          <a:bodyPr/>
          <a:lstStyle/>
          <a:p>
            <a:pPr algn="ctr"/>
            <a:r>
              <a:rPr lang="en-US" u="sng" dirty="0">
                <a:latin typeface="Algerian" panose="04020705040A02060702" pitchFamily="82" charset="0"/>
              </a:rPr>
              <a:t> Three Types of Inflation</a:t>
            </a:r>
          </a:p>
        </p:txBody>
      </p:sp>
      <p:sp>
        <p:nvSpPr>
          <p:cNvPr id="3" name="Content Placeholder 2"/>
          <p:cNvSpPr>
            <a:spLocks noGrp="1"/>
          </p:cNvSpPr>
          <p:nvPr>
            <p:ph idx="1"/>
          </p:nvPr>
        </p:nvSpPr>
        <p:spPr>
          <a:xfrm>
            <a:off x="225287" y="1325563"/>
            <a:ext cx="11701670" cy="5526156"/>
          </a:xfrm>
        </p:spPr>
        <p:txBody>
          <a:bodyPr>
            <a:normAutofit fontScale="62500" lnSpcReduction="20000"/>
          </a:bodyPr>
          <a:lstStyle/>
          <a:p>
            <a:pPr marL="514350" lvl="0" indent="-514350" algn="just">
              <a:buFont typeface="+mj-lt"/>
              <a:buAutoNum type="arabicPeriod"/>
            </a:pPr>
            <a:r>
              <a:rPr lang="en-US" sz="7400" b="1" u="sng" dirty="0">
                <a:solidFill>
                  <a:schemeClr val="accent6">
                    <a:lumMod val="75000"/>
                  </a:schemeClr>
                </a:solidFill>
              </a:rPr>
              <a:t>Quantity Theory</a:t>
            </a:r>
            <a:r>
              <a:rPr lang="en-US" sz="7400" b="1" dirty="0">
                <a:solidFill>
                  <a:schemeClr val="accent6">
                    <a:lumMod val="75000"/>
                  </a:schemeClr>
                </a:solidFill>
              </a:rPr>
              <a:t> – excess monetary growth (too much money in circulation); in other words the Federal Reserve (central bank) allows the supply of money to increase faster than real GDP, decreasing the actual value of the dollar</a:t>
            </a:r>
          </a:p>
          <a:p>
            <a:pPr lvl="1" algn="just">
              <a:buFont typeface="Wingdings" panose="05000000000000000000" pitchFamily="2" charset="2"/>
              <a:buChar char="q"/>
            </a:pPr>
            <a:r>
              <a:rPr lang="en-US" sz="7000" dirty="0">
                <a:solidFill>
                  <a:schemeClr val="accent6">
                    <a:lumMod val="75000"/>
                  </a:schemeClr>
                </a:solidFill>
              </a:rPr>
              <a:t> “</a:t>
            </a:r>
            <a:r>
              <a:rPr lang="en-US" sz="7000" i="1" dirty="0">
                <a:solidFill>
                  <a:schemeClr val="accent6">
                    <a:lumMod val="75000"/>
                  </a:schemeClr>
                </a:solidFill>
              </a:rPr>
              <a:t>Too much money chasing too few goods!”</a:t>
            </a:r>
          </a:p>
          <a:p>
            <a:pPr lvl="1" algn="just">
              <a:buFont typeface="Wingdings" panose="05000000000000000000" pitchFamily="2" charset="2"/>
              <a:buChar char="q"/>
            </a:pPr>
            <a:r>
              <a:rPr lang="en-US" sz="7000" i="1" dirty="0">
                <a:solidFill>
                  <a:schemeClr val="accent6">
                    <a:lumMod val="75000"/>
                  </a:schemeClr>
                </a:solidFill>
              </a:rPr>
              <a:t> Like monopoly money</a:t>
            </a:r>
            <a:endParaRPr lang="en-US" sz="7000" dirty="0">
              <a:solidFill>
                <a:schemeClr val="accent6">
                  <a:lumMod val="75000"/>
                </a:schemeClr>
              </a:solidFill>
            </a:endParaRPr>
          </a:p>
          <a:p>
            <a:pPr marL="0" lvl="0" indent="0">
              <a:buNone/>
            </a:pPr>
            <a:endParaRPr lang="en-US" sz="3100" b="1" dirty="0">
              <a:solidFill>
                <a:srgbClr val="7030A0"/>
              </a:solidFill>
            </a:endParaRPr>
          </a:p>
          <a:p>
            <a:pPr marL="457200" lvl="1" indent="0">
              <a:buNone/>
            </a:pPr>
            <a:r>
              <a:rPr lang="en-US" sz="3100" dirty="0"/>
              <a:t> </a:t>
            </a:r>
            <a:endParaRPr lang="en-US" sz="5900" b="1" dirty="0">
              <a:solidFill>
                <a:schemeClr val="accent5">
                  <a:lumMod val="50000"/>
                </a:schemeClr>
              </a:solidFill>
            </a:endParaRPr>
          </a:p>
          <a:p>
            <a:pPr marL="0" indent="0">
              <a:buNone/>
            </a:pPr>
            <a:endParaRPr lang="en-US" sz="3100" dirty="0"/>
          </a:p>
          <a:p>
            <a:endParaRPr lang="en-US" dirty="0"/>
          </a:p>
        </p:txBody>
      </p:sp>
    </p:spTree>
    <p:extLst>
      <p:ext uri="{BB962C8B-B14F-4D97-AF65-F5344CB8AC3E}">
        <p14:creationId xmlns:p14="http://schemas.microsoft.com/office/powerpoint/2010/main" val="183586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22" y="0"/>
            <a:ext cx="10515600" cy="1325563"/>
          </a:xfrm>
        </p:spPr>
        <p:txBody>
          <a:bodyPr/>
          <a:lstStyle/>
          <a:p>
            <a:pPr algn="ctr"/>
            <a:r>
              <a:rPr lang="en-US" u="sng" dirty="0">
                <a:latin typeface="Algerian" panose="04020705040A02060702" pitchFamily="82" charset="0"/>
              </a:rPr>
              <a:t> THREE Types of Inflation</a:t>
            </a:r>
          </a:p>
        </p:txBody>
      </p:sp>
      <p:sp>
        <p:nvSpPr>
          <p:cNvPr id="3" name="Content Placeholder 2"/>
          <p:cNvSpPr>
            <a:spLocks noGrp="1"/>
          </p:cNvSpPr>
          <p:nvPr>
            <p:ph idx="1"/>
          </p:nvPr>
        </p:nvSpPr>
        <p:spPr>
          <a:xfrm>
            <a:off x="225287" y="1325563"/>
            <a:ext cx="11701670" cy="5526156"/>
          </a:xfrm>
        </p:spPr>
        <p:txBody>
          <a:bodyPr>
            <a:normAutofit fontScale="55000" lnSpcReduction="20000"/>
          </a:bodyPr>
          <a:lstStyle/>
          <a:p>
            <a:pPr marL="573088" lvl="0" indent="-573088" algn="just">
              <a:buFont typeface="+mj-lt"/>
              <a:buAutoNum type="arabicPeriod" startAt="2"/>
            </a:pPr>
            <a:r>
              <a:rPr lang="en-US" sz="7400" b="1" u="sng" dirty="0">
                <a:solidFill>
                  <a:schemeClr val="accent5">
                    <a:lumMod val="50000"/>
                  </a:schemeClr>
                </a:solidFill>
              </a:rPr>
              <a:t>Demand-Pull Inflation</a:t>
            </a:r>
            <a:r>
              <a:rPr lang="en-US" sz="7400" b="1" dirty="0">
                <a:solidFill>
                  <a:schemeClr val="accent5">
                    <a:lumMod val="50000"/>
                  </a:schemeClr>
                </a:solidFill>
              </a:rPr>
              <a:t>– when aggregate demand for goods &amp; services exceeds existing supplies  		</a:t>
            </a:r>
          </a:p>
          <a:p>
            <a:pPr marL="914400" lvl="1" indent="-341313" algn="just"/>
            <a:r>
              <a:rPr lang="en-US" sz="7400" b="1" dirty="0">
                <a:solidFill>
                  <a:schemeClr val="accent5">
                    <a:lumMod val="50000"/>
                  </a:schemeClr>
                </a:solidFill>
              </a:rPr>
              <a:t>Think supply &amp; demand: If demand for goods increases faster than the companies can make the stuff, then there’ll be a </a:t>
            </a:r>
            <a:r>
              <a:rPr lang="en-US" sz="7400" b="1" dirty="0">
                <a:solidFill>
                  <a:schemeClr val="accent5">
                    <a:lumMod val="50000"/>
                  </a:schemeClr>
                </a:solidFill>
                <a:latin typeface="Andalus" panose="02020603050405020304" pitchFamily="18" charset="-78"/>
                <a:cs typeface="Andalus" panose="02020603050405020304" pitchFamily="18" charset="-78"/>
              </a:rPr>
              <a:t>SHORTAGE of supply</a:t>
            </a:r>
            <a:r>
              <a:rPr lang="en-US" sz="7400" b="1" dirty="0">
                <a:solidFill>
                  <a:schemeClr val="accent5">
                    <a:lumMod val="50000"/>
                  </a:schemeClr>
                </a:solidFill>
              </a:rPr>
              <a:t>.</a:t>
            </a:r>
          </a:p>
          <a:p>
            <a:pPr marL="914400" lvl="1" indent="-341313" algn="just"/>
            <a:r>
              <a:rPr lang="en-US" sz="7400" b="1" dirty="0">
                <a:solidFill>
                  <a:schemeClr val="accent5">
                    <a:lumMod val="50000"/>
                  </a:schemeClr>
                </a:solidFill>
              </a:rPr>
              <a:t>Too much demand…not enough supply = </a:t>
            </a:r>
            <a:r>
              <a:rPr lang="en-US" sz="7400" b="1" dirty="0">
                <a:solidFill>
                  <a:srgbClr val="0070C0"/>
                </a:solidFill>
                <a:latin typeface="Arial Black" panose="020B0A04020102020204" pitchFamily="34" charset="0"/>
              </a:rPr>
              <a:t>Shortage</a:t>
            </a:r>
            <a:r>
              <a:rPr lang="en-US" sz="7400" b="1" dirty="0">
                <a:solidFill>
                  <a:schemeClr val="accent5">
                    <a:lumMod val="50000"/>
                  </a:schemeClr>
                </a:solidFill>
              </a:rPr>
              <a:t>…what happens to prices? Prices are pulled higher! </a:t>
            </a:r>
          </a:p>
          <a:p>
            <a:pPr marL="0" lvl="0" indent="0">
              <a:buNone/>
            </a:pPr>
            <a:endParaRPr lang="en-US" sz="3100" b="1" dirty="0">
              <a:solidFill>
                <a:srgbClr val="7030A0"/>
              </a:solidFill>
            </a:endParaRPr>
          </a:p>
          <a:p>
            <a:pPr marL="457200" lvl="1" indent="0">
              <a:buNone/>
            </a:pPr>
            <a:r>
              <a:rPr lang="en-US" sz="3100" dirty="0"/>
              <a:t> </a:t>
            </a:r>
            <a:endParaRPr lang="en-US" sz="5900" b="1" dirty="0">
              <a:solidFill>
                <a:schemeClr val="accent5">
                  <a:lumMod val="50000"/>
                </a:schemeClr>
              </a:solidFill>
            </a:endParaRPr>
          </a:p>
          <a:p>
            <a:pPr marL="0" indent="0">
              <a:buNone/>
            </a:pPr>
            <a:endParaRPr lang="en-US" sz="3100" dirty="0"/>
          </a:p>
          <a:p>
            <a:endParaRPr lang="en-US" dirty="0"/>
          </a:p>
        </p:txBody>
      </p:sp>
    </p:spTree>
    <p:extLst>
      <p:ext uri="{BB962C8B-B14F-4D97-AF65-F5344CB8AC3E}">
        <p14:creationId xmlns:p14="http://schemas.microsoft.com/office/powerpoint/2010/main" val="41804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1)">
                                      <p:cBhvr>
                                        <p:cTn id="11" dur="2000"/>
                                        <p:tgtEl>
                                          <p:spTgt spid="3">
                                            <p:txEl>
                                              <p:pRg st="1" end="1"/>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heel(1)">
                                      <p:cBhvr>
                                        <p:cTn id="1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22" y="0"/>
            <a:ext cx="10515600" cy="1325563"/>
          </a:xfrm>
        </p:spPr>
        <p:txBody>
          <a:bodyPr/>
          <a:lstStyle/>
          <a:p>
            <a:pPr algn="ctr"/>
            <a:r>
              <a:rPr lang="en-US" u="sng" dirty="0">
                <a:latin typeface="Algerian" panose="04020705040A02060702" pitchFamily="82" charset="0"/>
              </a:rPr>
              <a:t> THREE Types of Inflation</a:t>
            </a:r>
          </a:p>
        </p:txBody>
      </p:sp>
      <p:sp>
        <p:nvSpPr>
          <p:cNvPr id="3" name="Content Placeholder 2"/>
          <p:cNvSpPr>
            <a:spLocks noGrp="1"/>
          </p:cNvSpPr>
          <p:nvPr>
            <p:ph idx="1"/>
          </p:nvPr>
        </p:nvSpPr>
        <p:spPr>
          <a:xfrm>
            <a:off x="225287" y="1325563"/>
            <a:ext cx="11701670" cy="5526156"/>
          </a:xfrm>
        </p:spPr>
        <p:txBody>
          <a:bodyPr>
            <a:normAutofit fontScale="62500" lnSpcReduction="20000"/>
          </a:bodyPr>
          <a:lstStyle/>
          <a:p>
            <a:pPr marL="573088" lvl="0" indent="-573088">
              <a:buFont typeface="+mj-lt"/>
              <a:buAutoNum type="arabicPeriod" startAt="3"/>
            </a:pPr>
            <a:r>
              <a:rPr lang="en-US" sz="7400" b="1" u="sng" dirty="0">
                <a:solidFill>
                  <a:srgbClr val="FF0000"/>
                </a:solidFill>
              </a:rPr>
              <a:t>Cost-Push Inflation</a:t>
            </a:r>
            <a:r>
              <a:rPr lang="en-US" sz="7400" b="1" dirty="0">
                <a:solidFill>
                  <a:srgbClr val="FF0000"/>
                </a:solidFill>
              </a:rPr>
              <a:t> – when producers raise prices in order to meet increasing costs of inputs (</a:t>
            </a:r>
            <a:r>
              <a:rPr lang="en-US" sz="7400" b="1" dirty="0">
                <a:solidFill>
                  <a:schemeClr val="tx1">
                    <a:lumMod val="95000"/>
                    <a:lumOff val="5000"/>
                  </a:schemeClr>
                </a:solidFill>
              </a:rPr>
              <a:t>Productive Resources: Land, Labor, Capital, Entrepreneurship</a:t>
            </a:r>
            <a:r>
              <a:rPr lang="en-US" sz="7400" b="1" dirty="0">
                <a:solidFill>
                  <a:srgbClr val="FF0000"/>
                </a:solidFill>
              </a:rPr>
              <a:t>) </a:t>
            </a:r>
          </a:p>
          <a:p>
            <a:pPr marL="1147763" lvl="1" indent="-690563">
              <a:buFont typeface="Wingdings" panose="05000000000000000000" pitchFamily="2" charset="2"/>
              <a:buChar char="q"/>
            </a:pPr>
            <a:r>
              <a:rPr lang="en-US" sz="7400" b="1" dirty="0">
                <a:solidFill>
                  <a:srgbClr val="FF0000"/>
                </a:solidFill>
              </a:rPr>
              <a:t>Price of energy (oil), labor cost,  union demands, gov’t regulations &amp; taxes </a:t>
            </a:r>
          </a:p>
          <a:p>
            <a:pPr marL="1147763" lvl="1" indent="-690563">
              <a:buFont typeface="Wingdings" panose="05000000000000000000" pitchFamily="2" charset="2"/>
              <a:buChar char="q"/>
            </a:pPr>
            <a:r>
              <a:rPr lang="en-US" sz="7400" b="1" dirty="0"/>
              <a:t>Cost-Push Inflation is the worse because it causes the dreaded … </a:t>
            </a:r>
            <a:r>
              <a:rPr lang="en-US" sz="7400" b="1" dirty="0">
                <a:latin typeface="Algerian" panose="04020705040A02060702" pitchFamily="82" charset="0"/>
              </a:rPr>
              <a:t>STAGFLATION!!!</a:t>
            </a:r>
          </a:p>
          <a:p>
            <a:pPr marL="0" lvl="0" indent="0">
              <a:buNone/>
            </a:pPr>
            <a:endParaRPr lang="en-US" sz="3100" b="1" dirty="0">
              <a:solidFill>
                <a:srgbClr val="7030A0"/>
              </a:solidFill>
            </a:endParaRPr>
          </a:p>
          <a:p>
            <a:pPr marL="457200" lvl="1" indent="0">
              <a:buNone/>
            </a:pPr>
            <a:r>
              <a:rPr lang="en-US" sz="3100" dirty="0"/>
              <a:t> </a:t>
            </a:r>
            <a:endParaRPr lang="en-US" sz="5900" b="1" dirty="0">
              <a:solidFill>
                <a:schemeClr val="accent5">
                  <a:lumMod val="50000"/>
                </a:schemeClr>
              </a:solidFill>
            </a:endParaRPr>
          </a:p>
          <a:p>
            <a:pPr marL="0" indent="0">
              <a:buNone/>
            </a:pPr>
            <a:endParaRPr lang="en-US" sz="3100" dirty="0"/>
          </a:p>
          <a:p>
            <a:endParaRPr lang="en-US" dirty="0"/>
          </a:p>
        </p:txBody>
      </p:sp>
    </p:spTree>
    <p:extLst>
      <p:ext uri="{BB962C8B-B14F-4D97-AF65-F5344CB8AC3E}">
        <p14:creationId xmlns:p14="http://schemas.microsoft.com/office/powerpoint/2010/main" val="220435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80">
                                          <p:stCondLst>
                                            <p:cond delay="0"/>
                                          </p:stCondLst>
                                        </p:cTn>
                                        <p:tgtEl>
                                          <p:spTgt spid="3">
                                            <p:txEl>
                                              <p:pRg st="2" end="2"/>
                                            </p:txEl>
                                          </p:spTgt>
                                        </p:tgtEl>
                                      </p:cBhvr>
                                    </p:animEffect>
                                    <p:anim calcmode="lin" valueType="num">
                                      <p:cBhvr>
                                        <p:cTn id="17"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xEl>
                                              <p:pRg st="2" end="2"/>
                                            </p:txEl>
                                          </p:spTgt>
                                        </p:tgtEl>
                                      </p:cBhvr>
                                      <p:to x="100000" y="60000"/>
                                    </p:animScale>
                                    <p:animScale>
                                      <p:cBhvr>
                                        <p:cTn id="23" dur="166" decel="50000">
                                          <p:stCondLst>
                                            <p:cond delay="676"/>
                                          </p:stCondLst>
                                        </p:cTn>
                                        <p:tgtEl>
                                          <p:spTgt spid="3">
                                            <p:txEl>
                                              <p:pRg st="2" end="2"/>
                                            </p:txEl>
                                          </p:spTgt>
                                        </p:tgtEl>
                                      </p:cBhvr>
                                      <p:to x="100000" y="100000"/>
                                    </p:animScale>
                                    <p:animScale>
                                      <p:cBhvr>
                                        <p:cTn id="24" dur="26">
                                          <p:stCondLst>
                                            <p:cond delay="1312"/>
                                          </p:stCondLst>
                                        </p:cTn>
                                        <p:tgtEl>
                                          <p:spTgt spid="3">
                                            <p:txEl>
                                              <p:pRg st="2" end="2"/>
                                            </p:txEl>
                                          </p:spTgt>
                                        </p:tgtEl>
                                      </p:cBhvr>
                                      <p:to x="100000" y="80000"/>
                                    </p:animScale>
                                    <p:animScale>
                                      <p:cBhvr>
                                        <p:cTn id="25" dur="166" decel="50000">
                                          <p:stCondLst>
                                            <p:cond delay="1338"/>
                                          </p:stCondLst>
                                        </p:cTn>
                                        <p:tgtEl>
                                          <p:spTgt spid="3">
                                            <p:txEl>
                                              <p:pRg st="2" end="2"/>
                                            </p:txEl>
                                          </p:spTgt>
                                        </p:tgtEl>
                                      </p:cBhvr>
                                      <p:to x="100000" y="100000"/>
                                    </p:animScale>
                                    <p:animScale>
                                      <p:cBhvr>
                                        <p:cTn id="26" dur="26">
                                          <p:stCondLst>
                                            <p:cond delay="1642"/>
                                          </p:stCondLst>
                                        </p:cTn>
                                        <p:tgtEl>
                                          <p:spTgt spid="3">
                                            <p:txEl>
                                              <p:pRg st="2" end="2"/>
                                            </p:txEl>
                                          </p:spTgt>
                                        </p:tgtEl>
                                      </p:cBhvr>
                                      <p:to x="100000" y="90000"/>
                                    </p:animScale>
                                    <p:animScale>
                                      <p:cBhvr>
                                        <p:cTn id="27" dur="166" decel="50000">
                                          <p:stCondLst>
                                            <p:cond delay="1668"/>
                                          </p:stCondLst>
                                        </p:cTn>
                                        <p:tgtEl>
                                          <p:spTgt spid="3">
                                            <p:txEl>
                                              <p:pRg st="2" end="2"/>
                                            </p:txEl>
                                          </p:spTgt>
                                        </p:tgtEl>
                                      </p:cBhvr>
                                      <p:to x="100000" y="100000"/>
                                    </p:animScale>
                                    <p:animScale>
                                      <p:cBhvr>
                                        <p:cTn id="28" dur="26">
                                          <p:stCondLst>
                                            <p:cond delay="1808"/>
                                          </p:stCondLst>
                                        </p:cTn>
                                        <p:tgtEl>
                                          <p:spTgt spid="3">
                                            <p:txEl>
                                              <p:pRg st="2" end="2"/>
                                            </p:txEl>
                                          </p:spTgt>
                                        </p:tgtEl>
                                      </p:cBhvr>
                                      <p:to x="100000" y="95000"/>
                                    </p:animScale>
                                    <p:animScale>
                                      <p:cBhvr>
                                        <p:cTn id="29"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61" y="109249"/>
            <a:ext cx="10972800" cy="1325563"/>
          </a:xfrm>
        </p:spPr>
        <p:txBody>
          <a:bodyPr>
            <a:normAutofit/>
          </a:bodyPr>
          <a:lstStyle/>
          <a:p>
            <a:pPr algn="ctr"/>
            <a:r>
              <a:rPr lang="en-US" sz="4000" u="sng" dirty="0">
                <a:solidFill>
                  <a:srgbClr val="FFC000"/>
                </a:solidFill>
                <a:latin typeface="Arial Rounded MT Bold" panose="020F0704030504030204" pitchFamily="34" charset="0"/>
              </a:rPr>
              <a:t>Demand-Pull Inflation </a:t>
            </a:r>
            <a:r>
              <a:rPr lang="en-US" sz="4000" u="sng" dirty="0">
                <a:latin typeface="Arial Rounded MT Bold" panose="020F0704030504030204" pitchFamily="34" charset="0"/>
              </a:rPr>
              <a:t>on an AD/AS Graph</a:t>
            </a:r>
          </a:p>
        </p:txBody>
      </p:sp>
      <p:cxnSp>
        <p:nvCxnSpPr>
          <p:cNvPr id="4" name="Straight Connector 3"/>
          <p:cNvCxnSpPr/>
          <p:nvPr/>
        </p:nvCxnSpPr>
        <p:spPr>
          <a:xfrm flipH="1">
            <a:off x="3180522" y="1690688"/>
            <a:ext cx="13252" cy="3861973"/>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180522" y="5565913"/>
            <a:ext cx="4068417"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710609" y="1802296"/>
            <a:ext cx="3352800" cy="3207026"/>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3750365" y="1908313"/>
            <a:ext cx="3034748" cy="302149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327374" y="1563757"/>
            <a:ext cx="13252" cy="3988904"/>
          </a:xfrm>
          <a:prstGeom prst="line">
            <a:avLst/>
          </a:prstGeom>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563757" y="1690688"/>
            <a:ext cx="1524000" cy="400110"/>
          </a:xfrm>
          <a:prstGeom prst="rect">
            <a:avLst/>
          </a:prstGeom>
          <a:noFill/>
        </p:spPr>
        <p:txBody>
          <a:bodyPr wrap="square" rtlCol="0">
            <a:spAutoFit/>
          </a:bodyPr>
          <a:lstStyle/>
          <a:p>
            <a:pPr algn="ctr"/>
            <a:r>
              <a:rPr lang="en-US" sz="2000" dirty="0"/>
              <a:t>Price Level</a:t>
            </a:r>
          </a:p>
        </p:txBody>
      </p:sp>
      <p:sp>
        <p:nvSpPr>
          <p:cNvPr id="16" name="TextBox 15"/>
          <p:cNvSpPr txBox="1"/>
          <p:nvPr/>
        </p:nvSpPr>
        <p:spPr>
          <a:xfrm>
            <a:off x="6440557" y="5698435"/>
            <a:ext cx="2080591" cy="400110"/>
          </a:xfrm>
          <a:prstGeom prst="rect">
            <a:avLst/>
          </a:prstGeom>
          <a:noFill/>
        </p:spPr>
        <p:txBody>
          <a:bodyPr wrap="square" rtlCol="0">
            <a:spAutoFit/>
          </a:bodyPr>
          <a:lstStyle/>
          <a:p>
            <a:pPr algn="ctr"/>
            <a:r>
              <a:rPr lang="en-US" sz="2000" dirty="0"/>
              <a:t>Real GDP</a:t>
            </a:r>
          </a:p>
        </p:txBody>
      </p:sp>
      <p:sp>
        <p:nvSpPr>
          <p:cNvPr id="17" name="TextBox 16"/>
          <p:cNvSpPr txBox="1"/>
          <p:nvPr/>
        </p:nvSpPr>
        <p:spPr>
          <a:xfrm>
            <a:off x="5208103" y="5698435"/>
            <a:ext cx="503583" cy="369332"/>
          </a:xfrm>
          <a:prstGeom prst="rect">
            <a:avLst/>
          </a:prstGeom>
          <a:noFill/>
        </p:spPr>
        <p:txBody>
          <a:bodyPr wrap="square" rtlCol="0">
            <a:spAutoFit/>
          </a:bodyPr>
          <a:lstStyle/>
          <a:p>
            <a:r>
              <a:rPr lang="en-US" dirty="0"/>
              <a:t>Y</a:t>
            </a:r>
            <a:r>
              <a:rPr lang="en-US" sz="1400" dirty="0"/>
              <a:t>FE</a:t>
            </a:r>
            <a:endParaRPr lang="en-US" dirty="0"/>
          </a:p>
        </p:txBody>
      </p:sp>
      <p:sp>
        <p:nvSpPr>
          <p:cNvPr id="18" name="TextBox 17"/>
          <p:cNvSpPr txBox="1"/>
          <p:nvPr/>
        </p:nvSpPr>
        <p:spPr>
          <a:xfrm>
            <a:off x="5857461" y="5713824"/>
            <a:ext cx="450574" cy="369332"/>
          </a:xfrm>
          <a:prstGeom prst="rect">
            <a:avLst/>
          </a:prstGeom>
          <a:noFill/>
        </p:spPr>
        <p:txBody>
          <a:bodyPr wrap="square" rtlCol="0">
            <a:spAutoFit/>
          </a:bodyPr>
          <a:lstStyle/>
          <a:p>
            <a:r>
              <a:rPr lang="en-US" dirty="0"/>
              <a:t>Y</a:t>
            </a:r>
            <a:r>
              <a:rPr lang="en-US" sz="1600" dirty="0"/>
              <a:t>1</a:t>
            </a:r>
            <a:endParaRPr lang="en-US" dirty="0"/>
          </a:p>
        </p:txBody>
      </p:sp>
      <p:sp>
        <p:nvSpPr>
          <p:cNvPr id="19" name="TextBox 18"/>
          <p:cNvSpPr txBox="1"/>
          <p:nvPr/>
        </p:nvSpPr>
        <p:spPr>
          <a:xfrm>
            <a:off x="2590800" y="3188877"/>
            <a:ext cx="569844" cy="369332"/>
          </a:xfrm>
          <a:prstGeom prst="rect">
            <a:avLst/>
          </a:prstGeom>
          <a:noFill/>
        </p:spPr>
        <p:txBody>
          <a:bodyPr wrap="square" rtlCol="0">
            <a:spAutoFit/>
          </a:bodyPr>
          <a:lstStyle/>
          <a:p>
            <a:r>
              <a:rPr lang="en-US" dirty="0"/>
              <a:t>PL</a:t>
            </a:r>
          </a:p>
        </p:txBody>
      </p:sp>
      <p:sp>
        <p:nvSpPr>
          <p:cNvPr id="20" name="TextBox 19"/>
          <p:cNvSpPr txBox="1"/>
          <p:nvPr/>
        </p:nvSpPr>
        <p:spPr>
          <a:xfrm>
            <a:off x="2504778" y="2562797"/>
            <a:ext cx="642730" cy="369332"/>
          </a:xfrm>
          <a:prstGeom prst="rect">
            <a:avLst/>
          </a:prstGeom>
          <a:noFill/>
        </p:spPr>
        <p:txBody>
          <a:bodyPr wrap="square" rtlCol="0">
            <a:spAutoFit/>
          </a:bodyPr>
          <a:lstStyle/>
          <a:p>
            <a:r>
              <a:rPr lang="en-US" dirty="0"/>
              <a:t>PL</a:t>
            </a:r>
            <a:r>
              <a:rPr lang="en-US" sz="1600" dirty="0"/>
              <a:t>1</a:t>
            </a:r>
            <a:endParaRPr lang="en-US" dirty="0"/>
          </a:p>
        </p:txBody>
      </p:sp>
      <p:sp>
        <p:nvSpPr>
          <p:cNvPr id="23" name="TextBox 22"/>
          <p:cNvSpPr txBox="1"/>
          <p:nvPr/>
        </p:nvSpPr>
        <p:spPr>
          <a:xfrm>
            <a:off x="4969565" y="1192696"/>
            <a:ext cx="742121" cy="369332"/>
          </a:xfrm>
          <a:prstGeom prst="rect">
            <a:avLst/>
          </a:prstGeom>
          <a:noFill/>
        </p:spPr>
        <p:txBody>
          <a:bodyPr wrap="square" rtlCol="0">
            <a:spAutoFit/>
          </a:bodyPr>
          <a:lstStyle/>
          <a:p>
            <a:r>
              <a:rPr lang="en-US" b="1" dirty="0"/>
              <a:t>LRAS</a:t>
            </a:r>
          </a:p>
        </p:txBody>
      </p:sp>
      <p:sp>
        <p:nvSpPr>
          <p:cNvPr id="24" name="TextBox 23"/>
          <p:cNvSpPr txBox="1"/>
          <p:nvPr/>
        </p:nvSpPr>
        <p:spPr>
          <a:xfrm>
            <a:off x="7063408" y="5009322"/>
            <a:ext cx="2676939" cy="369332"/>
          </a:xfrm>
          <a:prstGeom prst="rect">
            <a:avLst/>
          </a:prstGeom>
          <a:noFill/>
        </p:spPr>
        <p:txBody>
          <a:bodyPr wrap="square" rtlCol="0">
            <a:spAutoFit/>
          </a:bodyPr>
          <a:lstStyle/>
          <a:p>
            <a:r>
              <a:rPr lang="en-US" dirty="0"/>
              <a:t>AD = C + I + G + </a:t>
            </a:r>
            <a:r>
              <a:rPr lang="en-US" dirty="0" err="1"/>
              <a:t>X</a:t>
            </a:r>
            <a:r>
              <a:rPr lang="en-US" sz="1600" dirty="0" err="1"/>
              <a:t>n</a:t>
            </a:r>
            <a:r>
              <a:rPr lang="en-US" dirty="0"/>
              <a:t> </a:t>
            </a:r>
          </a:p>
        </p:txBody>
      </p:sp>
      <p:sp>
        <p:nvSpPr>
          <p:cNvPr id="25" name="TextBox 24"/>
          <p:cNvSpPr txBox="1"/>
          <p:nvPr/>
        </p:nvSpPr>
        <p:spPr>
          <a:xfrm>
            <a:off x="6785113" y="1802296"/>
            <a:ext cx="695739" cy="369332"/>
          </a:xfrm>
          <a:prstGeom prst="rect">
            <a:avLst/>
          </a:prstGeom>
          <a:noFill/>
        </p:spPr>
        <p:txBody>
          <a:bodyPr wrap="square" rtlCol="0">
            <a:spAutoFit/>
          </a:bodyPr>
          <a:lstStyle/>
          <a:p>
            <a:r>
              <a:rPr lang="en-US" dirty="0"/>
              <a:t>AS</a:t>
            </a:r>
          </a:p>
        </p:txBody>
      </p:sp>
      <p:sp>
        <p:nvSpPr>
          <p:cNvPr id="27" name="Arrow: Up 26"/>
          <p:cNvSpPr/>
          <p:nvPr/>
        </p:nvSpPr>
        <p:spPr>
          <a:xfrm>
            <a:off x="2173357" y="2932129"/>
            <a:ext cx="344557" cy="3490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107" y="2455461"/>
            <a:ext cx="2078034" cy="646331"/>
          </a:xfrm>
          <a:prstGeom prst="rect">
            <a:avLst/>
          </a:prstGeom>
          <a:noFill/>
        </p:spPr>
        <p:txBody>
          <a:bodyPr wrap="square" rtlCol="0">
            <a:spAutoFit/>
          </a:bodyPr>
          <a:lstStyle/>
          <a:p>
            <a:r>
              <a:rPr lang="en-US" dirty="0">
                <a:solidFill>
                  <a:srgbClr val="FF0000"/>
                </a:solidFill>
              </a:rPr>
              <a:t>Price Levels Increase = </a:t>
            </a:r>
            <a:r>
              <a:rPr lang="en-US" b="1" dirty="0">
                <a:solidFill>
                  <a:srgbClr val="FF0000"/>
                </a:solidFill>
              </a:rPr>
              <a:t>Inflation</a:t>
            </a:r>
          </a:p>
        </p:txBody>
      </p:sp>
      <p:sp>
        <p:nvSpPr>
          <p:cNvPr id="5" name="TextBox 4"/>
          <p:cNvSpPr txBox="1"/>
          <p:nvPr/>
        </p:nvSpPr>
        <p:spPr>
          <a:xfrm>
            <a:off x="6000296" y="6048994"/>
            <a:ext cx="3874618" cy="369332"/>
          </a:xfrm>
          <a:prstGeom prst="rect">
            <a:avLst/>
          </a:prstGeom>
          <a:noFill/>
        </p:spPr>
        <p:txBody>
          <a:bodyPr wrap="square" rtlCol="0">
            <a:spAutoFit/>
          </a:bodyPr>
          <a:lstStyle/>
          <a:p>
            <a:r>
              <a:rPr lang="en-US" dirty="0">
                <a:solidFill>
                  <a:srgbClr val="FF0000"/>
                </a:solidFill>
              </a:rPr>
              <a:t>Real GDP Increases = </a:t>
            </a:r>
            <a:r>
              <a:rPr lang="en-US" b="1" dirty="0">
                <a:solidFill>
                  <a:srgbClr val="FF0000"/>
                </a:solidFill>
              </a:rPr>
              <a:t>Inflationary Gap</a:t>
            </a:r>
          </a:p>
        </p:txBody>
      </p:sp>
      <p:sp>
        <p:nvSpPr>
          <p:cNvPr id="57" name="Flowchart: Connector 56"/>
          <p:cNvSpPr/>
          <p:nvPr/>
        </p:nvSpPr>
        <p:spPr>
          <a:xfrm>
            <a:off x="5275115" y="3318369"/>
            <a:ext cx="125146" cy="110348"/>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3" name="Straight Connector 32"/>
          <p:cNvCxnSpPr/>
          <p:nvPr/>
        </p:nvCxnSpPr>
        <p:spPr>
          <a:xfrm>
            <a:off x="4483535" y="1328616"/>
            <a:ext cx="3352800" cy="3207026"/>
          </a:xfrm>
          <a:prstGeom prst="line">
            <a:avLst/>
          </a:prstGeom>
        </p:spPr>
        <p:style>
          <a:lnRef idx="1">
            <a:schemeClr val="dk1"/>
          </a:lnRef>
          <a:fillRef idx="0">
            <a:schemeClr val="dk1"/>
          </a:fillRef>
          <a:effectRef idx="0">
            <a:schemeClr val="dk1"/>
          </a:effectRef>
          <a:fontRef idx="minor">
            <a:schemeClr val="tx1"/>
          </a:fontRef>
        </p:style>
      </p:cxnSp>
      <p:sp>
        <p:nvSpPr>
          <p:cNvPr id="34" name="Flowchart: Connector 33"/>
          <p:cNvSpPr/>
          <p:nvPr/>
        </p:nvSpPr>
        <p:spPr>
          <a:xfrm>
            <a:off x="5875150" y="2707488"/>
            <a:ext cx="125146" cy="110348"/>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TextBox 29"/>
          <p:cNvSpPr txBox="1"/>
          <p:nvPr/>
        </p:nvSpPr>
        <p:spPr>
          <a:xfrm>
            <a:off x="7796579" y="4452731"/>
            <a:ext cx="3392558" cy="369332"/>
          </a:xfrm>
          <a:prstGeom prst="rect">
            <a:avLst/>
          </a:prstGeom>
          <a:noFill/>
        </p:spPr>
        <p:txBody>
          <a:bodyPr wrap="square" rtlCol="0">
            <a:spAutoFit/>
          </a:bodyPr>
          <a:lstStyle/>
          <a:p>
            <a:r>
              <a:rPr lang="en-US" dirty="0"/>
              <a:t>AD</a:t>
            </a:r>
            <a:r>
              <a:rPr lang="en-US" sz="1600" dirty="0"/>
              <a:t>1</a:t>
            </a:r>
            <a:r>
              <a:rPr lang="en-US" dirty="0"/>
              <a:t> = C + I + G + </a:t>
            </a:r>
            <a:r>
              <a:rPr lang="en-US" dirty="0" err="1"/>
              <a:t>X</a:t>
            </a:r>
            <a:r>
              <a:rPr lang="en-US" sz="1600" dirty="0" err="1"/>
              <a:t>n</a:t>
            </a:r>
            <a:r>
              <a:rPr lang="en-US" dirty="0"/>
              <a:t> </a:t>
            </a:r>
          </a:p>
        </p:txBody>
      </p:sp>
      <p:sp>
        <p:nvSpPr>
          <p:cNvPr id="31" name="Arrow: Right 30"/>
          <p:cNvSpPr/>
          <p:nvPr/>
        </p:nvSpPr>
        <p:spPr>
          <a:xfrm>
            <a:off x="5493026" y="6048725"/>
            <a:ext cx="463826" cy="299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766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u="sng" dirty="0">
                <a:solidFill>
                  <a:srgbClr val="FF0000"/>
                </a:solidFill>
                <a:latin typeface="Aharoni" panose="02010803020104030203" pitchFamily="2" charset="-79"/>
                <a:cs typeface="Aharoni" panose="02010803020104030203" pitchFamily="2" charset="-79"/>
              </a:rPr>
              <a:t>Lesson EQs</a:t>
            </a:r>
          </a:p>
        </p:txBody>
      </p:sp>
      <p:sp>
        <p:nvSpPr>
          <p:cNvPr id="3" name="Content Placeholder 2"/>
          <p:cNvSpPr>
            <a:spLocks noGrp="1"/>
          </p:cNvSpPr>
          <p:nvPr>
            <p:ph idx="1"/>
          </p:nvPr>
        </p:nvSpPr>
        <p:spPr>
          <a:xfrm>
            <a:off x="179294" y="1825625"/>
            <a:ext cx="11779624" cy="4351338"/>
          </a:xfrm>
        </p:spPr>
        <p:txBody>
          <a:bodyPr>
            <a:normAutofit lnSpcReduction="10000"/>
          </a:bodyPr>
          <a:lstStyle/>
          <a:p>
            <a:pPr marL="0" indent="0" algn="ctr">
              <a:buNone/>
            </a:pPr>
            <a:r>
              <a:rPr lang="en-US" sz="7200" b="1" dirty="0">
                <a:latin typeface="Footlight MT Light" panose="0204060206030A020304" pitchFamily="18" charset="0"/>
              </a:rPr>
              <a:t>What are the components of GDP? </a:t>
            </a:r>
          </a:p>
          <a:p>
            <a:pPr marL="0" indent="0" algn="ctr">
              <a:buNone/>
            </a:pPr>
            <a:endParaRPr lang="en-US" sz="600" b="1" dirty="0">
              <a:latin typeface="Footlight MT Light" panose="0204060206030A020304" pitchFamily="18" charset="0"/>
            </a:endParaRPr>
          </a:p>
          <a:p>
            <a:pPr marL="0" indent="0" algn="ctr">
              <a:buNone/>
            </a:pPr>
            <a:r>
              <a:rPr lang="en-US" sz="7200" b="1" dirty="0">
                <a:latin typeface="Footlight MT Light" panose="0204060206030A020304" pitchFamily="18" charset="0"/>
              </a:rPr>
              <a:t>What must be excluded from GDP?</a:t>
            </a:r>
          </a:p>
          <a:p>
            <a:pPr marL="0" indent="0">
              <a:buNone/>
            </a:pPr>
            <a:endParaRPr lang="en-US" sz="6600" dirty="0">
              <a:latin typeface="Footlight MT Light" panose="0204060206030A020304" pitchFamily="18" charset="0"/>
            </a:endParaRPr>
          </a:p>
          <a:p>
            <a:endParaRPr lang="en-US" dirty="0"/>
          </a:p>
        </p:txBody>
      </p:sp>
    </p:spTree>
    <p:extLst>
      <p:ext uri="{BB962C8B-B14F-4D97-AF65-F5344CB8AC3E}">
        <p14:creationId xmlns:p14="http://schemas.microsoft.com/office/powerpoint/2010/main" val="2407975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62"/>
            <a:ext cx="10515600" cy="1325563"/>
          </a:xfrm>
        </p:spPr>
        <p:txBody>
          <a:bodyPr>
            <a:normAutofit/>
          </a:bodyPr>
          <a:lstStyle/>
          <a:p>
            <a:pPr algn="ctr"/>
            <a:r>
              <a:rPr lang="en-US" sz="8000" dirty="0">
                <a:solidFill>
                  <a:schemeClr val="accent1">
                    <a:lumMod val="50000"/>
                  </a:schemeClr>
                </a:solidFill>
                <a:latin typeface="Lucida Console" panose="020B0609040504020204" pitchFamily="49" charset="0"/>
              </a:rPr>
              <a:t>Stagflation</a:t>
            </a:r>
          </a:p>
        </p:txBody>
      </p:sp>
      <p:sp>
        <p:nvSpPr>
          <p:cNvPr id="3" name="Content Placeholder 2"/>
          <p:cNvSpPr>
            <a:spLocks noGrp="1"/>
          </p:cNvSpPr>
          <p:nvPr>
            <p:ph idx="1"/>
          </p:nvPr>
        </p:nvSpPr>
        <p:spPr>
          <a:xfrm>
            <a:off x="695067" y="1349825"/>
            <a:ext cx="10801865" cy="4351338"/>
          </a:xfrm>
        </p:spPr>
        <p:txBody>
          <a:bodyPr/>
          <a:lstStyle/>
          <a:p>
            <a:pPr algn="just"/>
            <a:r>
              <a:rPr lang="en-US" b="1" u="sng" dirty="0">
                <a:latin typeface="Gill Sans Ultra Bold" panose="020B0A02020104020203" pitchFamily="34" charset="0"/>
              </a:rPr>
              <a:t>Stagflation</a:t>
            </a:r>
            <a:r>
              <a:rPr lang="en-US" dirty="0">
                <a:latin typeface="Gill Sans Ultra Bold" panose="020B0A02020104020203" pitchFamily="34" charset="0"/>
              </a:rPr>
              <a:t> – a </a:t>
            </a:r>
            <a:r>
              <a:rPr lang="en-US" b="1" dirty="0">
                <a:solidFill>
                  <a:srgbClr val="FFC000"/>
                </a:solidFill>
                <a:latin typeface="Gill Sans Ultra Bold" panose="020B0A02020104020203" pitchFamily="34" charset="0"/>
              </a:rPr>
              <a:t>decline in real GDP </a:t>
            </a:r>
            <a:r>
              <a:rPr lang="en-US" dirty="0">
                <a:latin typeface="Gill Sans Ultra Bold" panose="020B0A02020104020203" pitchFamily="34" charset="0"/>
              </a:rPr>
              <a:t>with a </a:t>
            </a:r>
            <a:r>
              <a:rPr lang="en-US" b="1" dirty="0">
                <a:solidFill>
                  <a:srgbClr val="FFC000"/>
                </a:solidFill>
                <a:latin typeface="Gill Sans Ultra Bold" panose="020B0A02020104020203" pitchFamily="34" charset="0"/>
              </a:rPr>
              <a:t>rise in price levels</a:t>
            </a:r>
            <a:r>
              <a:rPr lang="en-US" dirty="0">
                <a:latin typeface="Gill Sans Ultra Bold" panose="020B0A02020104020203" pitchFamily="34" charset="0"/>
              </a:rPr>
              <a:t>; in other words…..a </a:t>
            </a:r>
            <a:r>
              <a:rPr lang="en-US" b="1" dirty="0">
                <a:solidFill>
                  <a:srgbClr val="FF0000"/>
                </a:solidFill>
                <a:latin typeface="Gill Sans Ultra Bold" panose="020B0A02020104020203" pitchFamily="34" charset="0"/>
              </a:rPr>
              <a:t>combination of a stagnant economy with high inflation</a:t>
            </a:r>
            <a:endParaRPr lang="en-US" b="1" u="sng" dirty="0">
              <a:solidFill>
                <a:srgbClr val="FF0000"/>
              </a:solidFill>
              <a:latin typeface="Gill Sans Ultra Bold" panose="020B0A02020104020203" pitchFamily="34" charset="0"/>
            </a:endParaRPr>
          </a:p>
        </p:txBody>
      </p:sp>
      <p:pic>
        <p:nvPicPr>
          <p:cNvPr id="4098" name="Picture 2" descr="http://www.darkgovernment.com/news/wp-content/uploads/2013/09/stagflation-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6635" y="3123430"/>
            <a:ext cx="4412817" cy="33014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goldsilvereconomy.files.wordpress.com/2012/11/stagfl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59" y="3272354"/>
            <a:ext cx="4762500" cy="34004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31027" y="3616411"/>
            <a:ext cx="2010032" cy="2554545"/>
          </a:xfrm>
          <a:prstGeom prst="rect">
            <a:avLst/>
          </a:prstGeom>
          <a:noFill/>
        </p:spPr>
        <p:txBody>
          <a:bodyPr wrap="square" rtlCol="0">
            <a:spAutoFit/>
          </a:bodyPr>
          <a:lstStyle/>
          <a:p>
            <a:pPr algn="ctr"/>
            <a:r>
              <a:rPr lang="en-US" sz="3200" b="1" dirty="0">
                <a:solidFill>
                  <a:srgbClr val="FF0000"/>
                </a:solidFill>
                <a:latin typeface="Chiller" panose="04020404031007020602" pitchFamily="82" charset="0"/>
              </a:rPr>
              <a:t>The worst of both economic worlds; is there any hope???</a:t>
            </a:r>
          </a:p>
        </p:txBody>
      </p:sp>
      <p:sp>
        <p:nvSpPr>
          <p:cNvPr id="14" name="SMARTInkShape-61"/>
          <p:cNvSpPr/>
          <p:nvPr/>
        </p:nvSpPr>
        <p:spPr>
          <a:xfrm>
            <a:off x="5232400" y="139700"/>
            <a:ext cx="17750" cy="17253"/>
          </a:xfrm>
          <a:custGeom>
            <a:avLst/>
            <a:gdLst/>
            <a:ahLst/>
            <a:cxnLst/>
            <a:rect l="0" t="0" r="0" b="0"/>
            <a:pathLst>
              <a:path w="17750" h="17253">
                <a:moveTo>
                  <a:pt x="17749" y="17252"/>
                </a:moveTo>
                <a:lnTo>
                  <a:pt x="9202" y="8497"/>
                </a:lnTo>
                <a:lnTo>
                  <a:pt x="7618" y="4247"/>
                </a:lnTo>
                <a:lnTo>
                  <a:pt x="6490" y="2831"/>
                </a:ln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2737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89" y="5817703"/>
            <a:ext cx="11741426" cy="1325563"/>
          </a:xfrm>
        </p:spPr>
        <p:txBody>
          <a:bodyPr>
            <a:normAutofit/>
          </a:bodyPr>
          <a:lstStyle/>
          <a:p>
            <a:pPr algn="ctr"/>
            <a:r>
              <a:rPr lang="en-US" sz="3600" dirty="0">
                <a:solidFill>
                  <a:schemeClr val="tx2">
                    <a:lumMod val="75000"/>
                  </a:schemeClr>
                </a:solidFill>
                <a:latin typeface="Arial Narrow" panose="020B0606020202030204" pitchFamily="34" charset="0"/>
              </a:rPr>
              <a:t>Causes of Inflation Cartoon: “Why play Leapfrog”(1944)</a:t>
            </a:r>
          </a:p>
        </p:txBody>
      </p:sp>
      <p:pic>
        <p:nvPicPr>
          <p:cNvPr id="4" name="Causes of Inflation Cartoon-Why Play Leap Frog (1949) 9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2177" y="196660"/>
            <a:ext cx="11570254" cy="6018610"/>
          </a:xfrm>
          <a:prstGeom prst="rect">
            <a:avLst/>
          </a:prstGeom>
        </p:spPr>
      </p:pic>
    </p:spTree>
    <p:extLst>
      <p:ext uri="{BB962C8B-B14F-4D97-AF65-F5344CB8AC3E}">
        <p14:creationId xmlns:p14="http://schemas.microsoft.com/office/powerpoint/2010/main" val="1841897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61" y="109249"/>
            <a:ext cx="10972800" cy="1325563"/>
          </a:xfrm>
        </p:spPr>
        <p:txBody>
          <a:bodyPr>
            <a:normAutofit/>
          </a:bodyPr>
          <a:lstStyle/>
          <a:p>
            <a:pPr algn="ctr"/>
            <a:r>
              <a:rPr lang="en-US" sz="4000" u="sng" dirty="0"/>
              <a:t>What does </a:t>
            </a:r>
            <a:r>
              <a:rPr lang="en-US" sz="4000" u="sng" dirty="0">
                <a:solidFill>
                  <a:srgbClr val="FF0000"/>
                </a:solidFill>
                <a:latin typeface="Haettenschweiler" panose="020B0706040902060204" pitchFamily="34" charset="0"/>
              </a:rPr>
              <a:t>Stagflation</a:t>
            </a:r>
            <a:r>
              <a:rPr lang="en-US" sz="4000" u="sng" dirty="0"/>
              <a:t> Look Like on a, AD/AS Graph?</a:t>
            </a:r>
          </a:p>
        </p:txBody>
      </p:sp>
      <p:cxnSp>
        <p:nvCxnSpPr>
          <p:cNvPr id="4" name="Straight Connector 3"/>
          <p:cNvCxnSpPr/>
          <p:nvPr/>
        </p:nvCxnSpPr>
        <p:spPr>
          <a:xfrm flipH="1">
            <a:off x="3180522" y="1690688"/>
            <a:ext cx="13252" cy="3861973"/>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180522" y="5565913"/>
            <a:ext cx="4068417"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710609" y="1802296"/>
            <a:ext cx="3352800" cy="3207026"/>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3750365" y="1908313"/>
            <a:ext cx="3034748" cy="302149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327374" y="1563757"/>
            <a:ext cx="13252" cy="3988904"/>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3710609" y="1690688"/>
            <a:ext cx="2146852" cy="229821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63757" y="1690688"/>
            <a:ext cx="1524000" cy="400110"/>
          </a:xfrm>
          <a:prstGeom prst="rect">
            <a:avLst/>
          </a:prstGeom>
          <a:noFill/>
        </p:spPr>
        <p:txBody>
          <a:bodyPr wrap="square" rtlCol="0">
            <a:spAutoFit/>
          </a:bodyPr>
          <a:lstStyle/>
          <a:p>
            <a:pPr algn="ctr"/>
            <a:r>
              <a:rPr lang="en-US" sz="2000" dirty="0"/>
              <a:t>Price Level</a:t>
            </a:r>
          </a:p>
        </p:txBody>
      </p:sp>
      <p:sp>
        <p:nvSpPr>
          <p:cNvPr id="16" name="TextBox 15"/>
          <p:cNvSpPr txBox="1"/>
          <p:nvPr/>
        </p:nvSpPr>
        <p:spPr>
          <a:xfrm>
            <a:off x="6440557" y="5698435"/>
            <a:ext cx="2080591" cy="400110"/>
          </a:xfrm>
          <a:prstGeom prst="rect">
            <a:avLst/>
          </a:prstGeom>
          <a:noFill/>
        </p:spPr>
        <p:txBody>
          <a:bodyPr wrap="square" rtlCol="0">
            <a:spAutoFit/>
          </a:bodyPr>
          <a:lstStyle/>
          <a:p>
            <a:pPr algn="ctr"/>
            <a:r>
              <a:rPr lang="en-US" sz="2000" dirty="0"/>
              <a:t>Real GDP</a:t>
            </a:r>
          </a:p>
        </p:txBody>
      </p:sp>
      <p:sp>
        <p:nvSpPr>
          <p:cNvPr id="17" name="TextBox 16"/>
          <p:cNvSpPr txBox="1"/>
          <p:nvPr/>
        </p:nvSpPr>
        <p:spPr>
          <a:xfrm>
            <a:off x="5208103" y="5698435"/>
            <a:ext cx="503583" cy="369332"/>
          </a:xfrm>
          <a:prstGeom prst="rect">
            <a:avLst/>
          </a:prstGeom>
          <a:noFill/>
        </p:spPr>
        <p:txBody>
          <a:bodyPr wrap="square" rtlCol="0">
            <a:spAutoFit/>
          </a:bodyPr>
          <a:lstStyle/>
          <a:p>
            <a:r>
              <a:rPr lang="en-US" dirty="0"/>
              <a:t>Y</a:t>
            </a:r>
            <a:r>
              <a:rPr lang="en-US" sz="1400" dirty="0"/>
              <a:t>FE</a:t>
            </a:r>
            <a:endParaRPr lang="en-US" dirty="0"/>
          </a:p>
        </p:txBody>
      </p:sp>
      <p:sp>
        <p:nvSpPr>
          <p:cNvPr id="18" name="TextBox 17"/>
          <p:cNvSpPr txBox="1"/>
          <p:nvPr/>
        </p:nvSpPr>
        <p:spPr>
          <a:xfrm>
            <a:off x="4618381" y="5698435"/>
            <a:ext cx="450574" cy="369332"/>
          </a:xfrm>
          <a:prstGeom prst="rect">
            <a:avLst/>
          </a:prstGeom>
          <a:noFill/>
        </p:spPr>
        <p:txBody>
          <a:bodyPr wrap="square" rtlCol="0">
            <a:spAutoFit/>
          </a:bodyPr>
          <a:lstStyle/>
          <a:p>
            <a:r>
              <a:rPr lang="en-US" dirty="0"/>
              <a:t>Y</a:t>
            </a:r>
            <a:r>
              <a:rPr lang="en-US" sz="1600" dirty="0"/>
              <a:t>1</a:t>
            </a:r>
            <a:endParaRPr lang="en-US" dirty="0"/>
          </a:p>
        </p:txBody>
      </p:sp>
      <p:sp>
        <p:nvSpPr>
          <p:cNvPr id="19" name="TextBox 18"/>
          <p:cNvSpPr txBox="1"/>
          <p:nvPr/>
        </p:nvSpPr>
        <p:spPr>
          <a:xfrm>
            <a:off x="2590800" y="3188877"/>
            <a:ext cx="569844" cy="369332"/>
          </a:xfrm>
          <a:prstGeom prst="rect">
            <a:avLst/>
          </a:prstGeom>
          <a:noFill/>
        </p:spPr>
        <p:txBody>
          <a:bodyPr wrap="square" rtlCol="0">
            <a:spAutoFit/>
          </a:bodyPr>
          <a:lstStyle/>
          <a:p>
            <a:r>
              <a:rPr lang="en-US" dirty="0"/>
              <a:t>PL</a:t>
            </a:r>
          </a:p>
        </p:txBody>
      </p:sp>
      <p:sp>
        <p:nvSpPr>
          <p:cNvPr id="20" name="TextBox 19"/>
          <p:cNvSpPr txBox="1"/>
          <p:nvPr/>
        </p:nvSpPr>
        <p:spPr>
          <a:xfrm>
            <a:off x="2504661" y="2655130"/>
            <a:ext cx="642730" cy="369332"/>
          </a:xfrm>
          <a:prstGeom prst="rect">
            <a:avLst/>
          </a:prstGeom>
          <a:noFill/>
        </p:spPr>
        <p:txBody>
          <a:bodyPr wrap="square" rtlCol="0">
            <a:spAutoFit/>
          </a:bodyPr>
          <a:lstStyle/>
          <a:p>
            <a:r>
              <a:rPr lang="en-US" dirty="0"/>
              <a:t>PL</a:t>
            </a:r>
            <a:r>
              <a:rPr lang="en-US" sz="1600" dirty="0"/>
              <a:t>1</a:t>
            </a:r>
            <a:endParaRPr lang="en-US" dirty="0"/>
          </a:p>
        </p:txBody>
      </p:sp>
      <p:sp>
        <p:nvSpPr>
          <p:cNvPr id="22" name="TextBox 21"/>
          <p:cNvSpPr txBox="1"/>
          <p:nvPr/>
        </p:nvSpPr>
        <p:spPr>
          <a:xfrm>
            <a:off x="8091355" y="1164059"/>
            <a:ext cx="3756088" cy="5324535"/>
          </a:xfrm>
          <a:prstGeom prst="rect">
            <a:avLst/>
          </a:prstGeom>
          <a:noFill/>
        </p:spPr>
        <p:txBody>
          <a:bodyPr wrap="square" rtlCol="0">
            <a:spAutoFit/>
          </a:bodyPr>
          <a:lstStyle/>
          <a:p>
            <a:pPr algn="just"/>
            <a:r>
              <a:rPr lang="en-US" sz="2000" dirty="0">
                <a:solidFill>
                  <a:srgbClr val="0070C0"/>
                </a:solidFill>
              </a:rPr>
              <a:t>If Aggregate Supply (AS) </a:t>
            </a:r>
            <a:r>
              <a:rPr lang="en-US" sz="2000" u="sng" dirty="0">
                <a:solidFill>
                  <a:srgbClr val="0070C0"/>
                </a:solidFill>
              </a:rPr>
              <a:t>decreases</a:t>
            </a:r>
            <a:r>
              <a:rPr lang="en-US" sz="2000" dirty="0">
                <a:solidFill>
                  <a:srgbClr val="0070C0"/>
                </a:solidFill>
              </a:rPr>
              <a:t> and shifts to the left of full employment (LRAS) because of increased cost of production (price of resources), then real GDP decreases (output), price levels increase (inflation), and the unemployment rate increases. </a:t>
            </a:r>
          </a:p>
          <a:p>
            <a:pPr algn="just"/>
            <a:endParaRPr lang="en-US" sz="2000" dirty="0">
              <a:solidFill>
                <a:srgbClr val="0070C0"/>
              </a:solidFill>
            </a:endParaRPr>
          </a:p>
          <a:p>
            <a:pPr algn="just"/>
            <a:r>
              <a:rPr lang="en-US" sz="2000" dirty="0">
                <a:solidFill>
                  <a:srgbClr val="0070C0"/>
                </a:solidFill>
              </a:rPr>
              <a:t>This is known as </a:t>
            </a:r>
            <a:r>
              <a:rPr lang="en-US" sz="2000" u="sng" dirty="0">
                <a:solidFill>
                  <a:srgbClr val="FF0000"/>
                </a:solidFill>
              </a:rPr>
              <a:t>cost-push inflation</a:t>
            </a:r>
            <a:r>
              <a:rPr lang="en-US" sz="2000" dirty="0">
                <a:solidFill>
                  <a:srgbClr val="FF0000"/>
                </a:solidFill>
              </a:rPr>
              <a:t> </a:t>
            </a:r>
            <a:r>
              <a:rPr lang="en-US" sz="2000" dirty="0">
                <a:solidFill>
                  <a:srgbClr val="0070C0"/>
                </a:solidFill>
              </a:rPr>
              <a:t>and it causes </a:t>
            </a:r>
            <a:r>
              <a:rPr lang="en-US" sz="2000" u="sng" dirty="0">
                <a:solidFill>
                  <a:srgbClr val="0070C0"/>
                </a:solidFill>
              </a:rPr>
              <a:t>Stagflation</a:t>
            </a:r>
            <a:r>
              <a:rPr lang="en-US" sz="2000" dirty="0">
                <a:solidFill>
                  <a:srgbClr val="0070C0"/>
                </a:solidFill>
              </a:rPr>
              <a:t>, which is the worse position an economy can be in. There is </a:t>
            </a:r>
            <a:r>
              <a:rPr lang="en-US" sz="2000" u="sng" dirty="0">
                <a:solidFill>
                  <a:srgbClr val="0070C0"/>
                </a:solidFill>
              </a:rPr>
              <a:t>nothing</a:t>
            </a:r>
            <a:r>
              <a:rPr lang="en-US" sz="2000" dirty="0">
                <a:solidFill>
                  <a:srgbClr val="0070C0"/>
                </a:solidFill>
              </a:rPr>
              <a:t> the government (fiscal policy) or the Fed (monetary policy) can do in this economic situation.  </a:t>
            </a:r>
          </a:p>
        </p:txBody>
      </p:sp>
      <p:sp>
        <p:nvSpPr>
          <p:cNvPr id="23" name="TextBox 22"/>
          <p:cNvSpPr txBox="1"/>
          <p:nvPr/>
        </p:nvSpPr>
        <p:spPr>
          <a:xfrm>
            <a:off x="4969565" y="1192696"/>
            <a:ext cx="742121" cy="369332"/>
          </a:xfrm>
          <a:prstGeom prst="rect">
            <a:avLst/>
          </a:prstGeom>
          <a:noFill/>
        </p:spPr>
        <p:txBody>
          <a:bodyPr wrap="square" rtlCol="0">
            <a:spAutoFit/>
          </a:bodyPr>
          <a:lstStyle/>
          <a:p>
            <a:r>
              <a:rPr lang="en-US" dirty="0"/>
              <a:t>LRAS</a:t>
            </a:r>
          </a:p>
        </p:txBody>
      </p:sp>
      <p:sp>
        <p:nvSpPr>
          <p:cNvPr id="24" name="TextBox 23"/>
          <p:cNvSpPr txBox="1"/>
          <p:nvPr/>
        </p:nvSpPr>
        <p:spPr>
          <a:xfrm>
            <a:off x="7063409" y="5009322"/>
            <a:ext cx="596348" cy="369332"/>
          </a:xfrm>
          <a:prstGeom prst="rect">
            <a:avLst/>
          </a:prstGeom>
          <a:noFill/>
        </p:spPr>
        <p:txBody>
          <a:bodyPr wrap="square" rtlCol="0">
            <a:spAutoFit/>
          </a:bodyPr>
          <a:lstStyle/>
          <a:p>
            <a:r>
              <a:rPr lang="en-US" dirty="0"/>
              <a:t>AD</a:t>
            </a:r>
          </a:p>
        </p:txBody>
      </p:sp>
      <p:sp>
        <p:nvSpPr>
          <p:cNvPr id="25" name="TextBox 24"/>
          <p:cNvSpPr txBox="1"/>
          <p:nvPr/>
        </p:nvSpPr>
        <p:spPr>
          <a:xfrm>
            <a:off x="6785113" y="1802296"/>
            <a:ext cx="695739" cy="369332"/>
          </a:xfrm>
          <a:prstGeom prst="rect">
            <a:avLst/>
          </a:prstGeom>
          <a:noFill/>
        </p:spPr>
        <p:txBody>
          <a:bodyPr wrap="square" rtlCol="0">
            <a:spAutoFit/>
          </a:bodyPr>
          <a:lstStyle/>
          <a:p>
            <a:r>
              <a:rPr lang="en-US" dirty="0"/>
              <a:t>AS</a:t>
            </a:r>
          </a:p>
        </p:txBody>
      </p:sp>
      <p:sp>
        <p:nvSpPr>
          <p:cNvPr id="26" name="TextBox 25"/>
          <p:cNvSpPr txBox="1"/>
          <p:nvPr/>
        </p:nvSpPr>
        <p:spPr>
          <a:xfrm>
            <a:off x="5857461" y="1431236"/>
            <a:ext cx="583096" cy="371060"/>
          </a:xfrm>
          <a:prstGeom prst="rect">
            <a:avLst/>
          </a:prstGeom>
          <a:noFill/>
        </p:spPr>
        <p:txBody>
          <a:bodyPr wrap="square" rtlCol="0">
            <a:spAutoFit/>
          </a:bodyPr>
          <a:lstStyle/>
          <a:p>
            <a:r>
              <a:rPr lang="en-US" dirty="0"/>
              <a:t>AS</a:t>
            </a:r>
            <a:r>
              <a:rPr lang="en-US" sz="1600" dirty="0"/>
              <a:t>1</a:t>
            </a:r>
            <a:endParaRPr lang="en-US" dirty="0"/>
          </a:p>
        </p:txBody>
      </p:sp>
      <p:sp>
        <p:nvSpPr>
          <p:cNvPr id="27" name="Arrow: Up 26"/>
          <p:cNvSpPr/>
          <p:nvPr/>
        </p:nvSpPr>
        <p:spPr>
          <a:xfrm>
            <a:off x="2173357" y="2932129"/>
            <a:ext cx="344557" cy="3490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Left 27"/>
          <p:cNvSpPr/>
          <p:nvPr/>
        </p:nvSpPr>
        <p:spPr>
          <a:xfrm>
            <a:off x="4837045" y="6022656"/>
            <a:ext cx="490329" cy="3552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Left 87"/>
          <p:cNvSpPr/>
          <p:nvPr/>
        </p:nvSpPr>
        <p:spPr>
          <a:xfrm>
            <a:off x="5376771" y="2681615"/>
            <a:ext cx="371061" cy="2641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1538" y="2852981"/>
            <a:ext cx="2078034" cy="646331"/>
          </a:xfrm>
          <a:prstGeom prst="rect">
            <a:avLst/>
          </a:prstGeom>
          <a:noFill/>
        </p:spPr>
        <p:txBody>
          <a:bodyPr wrap="square" rtlCol="0">
            <a:spAutoFit/>
          </a:bodyPr>
          <a:lstStyle/>
          <a:p>
            <a:r>
              <a:rPr lang="en-US" dirty="0">
                <a:solidFill>
                  <a:srgbClr val="FF0000"/>
                </a:solidFill>
              </a:rPr>
              <a:t>Price Levels Increase = </a:t>
            </a:r>
            <a:r>
              <a:rPr lang="en-US" b="1" dirty="0">
                <a:solidFill>
                  <a:srgbClr val="FF0000"/>
                </a:solidFill>
              </a:rPr>
              <a:t>Inflation</a:t>
            </a:r>
          </a:p>
        </p:txBody>
      </p:sp>
      <p:sp>
        <p:nvSpPr>
          <p:cNvPr id="5" name="TextBox 4"/>
          <p:cNvSpPr txBox="1"/>
          <p:nvPr/>
        </p:nvSpPr>
        <p:spPr>
          <a:xfrm>
            <a:off x="1361455" y="5996151"/>
            <a:ext cx="3281789" cy="369332"/>
          </a:xfrm>
          <a:prstGeom prst="rect">
            <a:avLst/>
          </a:prstGeom>
          <a:noFill/>
        </p:spPr>
        <p:txBody>
          <a:bodyPr wrap="square" rtlCol="0">
            <a:spAutoFit/>
          </a:bodyPr>
          <a:lstStyle/>
          <a:p>
            <a:r>
              <a:rPr lang="en-US" dirty="0">
                <a:solidFill>
                  <a:srgbClr val="FF0000"/>
                </a:solidFill>
              </a:rPr>
              <a:t>Real GDP Decreases = </a:t>
            </a:r>
            <a:r>
              <a:rPr lang="en-US" b="1" dirty="0">
                <a:solidFill>
                  <a:srgbClr val="FF0000"/>
                </a:solidFill>
              </a:rPr>
              <a:t>Recession</a:t>
            </a:r>
          </a:p>
        </p:txBody>
      </p:sp>
      <p:sp>
        <p:nvSpPr>
          <p:cNvPr id="7" name="TextBox 6"/>
          <p:cNvSpPr txBox="1"/>
          <p:nvPr/>
        </p:nvSpPr>
        <p:spPr>
          <a:xfrm>
            <a:off x="490330" y="4339828"/>
            <a:ext cx="2100470" cy="369332"/>
          </a:xfrm>
          <a:prstGeom prst="rect">
            <a:avLst/>
          </a:prstGeom>
          <a:noFill/>
        </p:spPr>
        <p:txBody>
          <a:bodyPr wrap="square" rtlCol="0">
            <a:spAutoFit/>
          </a:bodyPr>
          <a:lstStyle/>
          <a:p>
            <a:r>
              <a:rPr lang="en-US" dirty="0">
                <a:solidFill>
                  <a:srgbClr val="FF0000"/>
                </a:solidFill>
              </a:rPr>
              <a:t>Result is </a:t>
            </a:r>
            <a:r>
              <a:rPr lang="en-US" b="1" dirty="0">
                <a:solidFill>
                  <a:srgbClr val="FF0000"/>
                </a:solidFill>
              </a:rPr>
              <a:t>Stagflation</a:t>
            </a:r>
          </a:p>
        </p:txBody>
      </p:sp>
      <p:cxnSp>
        <p:nvCxnSpPr>
          <p:cNvPr id="11" name="Straight Arrow Connector 10"/>
          <p:cNvCxnSpPr>
            <a:cxnSpLocks/>
          </p:cNvCxnSpPr>
          <p:nvPr/>
        </p:nvCxnSpPr>
        <p:spPr>
          <a:xfrm flipH="1" flipV="1">
            <a:off x="1854400" y="4787493"/>
            <a:ext cx="991505" cy="12535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cxnSpLocks/>
          </p:cNvCxnSpPr>
          <p:nvPr/>
        </p:nvCxnSpPr>
        <p:spPr>
          <a:xfrm>
            <a:off x="1573697" y="3473648"/>
            <a:ext cx="0" cy="7878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Flowchart: Connector 8"/>
          <p:cNvSpPr/>
          <p:nvPr/>
        </p:nvSpPr>
        <p:spPr>
          <a:xfrm>
            <a:off x="4738556" y="2781888"/>
            <a:ext cx="125146" cy="110348"/>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7" name="Flowchart: Connector 56"/>
          <p:cNvSpPr/>
          <p:nvPr/>
        </p:nvSpPr>
        <p:spPr>
          <a:xfrm>
            <a:off x="5275115" y="3318369"/>
            <a:ext cx="125146" cy="110348"/>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091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Destabilizing Effects of Inflation </a:t>
            </a:r>
            <a:r>
              <a:rPr lang="en-US" b="1" u="sng" dirty="0">
                <a:solidFill>
                  <a:srgbClr val="7030A0"/>
                </a:solidFill>
              </a:rPr>
              <a:t>(Know These)</a:t>
            </a:r>
          </a:p>
        </p:txBody>
      </p:sp>
      <p:sp>
        <p:nvSpPr>
          <p:cNvPr id="3" name="Content Placeholder 2"/>
          <p:cNvSpPr>
            <a:spLocks noGrp="1"/>
          </p:cNvSpPr>
          <p:nvPr>
            <p:ph idx="1"/>
          </p:nvPr>
        </p:nvSpPr>
        <p:spPr>
          <a:xfrm>
            <a:off x="838200" y="1752096"/>
            <a:ext cx="10515600" cy="5020573"/>
          </a:xfrm>
        </p:spPr>
        <p:txBody>
          <a:bodyPr>
            <a:normAutofit/>
          </a:bodyPr>
          <a:lstStyle/>
          <a:p>
            <a:pPr marL="514350" lvl="0" indent="-514350" algn="just">
              <a:buFont typeface="+mj-lt"/>
              <a:buAutoNum type="arabicPeriod"/>
            </a:pPr>
            <a:r>
              <a:rPr lang="en-US" sz="3200" dirty="0">
                <a:solidFill>
                  <a:schemeClr val="accent5"/>
                </a:solidFill>
                <a:latin typeface="Gungsuh" panose="02030600000101010101" pitchFamily="18" charset="-127"/>
                <a:ea typeface="Gungsuh" panose="02030600000101010101" pitchFamily="18" charset="-127"/>
              </a:rPr>
              <a:t>Dollar buys less, meaning the dollar loses value over time, thus decreasing one’s purchasing power</a:t>
            </a:r>
          </a:p>
          <a:p>
            <a:pPr marL="514350" lvl="0" indent="-514350" algn="just">
              <a:buFont typeface="+mj-lt"/>
              <a:buAutoNum type="arabicPeriod"/>
            </a:pPr>
            <a:r>
              <a:rPr lang="en-US" sz="3200" dirty="0">
                <a:solidFill>
                  <a:srgbClr val="FFC000"/>
                </a:solidFill>
                <a:latin typeface="Gungsuh" panose="02030600000101010101" pitchFamily="18" charset="-127"/>
                <a:ea typeface="Gungsuh" panose="02030600000101010101" pitchFamily="18" charset="-127"/>
              </a:rPr>
              <a:t>Extremely hard on retired workers </a:t>
            </a:r>
            <a:r>
              <a:rPr lang="en-US" sz="3200" b="1" dirty="0">
                <a:solidFill>
                  <a:srgbClr val="FFC000"/>
                </a:solidFill>
                <a:latin typeface="Gungsuh" panose="02030600000101010101" pitchFamily="18" charset="-127"/>
                <a:ea typeface="Gungsuh" panose="02030600000101010101" pitchFamily="18" charset="-127"/>
              </a:rPr>
              <a:t>living on fixed incomes</a:t>
            </a:r>
            <a:r>
              <a:rPr lang="en-US" sz="3200" dirty="0">
                <a:solidFill>
                  <a:srgbClr val="FFC000"/>
                </a:solidFill>
                <a:latin typeface="Gungsuh" panose="02030600000101010101" pitchFamily="18" charset="-127"/>
                <a:ea typeface="Gungsuh" panose="02030600000101010101" pitchFamily="18" charset="-127"/>
              </a:rPr>
              <a:t> like social security </a:t>
            </a:r>
          </a:p>
          <a:p>
            <a:pPr marL="514350" lvl="0" indent="-514350" algn="just">
              <a:buFont typeface="+mj-lt"/>
              <a:buAutoNum type="arabicPeriod"/>
            </a:pPr>
            <a:r>
              <a:rPr lang="en-US" sz="3200" dirty="0">
                <a:solidFill>
                  <a:srgbClr val="00B050"/>
                </a:solidFill>
                <a:latin typeface="Gungsuh" panose="02030600000101010101" pitchFamily="18" charset="-127"/>
                <a:ea typeface="Gungsuh" panose="02030600000101010101" pitchFamily="18" charset="-127"/>
              </a:rPr>
              <a:t>People change spending habits, which disrupts the economic business cycles</a:t>
            </a:r>
          </a:p>
          <a:p>
            <a:pPr marL="514350" lvl="0" indent="-514350" algn="just">
              <a:buFont typeface="+mj-lt"/>
              <a:buAutoNum type="arabicPeriod"/>
            </a:pPr>
            <a:r>
              <a:rPr lang="en-US" sz="3200" b="1" dirty="0">
                <a:latin typeface="Gungsuh" panose="02030600000101010101" pitchFamily="18" charset="-127"/>
                <a:ea typeface="Gungsuh" panose="02030600000101010101" pitchFamily="18" charset="-127"/>
              </a:rPr>
              <a:t>Unanticipated Inflation in the long run favors the debtors over the creditors </a:t>
            </a:r>
            <a:endParaRPr lang="en-US" sz="3200" dirty="0">
              <a:latin typeface="Gungsuh" panose="02030600000101010101" pitchFamily="18" charset="-127"/>
              <a:ea typeface="Gungsuh" panose="02030600000101010101" pitchFamily="18" charset="-127"/>
            </a:endParaRPr>
          </a:p>
          <a:p>
            <a:endParaRPr lang="en-US" dirty="0"/>
          </a:p>
        </p:txBody>
      </p:sp>
    </p:spTree>
    <p:extLst>
      <p:ext uri="{BB962C8B-B14F-4D97-AF65-F5344CB8AC3E}">
        <p14:creationId xmlns:p14="http://schemas.microsoft.com/office/powerpoint/2010/main" val="41901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lstStyle/>
          <a:p>
            <a:pPr marL="0" indent="0" algn="just">
              <a:buNone/>
            </a:pPr>
            <a:r>
              <a:rPr lang="en-US" b="1" dirty="0"/>
              <a:t>SSEMA1c) </a:t>
            </a:r>
            <a:r>
              <a:rPr lang="en-US" dirty="0"/>
              <a:t>The Consumer Price Index (CPI) is best used to determine</a:t>
            </a:r>
          </a:p>
          <a:p>
            <a:pPr marL="514350" indent="-514350" algn="just">
              <a:buFont typeface="+mj-lt"/>
              <a:buAutoNum type="alphaLcParenR"/>
            </a:pPr>
            <a:r>
              <a:rPr lang="en-US" dirty="0"/>
              <a:t>the Dow Jones Index.</a:t>
            </a:r>
          </a:p>
          <a:p>
            <a:pPr marL="514350" indent="-514350" algn="just">
              <a:buFont typeface="+mj-lt"/>
              <a:buAutoNum type="alphaLcParenR"/>
            </a:pPr>
            <a:r>
              <a:rPr lang="en-US" dirty="0"/>
              <a:t>the rate of inflation.</a:t>
            </a:r>
          </a:p>
          <a:p>
            <a:pPr marL="514350" indent="-514350" algn="just">
              <a:buFont typeface="+mj-lt"/>
              <a:buAutoNum type="alphaLcParenR"/>
            </a:pPr>
            <a:r>
              <a:rPr lang="en-US" dirty="0"/>
              <a:t>the unemployment rate.</a:t>
            </a:r>
          </a:p>
          <a:p>
            <a:pPr marL="514350" indent="-514350" algn="just">
              <a:buFont typeface="+mj-lt"/>
              <a:buAutoNum type="alphaLcParenR"/>
            </a:pPr>
            <a:r>
              <a:rPr lang="en-US" dirty="0"/>
              <a:t>currency exchange rates.</a:t>
            </a:r>
          </a:p>
          <a:p>
            <a:pPr marL="0" indent="0">
              <a:buNone/>
            </a:pPr>
            <a:endParaRPr lang="en-US" dirty="0"/>
          </a:p>
        </p:txBody>
      </p:sp>
    </p:spTree>
    <p:extLst>
      <p:ext uri="{BB962C8B-B14F-4D97-AF65-F5344CB8AC3E}">
        <p14:creationId xmlns:p14="http://schemas.microsoft.com/office/powerpoint/2010/main" val="11442522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lstStyle/>
          <a:p>
            <a:pPr marL="0" indent="0" algn="just">
              <a:buNone/>
            </a:pPr>
            <a:r>
              <a:rPr lang="en-US" b="1" dirty="0"/>
              <a:t>SSEMA1c) </a:t>
            </a:r>
            <a:r>
              <a:rPr lang="en-US" dirty="0"/>
              <a:t>The Consumer Price Index (CPI) is best used to determine</a:t>
            </a:r>
          </a:p>
          <a:p>
            <a:pPr marL="514350" indent="-514350" algn="just">
              <a:buFont typeface="+mj-lt"/>
              <a:buAutoNum type="alphaLcParenR"/>
            </a:pPr>
            <a:r>
              <a:rPr lang="en-US" dirty="0"/>
              <a:t>the Dow Jones Index.</a:t>
            </a:r>
          </a:p>
          <a:p>
            <a:pPr marL="514350" indent="-514350" algn="just">
              <a:buFont typeface="+mj-lt"/>
              <a:buAutoNum type="alphaLcParenR"/>
            </a:pPr>
            <a:r>
              <a:rPr lang="en-US" dirty="0"/>
              <a:t>the rate of inflation.</a:t>
            </a:r>
          </a:p>
          <a:p>
            <a:pPr marL="514350" indent="-514350" algn="just">
              <a:buFont typeface="+mj-lt"/>
              <a:buAutoNum type="alphaLcParenR"/>
            </a:pPr>
            <a:r>
              <a:rPr lang="en-US" dirty="0"/>
              <a:t>the unemployment rate.</a:t>
            </a:r>
          </a:p>
          <a:p>
            <a:pPr marL="514350" indent="-514350" algn="just">
              <a:buFont typeface="+mj-lt"/>
              <a:buAutoNum type="alphaLcParenR"/>
            </a:pPr>
            <a:r>
              <a:rPr lang="en-US" dirty="0"/>
              <a:t>currency exchange rates.</a:t>
            </a:r>
          </a:p>
          <a:p>
            <a:pPr marL="0" indent="0">
              <a:buNone/>
            </a:pPr>
            <a:endParaRPr lang="en-US" dirty="0"/>
          </a:p>
        </p:txBody>
      </p:sp>
      <p:sp>
        <p:nvSpPr>
          <p:cNvPr id="4" name="Arrow: Left 3">
            <a:extLst>
              <a:ext uri="{FF2B5EF4-FFF2-40B4-BE49-F238E27FC236}">
                <a16:creationId xmlns:a16="http://schemas.microsoft.com/office/drawing/2014/main" id="{B1112A5B-E222-4E03-81D5-2DB1ED7D3DAB}"/>
              </a:ext>
            </a:extLst>
          </p:cNvPr>
          <p:cNvSpPr/>
          <p:nvPr/>
        </p:nvSpPr>
        <p:spPr>
          <a:xfrm>
            <a:off x="4634754" y="2662518"/>
            <a:ext cx="1640541" cy="5468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970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212035" y="985838"/>
            <a:ext cx="11887200" cy="718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400" b="1" dirty="0">
                <a:solidFill>
                  <a:srgbClr val="0070C0"/>
                </a:solidFill>
              </a:rPr>
              <a:t>What are the 3 goals of macroeconomics?</a:t>
            </a:r>
          </a:p>
          <a:p>
            <a:pPr marL="514350" indent="-514350">
              <a:buFont typeface="+mj-lt"/>
              <a:buAutoNum type="arabicPeriod"/>
            </a:pPr>
            <a:r>
              <a:rPr lang="en-US" sz="2400" b="1" dirty="0">
                <a:solidFill>
                  <a:srgbClr val="0070C0"/>
                </a:solidFill>
              </a:rPr>
              <a:t>Define GDP, List the 4 components &amp; percentages, and explain the difference between nominal and real GDP.</a:t>
            </a:r>
          </a:p>
          <a:p>
            <a:pPr marL="514350" indent="-514350">
              <a:buFont typeface="+mj-lt"/>
              <a:buAutoNum type="arabicPeriod"/>
            </a:pPr>
            <a:r>
              <a:rPr lang="en-US" sz="2400" b="1" dirty="0">
                <a:solidFill>
                  <a:srgbClr val="0070C0"/>
                </a:solidFill>
              </a:rPr>
              <a:t>What are the 4-6 phases of the Business Cycle. Define Recession.</a:t>
            </a:r>
          </a:p>
          <a:p>
            <a:pPr marL="514350" indent="-514350">
              <a:buFont typeface="+mj-lt"/>
              <a:buAutoNum type="arabicPeriod"/>
            </a:pPr>
            <a:r>
              <a:rPr lang="en-US" sz="2400" b="1" dirty="0">
                <a:solidFill>
                  <a:srgbClr val="0070C0"/>
                </a:solidFill>
              </a:rPr>
              <a:t>How is the unemployment rate determined? In other words, who is considered unemployed by the U.S. census bureau? </a:t>
            </a:r>
          </a:p>
          <a:p>
            <a:pPr marL="514350" indent="-514350">
              <a:buFont typeface="+mj-lt"/>
              <a:buAutoNum type="arabicPeriod"/>
            </a:pPr>
            <a:r>
              <a:rPr lang="en-US" sz="2400" b="1" dirty="0">
                <a:solidFill>
                  <a:srgbClr val="0070C0"/>
                </a:solidFill>
              </a:rPr>
              <a:t>What are the 4 types of unemployment? Give an example of each. Which one is the “bad” unemployment; not counted as the NRU?</a:t>
            </a:r>
          </a:p>
          <a:p>
            <a:pPr marL="514350" indent="-514350">
              <a:buFont typeface="+mj-lt"/>
              <a:buAutoNum type="arabicPeriod"/>
            </a:pPr>
            <a:r>
              <a:rPr lang="en-US" sz="2400" b="1" dirty="0">
                <a:solidFill>
                  <a:srgbClr val="0070C0"/>
                </a:solidFill>
              </a:rPr>
              <a:t>Define Inflation. What does Inflation do to the purchasing power of the dollar?</a:t>
            </a:r>
          </a:p>
          <a:p>
            <a:pPr marL="514350" indent="-514350">
              <a:buFont typeface="+mj-lt"/>
              <a:buAutoNum type="arabicPeriod"/>
            </a:pPr>
            <a:r>
              <a:rPr lang="en-US" sz="2400" b="1" dirty="0">
                <a:solidFill>
                  <a:srgbClr val="0070C0"/>
                </a:solidFill>
              </a:rPr>
              <a:t>Is Inflation or Deflation worse? Why?</a:t>
            </a:r>
          </a:p>
          <a:p>
            <a:pPr marL="514350" indent="-514350">
              <a:buFont typeface="+mj-lt"/>
              <a:buAutoNum type="arabicPeriod"/>
            </a:pPr>
            <a:r>
              <a:rPr lang="en-US" sz="2400" b="1" dirty="0">
                <a:solidFill>
                  <a:srgbClr val="0070C0"/>
                </a:solidFill>
              </a:rPr>
              <a:t>Explain the 3 theories that cause inflation and draw an AD/AS Graph with your fingers demonstrating each. Which one is the worse type of inflation, and why?</a:t>
            </a:r>
          </a:p>
          <a:p>
            <a:pPr marL="514350" indent="-514350">
              <a:buFont typeface="+mj-lt"/>
              <a:buAutoNum type="arabicPeriod"/>
            </a:pPr>
            <a:r>
              <a:rPr lang="en-US" sz="2400" b="1" dirty="0">
                <a:solidFill>
                  <a:srgbClr val="0070C0"/>
                </a:solidFill>
              </a:rPr>
              <a:t>Define Stagflation. </a:t>
            </a:r>
          </a:p>
          <a:p>
            <a:pPr marL="514350" indent="-514350">
              <a:buFont typeface="+mj-lt"/>
              <a:buAutoNum type="arabicPeriod"/>
            </a:pPr>
            <a:r>
              <a:rPr lang="en-US" sz="2400" b="1" dirty="0">
                <a:solidFill>
                  <a:srgbClr val="0070C0"/>
                </a:solidFill>
              </a:rPr>
              <a:t>Are you a dog or cat person? Why? (Inner </a:t>
            </a:r>
            <a:r>
              <a:rPr lang="en-US" sz="2400" b="1">
                <a:solidFill>
                  <a:srgbClr val="0070C0"/>
                </a:solidFill>
              </a:rPr>
              <a:t>Self-Analysis Time!!!!</a:t>
            </a:r>
            <a:r>
              <a:rPr lang="en-US" sz="2400" b="1" dirty="0">
                <a:solidFill>
                  <a:srgbClr val="0070C0"/>
                </a:solidFill>
              </a:rPr>
              <a:t>)</a:t>
            </a: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13706272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6589" y="168437"/>
            <a:ext cx="10515600" cy="1325563"/>
          </a:xfrm>
        </p:spPr>
        <p:txBody>
          <a:bodyPr/>
          <a:lstStyle/>
          <a:p>
            <a:pPr algn="ctr"/>
            <a:r>
              <a:rPr lang="en-US" dirty="0">
                <a:solidFill>
                  <a:schemeClr val="accent6">
                    <a:lumMod val="75000"/>
                  </a:schemeClr>
                </a:solidFill>
                <a:latin typeface="Goudy Stout" panose="0202090407030B020401" pitchFamily="18" charset="0"/>
              </a:rPr>
              <a:t>Money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031" y="-74247"/>
            <a:ext cx="2133600" cy="21336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1734" y="-50776"/>
            <a:ext cx="1962508" cy="19625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354" y="2164131"/>
            <a:ext cx="1722347" cy="13547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6881" y="3771262"/>
            <a:ext cx="2583253" cy="258325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2950" y="3016932"/>
            <a:ext cx="4136945" cy="3822537"/>
          </a:xfrm>
          <a:prstGeom prst="rect">
            <a:avLst/>
          </a:prstGeom>
        </p:spPr>
      </p:pic>
      <p:sp>
        <p:nvSpPr>
          <p:cNvPr id="11" name="TextBox 10"/>
          <p:cNvSpPr txBox="1"/>
          <p:nvPr/>
        </p:nvSpPr>
        <p:spPr>
          <a:xfrm>
            <a:off x="3260034" y="1178219"/>
            <a:ext cx="6003235" cy="2031325"/>
          </a:xfrm>
          <a:prstGeom prst="rect">
            <a:avLst/>
          </a:prstGeom>
          <a:noFill/>
        </p:spPr>
        <p:txBody>
          <a:bodyPr wrap="square" rtlCol="0">
            <a:spAutoFit/>
          </a:bodyPr>
          <a:lstStyle/>
          <a:p>
            <a:r>
              <a:rPr lang="en-US" i="1" dirty="0">
                <a:solidFill>
                  <a:schemeClr val="accent6">
                    <a:lumMod val="75000"/>
                  </a:schemeClr>
                </a:solidFill>
                <a:latin typeface="Comic Sans MS" panose="030F0702030302020204" pitchFamily="66" charset="0"/>
              </a:rPr>
              <a:t>“Money, get away </a:t>
            </a:r>
            <a:br>
              <a:rPr lang="en-US" i="1" dirty="0">
                <a:solidFill>
                  <a:schemeClr val="accent6">
                    <a:lumMod val="75000"/>
                  </a:schemeClr>
                </a:solidFill>
                <a:latin typeface="Comic Sans MS" panose="030F0702030302020204" pitchFamily="66" charset="0"/>
              </a:rPr>
            </a:br>
            <a:r>
              <a:rPr lang="en-US" i="1" dirty="0">
                <a:solidFill>
                  <a:schemeClr val="accent6">
                    <a:lumMod val="75000"/>
                  </a:schemeClr>
                </a:solidFill>
                <a:latin typeface="Comic Sans MS" panose="030F0702030302020204" pitchFamily="66" charset="0"/>
              </a:rPr>
              <a:t>Get a good job with more pay and you're okay </a:t>
            </a:r>
            <a:br>
              <a:rPr lang="en-US" i="1" dirty="0">
                <a:solidFill>
                  <a:schemeClr val="accent6">
                    <a:lumMod val="75000"/>
                  </a:schemeClr>
                </a:solidFill>
                <a:latin typeface="Comic Sans MS" panose="030F0702030302020204" pitchFamily="66" charset="0"/>
              </a:rPr>
            </a:br>
            <a:r>
              <a:rPr lang="en-US" i="1" dirty="0">
                <a:solidFill>
                  <a:schemeClr val="accent6">
                    <a:lumMod val="75000"/>
                  </a:schemeClr>
                </a:solidFill>
                <a:latin typeface="Comic Sans MS" panose="030F0702030302020204" pitchFamily="66" charset="0"/>
              </a:rPr>
              <a:t>Money, it's a gas</a:t>
            </a:r>
            <a:br>
              <a:rPr lang="en-US" i="1" dirty="0">
                <a:solidFill>
                  <a:schemeClr val="accent6">
                    <a:lumMod val="75000"/>
                  </a:schemeClr>
                </a:solidFill>
                <a:latin typeface="Comic Sans MS" panose="030F0702030302020204" pitchFamily="66" charset="0"/>
              </a:rPr>
            </a:br>
            <a:r>
              <a:rPr lang="en-US" i="1" dirty="0">
                <a:solidFill>
                  <a:schemeClr val="accent6">
                    <a:lumMod val="75000"/>
                  </a:schemeClr>
                </a:solidFill>
                <a:latin typeface="Comic Sans MS" panose="030F0702030302020204" pitchFamily="66" charset="0"/>
              </a:rPr>
              <a:t>Grab that cash with both hands and make a stash</a:t>
            </a:r>
            <a:br>
              <a:rPr lang="en-US" i="1" dirty="0">
                <a:solidFill>
                  <a:schemeClr val="accent6">
                    <a:lumMod val="75000"/>
                  </a:schemeClr>
                </a:solidFill>
                <a:latin typeface="Comic Sans MS" panose="030F0702030302020204" pitchFamily="66" charset="0"/>
              </a:rPr>
            </a:br>
            <a:r>
              <a:rPr lang="en-US" i="1" dirty="0">
                <a:solidFill>
                  <a:schemeClr val="accent6">
                    <a:lumMod val="75000"/>
                  </a:schemeClr>
                </a:solidFill>
                <a:latin typeface="Comic Sans MS" panose="030F0702030302020204" pitchFamily="66" charset="0"/>
              </a:rPr>
              <a:t>New car, caviar, four star daydream </a:t>
            </a:r>
            <a:br>
              <a:rPr lang="en-US" i="1" dirty="0">
                <a:solidFill>
                  <a:schemeClr val="accent6">
                    <a:lumMod val="75000"/>
                  </a:schemeClr>
                </a:solidFill>
                <a:latin typeface="Comic Sans MS" panose="030F0702030302020204" pitchFamily="66" charset="0"/>
              </a:rPr>
            </a:br>
            <a:r>
              <a:rPr lang="en-US" i="1" dirty="0">
                <a:solidFill>
                  <a:schemeClr val="accent6">
                    <a:lumMod val="75000"/>
                  </a:schemeClr>
                </a:solidFill>
                <a:latin typeface="Comic Sans MS" panose="030F0702030302020204" pitchFamily="66" charset="0"/>
              </a:rPr>
              <a:t>Think I'll buy me a football team”</a:t>
            </a:r>
            <a:br>
              <a:rPr lang="en-US" dirty="0"/>
            </a:br>
            <a:r>
              <a:rPr lang="en-US" dirty="0"/>
              <a:t>				- </a:t>
            </a:r>
            <a:r>
              <a:rPr lang="en-US" i="1" dirty="0">
                <a:solidFill>
                  <a:schemeClr val="accent6">
                    <a:lumMod val="75000"/>
                  </a:schemeClr>
                </a:solidFill>
              </a:rPr>
              <a:t>Money</a:t>
            </a:r>
            <a:r>
              <a:rPr lang="en-US" dirty="0"/>
              <a:t> by </a:t>
            </a:r>
            <a:r>
              <a:rPr lang="en-US" dirty="0">
                <a:solidFill>
                  <a:srgbClr val="7030A0"/>
                </a:solidFill>
              </a:rPr>
              <a:t>Pink Floyd</a:t>
            </a:r>
          </a:p>
        </p:txBody>
      </p:sp>
      <p:sp>
        <p:nvSpPr>
          <p:cNvPr id="5" name="TextBox 4"/>
          <p:cNvSpPr txBox="1"/>
          <p:nvPr/>
        </p:nvSpPr>
        <p:spPr>
          <a:xfrm>
            <a:off x="205373" y="3068578"/>
            <a:ext cx="4474203" cy="3046988"/>
          </a:xfrm>
          <a:prstGeom prst="rect">
            <a:avLst/>
          </a:prstGeom>
          <a:noFill/>
        </p:spPr>
        <p:txBody>
          <a:bodyPr wrap="square" rtlCol="0">
            <a:spAutoFit/>
          </a:bodyPr>
          <a:lstStyle/>
          <a:p>
            <a:pPr algn="just"/>
            <a:r>
              <a:rPr lang="en-US" sz="3200" dirty="0">
                <a:solidFill>
                  <a:srgbClr val="7030A0"/>
                </a:solidFill>
                <a:latin typeface="Andalus" panose="02020603050405020304" pitchFamily="18" charset="-78"/>
                <a:cs typeface="Andalus" panose="02020603050405020304" pitchFamily="18" charset="-78"/>
              </a:rPr>
              <a:t>What is meant by liquidity of money, what are the types of money, and what are the three functions of money in a market economy? </a:t>
            </a:r>
          </a:p>
        </p:txBody>
      </p:sp>
    </p:spTree>
    <p:extLst>
      <p:ext uri="{BB962C8B-B14F-4D97-AF65-F5344CB8AC3E}">
        <p14:creationId xmlns:p14="http://schemas.microsoft.com/office/powerpoint/2010/main" val="1539561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Types of Money </a:t>
            </a:r>
          </a:p>
        </p:txBody>
      </p:sp>
      <p:sp>
        <p:nvSpPr>
          <p:cNvPr id="3" name="Content Placeholder 2"/>
          <p:cNvSpPr>
            <a:spLocks noGrp="1"/>
          </p:cNvSpPr>
          <p:nvPr>
            <p:ph idx="1"/>
          </p:nvPr>
        </p:nvSpPr>
        <p:spPr>
          <a:xfrm>
            <a:off x="295835" y="1601338"/>
            <a:ext cx="11591365" cy="4351338"/>
          </a:xfrm>
        </p:spPr>
        <p:txBody>
          <a:bodyPr>
            <a:normAutofit fontScale="85000" lnSpcReduction="20000"/>
          </a:bodyPr>
          <a:lstStyle/>
          <a:p>
            <a:pPr marL="514350" indent="-514350">
              <a:buFont typeface="+mj-lt"/>
              <a:buAutoNum type="arabicPeriod"/>
            </a:pPr>
            <a:r>
              <a:rPr lang="en-US" sz="3200" b="1" u="sng" dirty="0">
                <a:solidFill>
                  <a:schemeClr val="accent4"/>
                </a:solidFill>
                <a:latin typeface="Iskoola Pota" panose="020B0502040204020203" pitchFamily="34" charset="0"/>
                <a:cs typeface="Iskoola Pota" panose="020B0502040204020203" pitchFamily="34" charset="0"/>
              </a:rPr>
              <a:t>Commodity money </a:t>
            </a:r>
            <a:r>
              <a:rPr lang="en-US" sz="3200" b="1" dirty="0">
                <a:solidFill>
                  <a:schemeClr val="accent4"/>
                </a:solidFill>
                <a:latin typeface="Iskoola Pota" panose="020B0502040204020203" pitchFamily="34" charset="0"/>
                <a:cs typeface="Iskoola Pota" panose="020B0502040204020203" pitchFamily="34" charset="0"/>
              </a:rPr>
              <a:t>– money that has an alternative use as a commodity, which has intrinsic value </a:t>
            </a:r>
          </a:p>
          <a:p>
            <a:pPr lvl="1"/>
            <a:r>
              <a:rPr lang="en-US" sz="3200" b="1" dirty="0">
                <a:solidFill>
                  <a:schemeClr val="accent4"/>
                </a:solidFill>
                <a:latin typeface="Iskoola Pota" panose="020B0502040204020203" pitchFamily="34" charset="0"/>
                <a:cs typeface="Iskoola Pota" panose="020B0502040204020203" pitchFamily="34" charset="0"/>
              </a:rPr>
              <a:t>Intrinsic value – item would have value if not used as money </a:t>
            </a:r>
          </a:p>
          <a:p>
            <a:pPr lvl="1"/>
            <a:r>
              <a:rPr lang="en-US" sz="3200" b="1" dirty="0">
                <a:solidFill>
                  <a:schemeClr val="accent4"/>
                </a:solidFill>
                <a:latin typeface="Iskoola Pota" panose="020B0502040204020203" pitchFamily="34" charset="0"/>
                <a:cs typeface="Iskoola Pota" panose="020B0502040204020203" pitchFamily="34" charset="0"/>
              </a:rPr>
              <a:t>Gold, silver, cigarettes (WWII), tulip bulbs (1600’s Europe), etc.</a:t>
            </a:r>
          </a:p>
          <a:p>
            <a:pPr marL="514350" indent="-514350">
              <a:buFont typeface="+mj-lt"/>
              <a:buAutoNum type="arabicPeriod"/>
            </a:pPr>
            <a:r>
              <a:rPr lang="en-US" sz="3200" b="1" u="sng" dirty="0">
                <a:solidFill>
                  <a:schemeClr val="accent5">
                    <a:lumMod val="75000"/>
                  </a:schemeClr>
                </a:solidFill>
                <a:latin typeface="Georgia" panose="02040502050405020303" pitchFamily="18" charset="0"/>
              </a:rPr>
              <a:t>Representative money</a:t>
            </a:r>
            <a:r>
              <a:rPr lang="en-US" sz="3200" b="1" dirty="0">
                <a:solidFill>
                  <a:schemeClr val="accent5">
                    <a:lumMod val="75000"/>
                  </a:schemeClr>
                </a:solidFill>
                <a:latin typeface="Georgia" panose="02040502050405020303" pitchFamily="18" charset="0"/>
              </a:rPr>
              <a:t> – Paper money backed by something tangible (gold or silver)</a:t>
            </a:r>
          </a:p>
          <a:p>
            <a:pPr lvl="1"/>
            <a:r>
              <a:rPr lang="en-US" sz="3200" b="1" u="sng" dirty="0">
                <a:solidFill>
                  <a:schemeClr val="accent5">
                    <a:lumMod val="75000"/>
                  </a:schemeClr>
                </a:solidFill>
                <a:latin typeface="Iskoola Pota" panose="020B0502040204020203" pitchFamily="34" charset="0"/>
                <a:cs typeface="Iskoola Pota" panose="020B0502040204020203" pitchFamily="34" charset="0"/>
              </a:rPr>
              <a:t>Gold standard </a:t>
            </a:r>
            <a:r>
              <a:rPr lang="en-US" sz="3200" b="1" dirty="0">
                <a:solidFill>
                  <a:schemeClr val="accent5">
                    <a:lumMod val="75000"/>
                  </a:schemeClr>
                </a:solidFill>
                <a:latin typeface="Iskoola Pota" panose="020B0502040204020203" pitchFamily="34" charset="0"/>
                <a:cs typeface="Iskoola Pota" panose="020B0502040204020203" pitchFamily="34" charset="0"/>
              </a:rPr>
              <a:t>– gold used as money; money backed by gold </a:t>
            </a:r>
            <a:endParaRPr lang="en-US" sz="3200" b="1" dirty="0">
              <a:solidFill>
                <a:schemeClr val="accent5">
                  <a:lumMod val="75000"/>
                </a:schemeClr>
              </a:solidFill>
              <a:latin typeface="Georgia" panose="02040502050405020303" pitchFamily="18" charset="0"/>
            </a:endParaRPr>
          </a:p>
          <a:p>
            <a:pPr marL="514350" indent="-514350">
              <a:buFont typeface="+mj-lt"/>
              <a:buAutoNum type="arabicPeriod"/>
            </a:pPr>
            <a:r>
              <a:rPr lang="en-US" sz="3200" b="1" u="sng" dirty="0">
                <a:solidFill>
                  <a:schemeClr val="accent6">
                    <a:lumMod val="75000"/>
                  </a:schemeClr>
                </a:solidFill>
                <a:latin typeface="Georgia" panose="02040502050405020303" pitchFamily="18" charset="0"/>
              </a:rPr>
              <a:t>Fiat money</a:t>
            </a:r>
            <a:r>
              <a:rPr lang="en-US" sz="3200" b="1" dirty="0">
                <a:solidFill>
                  <a:schemeClr val="accent6">
                    <a:lumMod val="75000"/>
                  </a:schemeClr>
                </a:solidFill>
                <a:latin typeface="Georgia" panose="02040502050405020303" pitchFamily="18" charset="0"/>
              </a:rPr>
              <a:t> – “order/decree”; government issued money </a:t>
            </a:r>
          </a:p>
          <a:p>
            <a:pPr lvl="1"/>
            <a:r>
              <a:rPr lang="en-US" sz="3200" b="1" dirty="0">
                <a:solidFill>
                  <a:schemeClr val="accent6">
                    <a:lumMod val="75000"/>
                  </a:schemeClr>
                </a:solidFill>
                <a:latin typeface="Georgia" panose="02040502050405020303" pitchFamily="18" charset="0"/>
              </a:rPr>
              <a:t>Paper dollars </a:t>
            </a:r>
          </a:p>
          <a:p>
            <a:pPr lvl="1"/>
            <a:r>
              <a:rPr lang="en-US" sz="3200" b="1" dirty="0">
                <a:solidFill>
                  <a:schemeClr val="accent6">
                    <a:lumMod val="75000"/>
                  </a:schemeClr>
                </a:solidFill>
                <a:latin typeface="Georgia" panose="02040502050405020303" pitchFamily="18" charset="0"/>
              </a:rPr>
              <a:t>Money that is intrinsically worthless </a:t>
            </a:r>
          </a:p>
          <a:p>
            <a:pPr lvl="1"/>
            <a:r>
              <a:rPr lang="en-US" sz="3200" b="1" u="sng" dirty="0">
                <a:solidFill>
                  <a:schemeClr val="accent6">
                    <a:lumMod val="75000"/>
                  </a:schemeClr>
                </a:solidFill>
                <a:latin typeface="Georgia" panose="02040502050405020303" pitchFamily="18" charset="0"/>
              </a:rPr>
              <a:t>Legal tender </a:t>
            </a:r>
            <a:r>
              <a:rPr lang="en-US" sz="3200" b="1" dirty="0">
                <a:solidFill>
                  <a:schemeClr val="accent6">
                    <a:lumMod val="75000"/>
                  </a:schemeClr>
                </a:solidFill>
                <a:latin typeface="Georgia" panose="02040502050405020303" pitchFamily="18" charset="0"/>
              </a:rPr>
              <a:t>- is money that a government has required to be accepted in settlement of debts </a:t>
            </a:r>
          </a:p>
          <a:p>
            <a:pPr marL="514350" indent="-514350">
              <a:buFont typeface="+mj-lt"/>
              <a:buAutoNum type="arabicPeriod"/>
            </a:pPr>
            <a:endParaRPr lang="en-US" dirty="0"/>
          </a:p>
        </p:txBody>
      </p:sp>
    </p:spTree>
    <p:extLst>
      <p:ext uri="{BB962C8B-B14F-4D97-AF65-F5344CB8AC3E}">
        <p14:creationId xmlns:p14="http://schemas.microsoft.com/office/powerpoint/2010/main" val="10165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65" y="141007"/>
            <a:ext cx="10515600" cy="1325563"/>
          </a:xfrm>
        </p:spPr>
        <p:txBody>
          <a:bodyPr>
            <a:normAutofit fontScale="90000"/>
          </a:bodyPr>
          <a:lstStyle/>
          <a:p>
            <a:pPr algn="ctr"/>
            <a:r>
              <a:rPr lang="en-US" dirty="0">
                <a:latin typeface="Arial Black" panose="020B0A04020102020204" pitchFamily="34" charset="0"/>
              </a:rPr>
              <a:t>Functions of Money</a:t>
            </a:r>
            <a:br>
              <a:rPr lang="en-US" dirty="0">
                <a:latin typeface="Arial Black" panose="020B0A04020102020204" pitchFamily="34" charset="0"/>
              </a:rPr>
            </a:br>
            <a:r>
              <a:rPr lang="en-US" sz="3000" b="1" u="sng" dirty="0">
                <a:solidFill>
                  <a:srgbClr val="FF0000"/>
                </a:solidFill>
                <a:latin typeface="Arial Black" panose="020B0A04020102020204" pitchFamily="34" charset="0"/>
              </a:rPr>
              <a:t>Video Time!</a:t>
            </a:r>
            <a:br>
              <a:rPr lang="en-US" b="1" u="sng" dirty="0">
                <a:solidFill>
                  <a:srgbClr val="FF0000"/>
                </a:solidFill>
              </a:rPr>
            </a:br>
            <a:r>
              <a:rPr lang="en-US" sz="2200" b="1" dirty="0">
                <a:hlinkClick r:id="rId2"/>
              </a:rPr>
              <a:t>https://www.youtube.com/watch?v=Dugn51K_6WA</a:t>
            </a:r>
            <a:br>
              <a:rPr lang="en-US" b="1" dirty="0"/>
            </a:br>
            <a:r>
              <a:rPr lang="en-US" sz="2000" b="1" dirty="0"/>
              <a:t>(Crash Course Economics #11: Money &amp; Finance)</a:t>
            </a:r>
            <a:endParaRPr lang="en-US" b="1" dirty="0"/>
          </a:p>
        </p:txBody>
      </p:sp>
      <p:sp>
        <p:nvSpPr>
          <p:cNvPr id="3" name="Content Placeholder 2"/>
          <p:cNvSpPr>
            <a:spLocks noGrp="1"/>
          </p:cNvSpPr>
          <p:nvPr>
            <p:ph idx="1"/>
          </p:nvPr>
        </p:nvSpPr>
        <p:spPr>
          <a:xfrm>
            <a:off x="259976" y="1604682"/>
            <a:ext cx="11654118" cy="5253318"/>
          </a:xfrm>
        </p:spPr>
        <p:txBody>
          <a:bodyPr>
            <a:normAutofit fontScale="70000" lnSpcReduction="20000"/>
          </a:bodyPr>
          <a:lstStyle/>
          <a:p>
            <a:pPr algn="just"/>
            <a:r>
              <a:rPr lang="en-US" sz="4300" b="1" dirty="0">
                <a:latin typeface="Arial Narrow" panose="020B0606020202030204" pitchFamily="34" charset="0"/>
              </a:rPr>
              <a:t>Money – most basic of all financial assets, used to buy goods and services </a:t>
            </a:r>
          </a:p>
          <a:p>
            <a:pPr lvl="1" algn="just"/>
            <a:r>
              <a:rPr lang="en-US" sz="4300" b="1" dirty="0">
                <a:latin typeface="Arial Narrow" panose="020B0606020202030204" pitchFamily="34" charset="0"/>
              </a:rPr>
              <a:t>Something that is regularly accepted in exchange for goods and services </a:t>
            </a:r>
          </a:p>
          <a:p>
            <a:pPr algn="just"/>
            <a:r>
              <a:rPr lang="en-US" sz="4300" u="sng" dirty="0">
                <a:solidFill>
                  <a:srgbClr val="002060"/>
                </a:solidFill>
              </a:rPr>
              <a:t>3 Functions of money</a:t>
            </a:r>
            <a:r>
              <a:rPr lang="en-US" sz="4300" dirty="0">
                <a:solidFill>
                  <a:srgbClr val="002060"/>
                </a:solidFill>
              </a:rPr>
              <a:t>: </a:t>
            </a:r>
          </a:p>
          <a:p>
            <a:pPr marL="514350" indent="-514350" algn="just">
              <a:buFont typeface="+mj-lt"/>
              <a:buAutoNum type="arabicParenR"/>
            </a:pPr>
            <a:r>
              <a:rPr lang="en-US" sz="4300" b="1" u="sng" dirty="0">
                <a:solidFill>
                  <a:srgbClr val="002060"/>
                </a:solidFill>
              </a:rPr>
              <a:t>Medium of Exchange </a:t>
            </a:r>
            <a:r>
              <a:rPr lang="en-US" sz="4300" dirty="0">
                <a:solidFill>
                  <a:srgbClr val="002060"/>
                </a:solidFill>
              </a:rPr>
              <a:t>– exchange/payment for products; buyers give sellers in exchange for goods/services </a:t>
            </a:r>
          </a:p>
          <a:p>
            <a:pPr marL="514350" indent="-514350" algn="just">
              <a:buFont typeface="+mj-lt"/>
              <a:buAutoNum type="arabicParenR"/>
            </a:pPr>
            <a:r>
              <a:rPr lang="en-US" sz="4300" b="1" u="sng" dirty="0">
                <a:solidFill>
                  <a:srgbClr val="0070C0"/>
                </a:solidFill>
              </a:rPr>
              <a:t>Unit of Account/Standard of Value </a:t>
            </a:r>
            <a:r>
              <a:rPr lang="en-US" sz="4300" dirty="0">
                <a:solidFill>
                  <a:srgbClr val="0070C0"/>
                </a:solidFill>
              </a:rPr>
              <a:t>– an expression of value; a way for comparing the values of goods and services </a:t>
            </a:r>
          </a:p>
          <a:p>
            <a:pPr lvl="1" algn="just"/>
            <a:r>
              <a:rPr lang="en-US" sz="4300" dirty="0">
                <a:solidFill>
                  <a:srgbClr val="0070C0"/>
                </a:solidFill>
              </a:rPr>
              <a:t>Keep track of debts and investments </a:t>
            </a:r>
          </a:p>
          <a:p>
            <a:pPr marL="514350" indent="-514350" algn="just">
              <a:buFont typeface="+mj-lt"/>
              <a:buAutoNum type="arabicParenR"/>
            </a:pPr>
            <a:r>
              <a:rPr lang="en-US" sz="4300" b="1" u="sng" dirty="0">
                <a:solidFill>
                  <a:srgbClr val="00B0F0"/>
                </a:solidFill>
              </a:rPr>
              <a:t>Store of Value</a:t>
            </a:r>
            <a:r>
              <a:rPr lang="en-US" sz="4300" u="sng" dirty="0">
                <a:solidFill>
                  <a:srgbClr val="00B0F0"/>
                </a:solidFill>
              </a:rPr>
              <a:t> </a:t>
            </a:r>
            <a:r>
              <a:rPr lang="en-US" sz="4300" dirty="0">
                <a:solidFill>
                  <a:srgbClr val="00B0F0"/>
                </a:solidFill>
              </a:rPr>
              <a:t>– money holds its value if you decide to store it instead of spend it </a:t>
            </a:r>
          </a:p>
          <a:p>
            <a:pPr lvl="1" algn="just"/>
            <a:r>
              <a:rPr lang="en-US" sz="4300" dirty="0">
                <a:solidFill>
                  <a:srgbClr val="00B0F0"/>
                </a:solidFill>
              </a:rPr>
              <a:t>Helps people convert purchasing power from present to future value </a:t>
            </a:r>
          </a:p>
          <a:p>
            <a:pPr marL="457200" lvl="1" indent="0">
              <a:buNone/>
            </a:pPr>
            <a:endParaRPr lang="en-US" dirty="0"/>
          </a:p>
          <a:p>
            <a:pPr marL="0" indent="0">
              <a:buNone/>
            </a:pPr>
            <a:r>
              <a:rPr lang="en-US" dirty="0"/>
              <a:t> </a:t>
            </a:r>
            <a:endParaRPr lang="en-US" b="1" dirty="0"/>
          </a:p>
          <a:p>
            <a:endParaRPr lang="en-US" dirty="0"/>
          </a:p>
        </p:txBody>
      </p:sp>
    </p:spTree>
    <p:extLst>
      <p:ext uri="{BB962C8B-B14F-4D97-AF65-F5344CB8AC3E}">
        <p14:creationId xmlns:p14="http://schemas.microsoft.com/office/powerpoint/2010/main" val="19141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0535" y="0"/>
            <a:ext cx="10515600" cy="1325563"/>
          </a:xfrm>
        </p:spPr>
        <p:txBody>
          <a:bodyPr>
            <a:normAutofit/>
          </a:bodyPr>
          <a:lstStyle/>
          <a:p>
            <a:pPr algn="ctr"/>
            <a:r>
              <a:rPr lang="en-US" sz="4000" dirty="0">
                <a:latin typeface="Showcard Gothic" panose="04020904020102020604" pitchFamily="82" charset="0"/>
              </a:rPr>
              <a:t>Gross Domestic Product</a:t>
            </a:r>
          </a:p>
        </p:txBody>
      </p:sp>
      <p:sp>
        <p:nvSpPr>
          <p:cNvPr id="5" name="Content Placeholder 4"/>
          <p:cNvSpPr>
            <a:spLocks noGrp="1"/>
          </p:cNvSpPr>
          <p:nvPr>
            <p:ph idx="1"/>
          </p:nvPr>
        </p:nvSpPr>
        <p:spPr>
          <a:xfrm>
            <a:off x="350935" y="1153285"/>
            <a:ext cx="11602525" cy="5141497"/>
          </a:xfrm>
        </p:spPr>
        <p:txBody>
          <a:bodyPr>
            <a:normAutofit/>
          </a:bodyPr>
          <a:lstStyle/>
          <a:p>
            <a:pPr algn="just"/>
            <a:r>
              <a:rPr lang="en-US" sz="3600" b="1" dirty="0">
                <a:solidFill>
                  <a:schemeClr val="accent4">
                    <a:lumMod val="50000"/>
                  </a:schemeClr>
                </a:solidFill>
                <a:latin typeface="Goudy Stout" panose="0202090407030B020401" pitchFamily="18" charset="0"/>
              </a:rPr>
              <a:t>GDP</a:t>
            </a:r>
            <a:r>
              <a:rPr lang="en-US" sz="3600" b="1" dirty="0"/>
              <a:t> is the most important indicator of the nation’s economy</a:t>
            </a:r>
            <a:r>
              <a:rPr lang="en-US" sz="3600" dirty="0"/>
              <a:t>.</a:t>
            </a:r>
          </a:p>
          <a:p>
            <a:pPr algn="just"/>
            <a:r>
              <a:rPr lang="en-US" sz="3600" b="1" u="sng" dirty="0">
                <a:latin typeface="Gill Sans Ultra Bold" panose="020B0A02020104020203" pitchFamily="34" charset="0"/>
              </a:rPr>
              <a:t>GDP</a:t>
            </a:r>
            <a:r>
              <a:rPr lang="en-US" sz="3600" dirty="0"/>
              <a:t> – the </a:t>
            </a:r>
            <a:r>
              <a:rPr lang="en-US" sz="3600" b="1" dirty="0">
                <a:solidFill>
                  <a:schemeClr val="accent6">
                    <a:lumMod val="75000"/>
                  </a:schemeClr>
                </a:solidFill>
              </a:rPr>
              <a:t>total market value </a:t>
            </a:r>
            <a:r>
              <a:rPr lang="en-US" sz="3600" dirty="0"/>
              <a:t>(dollar amount) of all </a:t>
            </a:r>
            <a:r>
              <a:rPr lang="en-US" sz="3600" b="1" dirty="0">
                <a:solidFill>
                  <a:srgbClr val="C00000"/>
                </a:solidFill>
                <a:latin typeface="Arial Black" panose="020B0A04020102020204" pitchFamily="34" charset="0"/>
              </a:rPr>
              <a:t>FINAL</a:t>
            </a:r>
            <a:r>
              <a:rPr lang="en-US" sz="3600" dirty="0"/>
              <a:t> goods &amp; services produced </a:t>
            </a:r>
            <a:r>
              <a:rPr lang="en-US" sz="3600" dirty="0">
                <a:solidFill>
                  <a:srgbClr val="FF0000"/>
                </a:solidFill>
                <a:latin typeface="Impact" panose="020B0806030902050204" pitchFamily="34" charset="0"/>
              </a:rPr>
              <a:t>within a country’s national borders </a:t>
            </a:r>
            <a:r>
              <a:rPr lang="en-US" sz="3600" dirty="0"/>
              <a:t>in a </a:t>
            </a:r>
            <a:r>
              <a:rPr lang="en-US" sz="3600" b="1" dirty="0">
                <a:solidFill>
                  <a:srgbClr val="00B0F0"/>
                </a:solidFill>
                <a:latin typeface="Imprint MT Shadow" panose="04020605060303030202" pitchFamily="82" charset="0"/>
              </a:rPr>
              <a:t>given time period</a:t>
            </a:r>
            <a:r>
              <a:rPr lang="en-US" sz="3600" dirty="0">
                <a:solidFill>
                  <a:srgbClr val="00B0F0"/>
                </a:solidFill>
                <a:latin typeface="Imprint MT Shadow" panose="04020605060303030202" pitchFamily="82" charset="0"/>
              </a:rPr>
              <a:t> </a:t>
            </a:r>
            <a:r>
              <a:rPr lang="en-US" sz="3600" dirty="0"/>
              <a:t>(usually a year or annually)</a:t>
            </a:r>
          </a:p>
          <a:p>
            <a:pPr lvl="1" algn="just"/>
            <a:r>
              <a:rPr lang="en-US" sz="3600" dirty="0">
                <a:solidFill>
                  <a:schemeClr val="accent2">
                    <a:lumMod val="75000"/>
                  </a:schemeClr>
                </a:solidFill>
              </a:rPr>
              <a:t>Even if it’s produced by a foreign country</a:t>
            </a:r>
          </a:p>
          <a:p>
            <a:pPr algn="just"/>
            <a:r>
              <a:rPr lang="en-US" sz="3600" dirty="0"/>
              <a:t>GDP is a measure of NATIONAL OUTPUT &amp; TOTAL INCOME!  It’s computed QUARTERLY (that’s every 3 months people!!)</a:t>
            </a:r>
          </a:p>
        </p:txBody>
      </p:sp>
      <p:sp>
        <p:nvSpPr>
          <p:cNvPr id="3" name="SMARTInkShape-1"/>
          <p:cNvSpPr/>
          <p:nvPr/>
        </p:nvSpPr>
        <p:spPr>
          <a:xfrm>
            <a:off x="3274219" y="276820"/>
            <a:ext cx="8930" cy="26790"/>
          </a:xfrm>
          <a:custGeom>
            <a:avLst/>
            <a:gdLst/>
            <a:ahLst/>
            <a:cxnLst/>
            <a:rect l="0" t="0" r="0" b="0"/>
            <a:pathLst>
              <a:path w="8930" h="26790">
                <a:moveTo>
                  <a:pt x="0" y="26789"/>
                </a:moveTo>
                <a:lnTo>
                  <a:pt x="0" y="13487"/>
                </a:lnTo>
                <a:lnTo>
                  <a:pt x="992" y="11968"/>
                </a:lnTo>
                <a:lnTo>
                  <a:pt x="2645" y="10955"/>
                </a:lnTo>
                <a:lnTo>
                  <a:pt x="4740" y="10280"/>
                </a:lnTo>
                <a:lnTo>
                  <a:pt x="6137" y="8838"/>
                </a:lnTo>
                <a:lnTo>
                  <a:pt x="8929"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7491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701"/>
            <a:ext cx="10515600" cy="1325563"/>
          </a:xfrm>
        </p:spPr>
        <p:txBody>
          <a:bodyPr/>
          <a:lstStyle/>
          <a:p>
            <a:pPr algn="ctr"/>
            <a:r>
              <a:rPr lang="en-US" dirty="0">
                <a:solidFill>
                  <a:schemeClr val="accent6">
                    <a:lumMod val="50000"/>
                  </a:schemeClr>
                </a:solidFill>
                <a:latin typeface="Comic Sans MS" panose="030F0702030302020204" pitchFamily="66" charset="0"/>
              </a:rPr>
              <a:t>Money in the USA</a:t>
            </a:r>
          </a:p>
        </p:txBody>
      </p:sp>
      <p:sp>
        <p:nvSpPr>
          <p:cNvPr id="3" name="Content Placeholder 2"/>
          <p:cNvSpPr>
            <a:spLocks noGrp="1"/>
          </p:cNvSpPr>
          <p:nvPr>
            <p:ph idx="1"/>
          </p:nvPr>
        </p:nvSpPr>
        <p:spPr>
          <a:xfrm>
            <a:off x="490330" y="1007166"/>
            <a:ext cx="11092070" cy="5605670"/>
          </a:xfrm>
        </p:spPr>
        <p:txBody>
          <a:bodyPr>
            <a:normAutofit fontScale="92500" lnSpcReduction="10000"/>
          </a:bodyPr>
          <a:lstStyle/>
          <a:p>
            <a:pPr algn="just"/>
            <a:r>
              <a:rPr lang="en-US" sz="3100" b="1" u="sng" dirty="0">
                <a:solidFill>
                  <a:srgbClr val="FFC000"/>
                </a:solidFill>
                <a:latin typeface="Comic Sans MS" panose="030F0702030302020204" pitchFamily="66" charset="0"/>
              </a:rPr>
              <a:t>Liquidity</a:t>
            </a:r>
            <a:r>
              <a:rPr lang="en-US" sz="3100" b="1" dirty="0">
                <a:solidFill>
                  <a:srgbClr val="FFC000"/>
                </a:solidFill>
                <a:latin typeface="Comic Sans MS" panose="030F0702030302020204" pitchFamily="66" charset="0"/>
              </a:rPr>
              <a:t> – ease with which an asset (liquid asset) can be converted into money/medium of exchange </a:t>
            </a:r>
          </a:p>
          <a:p>
            <a:pPr marL="685800" lvl="2" algn="just">
              <a:spcBef>
                <a:spcPts val="1000"/>
              </a:spcBef>
            </a:pPr>
            <a:r>
              <a:rPr lang="en-US" sz="3100" b="1" dirty="0">
                <a:solidFill>
                  <a:srgbClr val="FFC000"/>
                </a:solidFill>
                <a:latin typeface="Comic Sans MS" panose="030F0702030302020204" pitchFamily="66" charset="0"/>
              </a:rPr>
              <a:t>Ex: Liquid – checking account; non-liquid – House </a:t>
            </a:r>
          </a:p>
          <a:p>
            <a:pPr algn="just"/>
            <a:r>
              <a:rPr lang="en-US" sz="3100" b="1" u="sng" dirty="0">
                <a:solidFill>
                  <a:schemeClr val="accent6">
                    <a:lumMod val="75000"/>
                  </a:schemeClr>
                </a:solidFill>
                <a:latin typeface="Comic Sans MS" panose="030F0702030302020204" pitchFamily="66" charset="0"/>
              </a:rPr>
              <a:t>M0</a:t>
            </a:r>
            <a:r>
              <a:rPr lang="en-US" sz="3100" dirty="0">
                <a:solidFill>
                  <a:schemeClr val="accent6">
                    <a:lumMod val="75000"/>
                  </a:schemeClr>
                </a:solidFill>
                <a:latin typeface="Comic Sans MS" panose="030F0702030302020204" pitchFamily="66" charset="0"/>
              </a:rPr>
              <a:t> – </a:t>
            </a:r>
            <a:r>
              <a:rPr lang="en-US" sz="3100" b="1" dirty="0">
                <a:solidFill>
                  <a:schemeClr val="accent6">
                    <a:lumMod val="75000"/>
                  </a:schemeClr>
                </a:solidFill>
                <a:latin typeface="Comic Sans MS" panose="030F0702030302020204" pitchFamily="66" charset="0"/>
              </a:rPr>
              <a:t>currency and coins (money on hand in your possession)</a:t>
            </a:r>
            <a:endParaRPr lang="en-US" sz="3100" b="1" u="sng" dirty="0">
              <a:solidFill>
                <a:schemeClr val="accent6">
                  <a:lumMod val="75000"/>
                </a:schemeClr>
              </a:solidFill>
              <a:latin typeface="Comic Sans MS" panose="030F0702030302020204" pitchFamily="66" charset="0"/>
            </a:endParaRPr>
          </a:p>
          <a:p>
            <a:pPr algn="just"/>
            <a:r>
              <a:rPr lang="en-US" sz="3100" b="1" u="sng" dirty="0">
                <a:solidFill>
                  <a:schemeClr val="accent6">
                    <a:lumMod val="75000"/>
                  </a:schemeClr>
                </a:solidFill>
                <a:latin typeface="Comic Sans MS" panose="030F0702030302020204" pitchFamily="66" charset="0"/>
              </a:rPr>
              <a:t>M1</a:t>
            </a:r>
            <a:r>
              <a:rPr lang="en-US" sz="3100" b="1" dirty="0">
                <a:solidFill>
                  <a:schemeClr val="accent6">
                    <a:lumMod val="75000"/>
                  </a:schemeClr>
                </a:solidFill>
                <a:latin typeface="Comic Sans MS" panose="030F0702030302020204" pitchFamily="66" charset="0"/>
              </a:rPr>
              <a:t> – money that people can gain access to easily and immediately (high liquidity):  currency, checking accounts, traveler’s checks </a:t>
            </a:r>
          </a:p>
          <a:p>
            <a:pPr algn="just"/>
            <a:r>
              <a:rPr lang="en-US" sz="3100" b="1" u="sng" dirty="0">
                <a:solidFill>
                  <a:schemeClr val="accent6">
                    <a:lumMod val="50000"/>
                  </a:schemeClr>
                </a:solidFill>
                <a:latin typeface="Comic Sans MS" panose="030F0702030302020204" pitchFamily="66" charset="0"/>
              </a:rPr>
              <a:t>M2</a:t>
            </a:r>
            <a:r>
              <a:rPr lang="en-US" sz="3100" dirty="0">
                <a:solidFill>
                  <a:schemeClr val="accent6">
                    <a:lumMod val="50000"/>
                  </a:schemeClr>
                </a:solidFill>
                <a:latin typeface="Comic Sans MS" panose="030F0702030302020204" pitchFamily="66" charset="0"/>
              </a:rPr>
              <a:t> – consists of M1 money plus savings accounts, and timed deposits (CD’s); sometimes called “near monies” </a:t>
            </a:r>
          </a:p>
          <a:p>
            <a:pPr algn="just"/>
            <a:endParaRPr lang="en-US" sz="3100" u="sng" dirty="0">
              <a:latin typeface="Comic Sans MS" panose="030F0702030302020204" pitchFamily="66" charset="0"/>
            </a:endParaRPr>
          </a:p>
          <a:p>
            <a:pPr algn="just"/>
            <a:r>
              <a:rPr lang="en-US" sz="3100" u="sng" dirty="0">
                <a:latin typeface="Comic Sans MS" panose="030F0702030302020204" pitchFamily="66" charset="0"/>
              </a:rPr>
              <a:t>Money supply </a:t>
            </a:r>
            <a:r>
              <a:rPr lang="en-US" sz="3100" dirty="0">
                <a:latin typeface="Comic Sans MS" panose="030F0702030302020204" pitchFamily="66" charset="0"/>
              </a:rPr>
              <a:t>– quantity of money in the economy </a:t>
            </a:r>
          </a:p>
          <a:p>
            <a:pPr lvl="1" algn="just"/>
            <a:r>
              <a:rPr lang="en-US" dirty="0"/>
              <a:t>As of February 2015, the M1 </a:t>
            </a:r>
            <a:r>
              <a:rPr lang="en-US" b="1" dirty="0"/>
              <a:t>money supply</a:t>
            </a:r>
            <a:r>
              <a:rPr lang="en-US" dirty="0"/>
              <a:t> in the </a:t>
            </a:r>
            <a:r>
              <a:rPr lang="en-US" b="1" dirty="0"/>
              <a:t>United States</a:t>
            </a:r>
            <a:r>
              <a:rPr lang="en-US" dirty="0"/>
              <a:t> was $2,988 billion. This is based on figures reported by the Federal Reserve.</a:t>
            </a:r>
          </a:p>
          <a:p>
            <a:pPr marL="0" indent="0">
              <a:buNone/>
            </a:pPr>
            <a:endParaRPr lang="en-US" dirty="0"/>
          </a:p>
        </p:txBody>
      </p:sp>
    </p:spTree>
    <p:extLst>
      <p:ext uri="{BB962C8B-B14F-4D97-AF65-F5344CB8AC3E}">
        <p14:creationId xmlns:p14="http://schemas.microsoft.com/office/powerpoint/2010/main" val="415119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7 Characteristics of Money</a:t>
            </a:r>
          </a:p>
        </p:txBody>
      </p:sp>
      <p:sp>
        <p:nvSpPr>
          <p:cNvPr id="3" name="Content Placeholder 2"/>
          <p:cNvSpPr>
            <a:spLocks noGrp="1"/>
          </p:cNvSpPr>
          <p:nvPr>
            <p:ph idx="1"/>
          </p:nvPr>
        </p:nvSpPr>
        <p:spPr>
          <a:xfrm>
            <a:off x="197223" y="1452282"/>
            <a:ext cx="11779623" cy="5307106"/>
          </a:xfrm>
        </p:spPr>
        <p:txBody>
          <a:bodyPr>
            <a:normAutofit/>
          </a:bodyPr>
          <a:lstStyle/>
          <a:p>
            <a:pPr marL="514350" indent="-514350" algn="just">
              <a:buFont typeface="+mj-lt"/>
              <a:buAutoNum type="arabicParenR"/>
            </a:pPr>
            <a:r>
              <a:rPr lang="en-US" sz="3000" b="1" u="sng" dirty="0">
                <a:solidFill>
                  <a:srgbClr val="C00000"/>
                </a:solidFill>
              </a:rPr>
              <a:t>Durability</a:t>
            </a:r>
            <a:r>
              <a:rPr lang="en-US" sz="3000" dirty="0">
                <a:solidFill>
                  <a:srgbClr val="C00000"/>
                </a:solidFill>
              </a:rPr>
              <a:t> – must withstand physical wear and tear that is a part of being used over and over again  </a:t>
            </a:r>
          </a:p>
          <a:p>
            <a:pPr marL="514350" indent="-514350" algn="just">
              <a:buFont typeface="+mj-lt"/>
              <a:buAutoNum type="arabicParenR"/>
            </a:pPr>
            <a:r>
              <a:rPr lang="en-US" sz="3000" b="1" u="sng" dirty="0">
                <a:solidFill>
                  <a:srgbClr val="7030A0"/>
                </a:solidFill>
              </a:rPr>
              <a:t>Portability</a:t>
            </a:r>
            <a:r>
              <a:rPr lang="en-US" sz="3000" dirty="0">
                <a:solidFill>
                  <a:srgbClr val="7030A0"/>
                </a:solidFill>
              </a:rPr>
              <a:t> – people need to be able to take money with them from place to place </a:t>
            </a:r>
          </a:p>
          <a:p>
            <a:pPr marL="514350" indent="-514350" algn="just">
              <a:buFont typeface="+mj-lt"/>
              <a:buAutoNum type="arabicParenR"/>
            </a:pPr>
            <a:r>
              <a:rPr lang="en-US" sz="3000" b="1" u="sng" dirty="0">
                <a:solidFill>
                  <a:srgbClr val="5903F3"/>
                </a:solidFill>
              </a:rPr>
              <a:t>Divisibility</a:t>
            </a:r>
            <a:r>
              <a:rPr lang="en-US" sz="3000" dirty="0">
                <a:solidFill>
                  <a:srgbClr val="5903F3"/>
                </a:solidFill>
              </a:rPr>
              <a:t> – money must be easily divided into smaller denominations </a:t>
            </a:r>
          </a:p>
          <a:p>
            <a:pPr marL="514350" indent="-514350" algn="just">
              <a:buFont typeface="+mj-lt"/>
              <a:buAutoNum type="arabicParenR"/>
            </a:pPr>
            <a:r>
              <a:rPr lang="en-US" sz="3000" b="1" u="sng" dirty="0">
                <a:solidFill>
                  <a:srgbClr val="00B050"/>
                </a:solidFill>
              </a:rPr>
              <a:t>Stability</a:t>
            </a:r>
            <a:r>
              <a:rPr lang="en-US" sz="3000" dirty="0">
                <a:solidFill>
                  <a:srgbClr val="00B050"/>
                </a:solidFill>
              </a:rPr>
              <a:t> – money’s purchasing power (value) should be relatively stable</a:t>
            </a:r>
            <a:endParaRPr lang="en-US" sz="3000" b="1" u="sng" dirty="0">
              <a:solidFill>
                <a:srgbClr val="00B050"/>
              </a:solidFill>
            </a:endParaRPr>
          </a:p>
          <a:p>
            <a:pPr marL="514350" indent="-514350" algn="just">
              <a:buFont typeface="+mj-lt"/>
              <a:buAutoNum type="arabicParenR"/>
            </a:pPr>
            <a:r>
              <a:rPr lang="en-US" sz="3000" b="1" u="sng" dirty="0">
                <a:solidFill>
                  <a:srgbClr val="002060"/>
                </a:solidFill>
              </a:rPr>
              <a:t>Uniformity</a:t>
            </a:r>
            <a:r>
              <a:rPr lang="en-US" sz="3000" dirty="0">
                <a:solidFill>
                  <a:srgbClr val="002060"/>
                </a:solidFill>
              </a:rPr>
              <a:t> – money must be uniform, easy to count &amp; measure </a:t>
            </a:r>
          </a:p>
          <a:p>
            <a:pPr marL="514350" indent="-514350" algn="just">
              <a:buFont typeface="+mj-lt"/>
              <a:buAutoNum type="arabicParenR"/>
            </a:pPr>
            <a:r>
              <a:rPr lang="en-US" sz="3000" b="1" u="sng" dirty="0">
                <a:solidFill>
                  <a:srgbClr val="F533D0"/>
                </a:solidFill>
              </a:rPr>
              <a:t>Scarcity </a:t>
            </a:r>
            <a:r>
              <a:rPr lang="en-US" sz="3000" dirty="0">
                <a:solidFill>
                  <a:srgbClr val="F533D0"/>
                </a:solidFill>
              </a:rPr>
              <a:t>– the money supply must be kept in limited supply </a:t>
            </a:r>
          </a:p>
          <a:p>
            <a:pPr marL="514350" indent="-514350" algn="just">
              <a:buFont typeface="+mj-lt"/>
              <a:buAutoNum type="arabicParenR"/>
            </a:pPr>
            <a:r>
              <a:rPr lang="en-US" sz="3000" b="1" u="sng" dirty="0">
                <a:solidFill>
                  <a:srgbClr val="3399FF"/>
                </a:solidFill>
              </a:rPr>
              <a:t>Acceptability</a:t>
            </a:r>
            <a:r>
              <a:rPr lang="en-US" sz="3000" dirty="0">
                <a:solidFill>
                  <a:srgbClr val="3399FF"/>
                </a:solidFill>
              </a:rPr>
              <a:t> –  everyone in an economy must be able to exchange the objects that serve as money. </a:t>
            </a:r>
          </a:p>
        </p:txBody>
      </p:sp>
    </p:spTree>
    <p:extLst>
      <p:ext uri="{BB962C8B-B14F-4D97-AF65-F5344CB8AC3E}">
        <p14:creationId xmlns:p14="http://schemas.microsoft.com/office/powerpoint/2010/main" val="7788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anim calcmode="lin" valueType="num">
                                      <p:cBhvr>
                                        <p:cTn id="2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3" end="3"/>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anim calcmode="lin" valueType="num">
                                      <p:cBhvr>
                                        <p:cTn id="28"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4" end="4"/>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anim calcmode="lin" valueType="num">
                                      <p:cBhvr>
                                        <p:cTn id="33"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34" dur="2000" fill="hold"/>
                                        <p:tgtEl>
                                          <p:spTgt spid="3">
                                            <p:txEl>
                                              <p:pRg st="5" end="5"/>
                                            </p:txEl>
                                          </p:spTgt>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anim calcmode="lin" valueType="num">
                                      <p:cBhvr>
                                        <p:cTn id="38"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39"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lstStyle/>
          <a:p>
            <a:pPr marL="0" lvl="0" indent="0" algn="just">
              <a:buNone/>
            </a:pPr>
            <a:r>
              <a:rPr lang="en-US" b="1" dirty="0"/>
              <a:t>SSEMA2a) </a:t>
            </a:r>
            <a:r>
              <a:rPr lang="en-US" dirty="0"/>
              <a:t>Purchasing a hot dog and peanuts at Sun Trust Park while enjoying a Braves baseball game best describes what function of money?</a:t>
            </a:r>
          </a:p>
          <a:p>
            <a:pPr marL="514350" lvl="0" indent="-514350" algn="just">
              <a:buFont typeface="+mj-lt"/>
              <a:buAutoNum type="alphaLcParenR"/>
            </a:pPr>
            <a:r>
              <a:rPr lang="en-US" dirty="0"/>
              <a:t>liability</a:t>
            </a:r>
          </a:p>
          <a:p>
            <a:pPr marL="514350" lvl="0" indent="-514350" algn="just">
              <a:buFont typeface="+mj-lt"/>
              <a:buAutoNum type="alphaLcParenR"/>
            </a:pPr>
            <a:r>
              <a:rPr lang="en-US" dirty="0"/>
              <a:t>unit of account.</a:t>
            </a:r>
          </a:p>
          <a:p>
            <a:pPr marL="514350" lvl="0" indent="-514350" algn="just">
              <a:buFont typeface="+mj-lt"/>
              <a:buAutoNum type="alphaLcParenR"/>
            </a:pPr>
            <a:r>
              <a:rPr lang="en-US" dirty="0"/>
              <a:t>medium of exchange</a:t>
            </a:r>
          </a:p>
          <a:p>
            <a:pPr marL="514350" lvl="0" indent="-514350" algn="just">
              <a:buFont typeface="+mj-lt"/>
              <a:buAutoNum type="alphaLcParenR"/>
            </a:pPr>
            <a:r>
              <a:rPr lang="en-US" dirty="0"/>
              <a:t>store of value.</a:t>
            </a:r>
          </a:p>
          <a:p>
            <a:pPr marL="0" indent="0">
              <a:buNone/>
            </a:pPr>
            <a:endParaRPr lang="en-US" dirty="0"/>
          </a:p>
        </p:txBody>
      </p:sp>
    </p:spTree>
    <p:extLst>
      <p:ext uri="{BB962C8B-B14F-4D97-AF65-F5344CB8AC3E}">
        <p14:creationId xmlns:p14="http://schemas.microsoft.com/office/powerpoint/2010/main" val="2697348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690688"/>
            <a:ext cx="10515600" cy="4351338"/>
          </a:xfrm>
        </p:spPr>
        <p:txBody>
          <a:bodyPr/>
          <a:lstStyle/>
          <a:p>
            <a:pPr marL="0" lvl="0" indent="0" algn="just">
              <a:buNone/>
            </a:pPr>
            <a:r>
              <a:rPr lang="en-US" b="1" dirty="0"/>
              <a:t>SSEMA2a) </a:t>
            </a:r>
            <a:r>
              <a:rPr lang="en-US" dirty="0"/>
              <a:t>Purchasing a hot dog and peanuts at Sun Trust Park while enjoying a Braves baseball game best describes what function of money?</a:t>
            </a:r>
          </a:p>
          <a:p>
            <a:pPr marL="514350" lvl="0" indent="-514350" algn="just">
              <a:buFont typeface="+mj-lt"/>
              <a:buAutoNum type="alphaLcParenR"/>
            </a:pPr>
            <a:r>
              <a:rPr lang="en-US" dirty="0"/>
              <a:t>liability</a:t>
            </a:r>
          </a:p>
          <a:p>
            <a:pPr marL="514350" lvl="0" indent="-514350" algn="just">
              <a:buFont typeface="+mj-lt"/>
              <a:buAutoNum type="alphaLcParenR"/>
            </a:pPr>
            <a:r>
              <a:rPr lang="en-US" dirty="0"/>
              <a:t>unit of account.</a:t>
            </a:r>
          </a:p>
          <a:p>
            <a:pPr marL="514350" lvl="0" indent="-514350" algn="just">
              <a:buFont typeface="+mj-lt"/>
              <a:buAutoNum type="alphaLcParenR"/>
            </a:pPr>
            <a:r>
              <a:rPr lang="en-US" dirty="0"/>
              <a:t>medium of exchange</a:t>
            </a:r>
          </a:p>
          <a:p>
            <a:pPr marL="514350" lvl="0" indent="-514350" algn="just">
              <a:buFont typeface="+mj-lt"/>
              <a:buAutoNum type="alphaLcParenR"/>
            </a:pPr>
            <a:r>
              <a:rPr lang="en-US" dirty="0"/>
              <a:t>store of value.</a:t>
            </a:r>
          </a:p>
          <a:p>
            <a:pPr marL="0" indent="0">
              <a:buNone/>
            </a:pPr>
            <a:endParaRPr lang="en-US" dirty="0"/>
          </a:p>
        </p:txBody>
      </p:sp>
      <p:sp>
        <p:nvSpPr>
          <p:cNvPr id="4" name="Arrow: Left 3">
            <a:extLst>
              <a:ext uri="{FF2B5EF4-FFF2-40B4-BE49-F238E27FC236}">
                <a16:creationId xmlns:a16="http://schemas.microsoft.com/office/drawing/2014/main" id="{97706EC9-B0E8-4570-B289-A6BFCE0A24F3}"/>
              </a:ext>
            </a:extLst>
          </p:cNvPr>
          <p:cNvSpPr/>
          <p:nvPr/>
        </p:nvSpPr>
        <p:spPr>
          <a:xfrm>
            <a:off x="4616824" y="3989293"/>
            <a:ext cx="1255058" cy="510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8091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The Federal Reserve (aka: the FED!!!!!!)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6422" y="3816242"/>
            <a:ext cx="2143125" cy="2143125"/>
          </a:xfrm>
          <a:prstGeom prst="rect">
            <a:avLst/>
          </a:prstGeom>
        </p:spPr>
      </p:pic>
      <p:sp>
        <p:nvSpPr>
          <p:cNvPr id="3" name="TextBox 2"/>
          <p:cNvSpPr txBox="1"/>
          <p:nvPr/>
        </p:nvSpPr>
        <p:spPr>
          <a:xfrm>
            <a:off x="181232" y="1706230"/>
            <a:ext cx="5215522" cy="2554545"/>
          </a:xfrm>
          <a:prstGeom prst="rect">
            <a:avLst/>
          </a:prstGeom>
          <a:noFill/>
        </p:spPr>
        <p:txBody>
          <a:bodyPr wrap="square" rtlCol="0">
            <a:spAutoFit/>
          </a:bodyPr>
          <a:lstStyle/>
          <a:p>
            <a:pPr algn="just"/>
            <a:r>
              <a:rPr lang="en-US" sz="4000" dirty="0">
                <a:solidFill>
                  <a:srgbClr val="FFC000"/>
                </a:solidFill>
                <a:latin typeface="Elephant" panose="02020904090505020303" pitchFamily="18" charset="0"/>
              </a:rPr>
              <a:t>What is monetary policy, and how is the Federal Reserve structured?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875" y="1706230"/>
            <a:ext cx="4342598" cy="4220025"/>
          </a:xfrm>
          <a:prstGeom prst="rect">
            <a:avLst/>
          </a:prstGeom>
        </p:spPr>
      </p:pic>
    </p:spTree>
    <p:extLst>
      <p:ext uri="{BB962C8B-B14F-4D97-AF65-F5344CB8AC3E}">
        <p14:creationId xmlns:p14="http://schemas.microsoft.com/office/powerpoint/2010/main" val="13826129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89043" y="5897218"/>
            <a:ext cx="9104244" cy="461665"/>
          </a:xfrm>
          <a:prstGeom prst="rect">
            <a:avLst/>
          </a:prstGeom>
          <a:noFill/>
        </p:spPr>
        <p:txBody>
          <a:bodyPr wrap="square" rtlCol="0">
            <a:spAutoFit/>
          </a:bodyPr>
          <a:lstStyle/>
          <a:p>
            <a:pPr algn="ctr"/>
            <a:r>
              <a:rPr lang="en-US" sz="2400" dirty="0">
                <a:hlinkClick r:id="rId2"/>
              </a:rPr>
              <a:t>https://www.youtube.com/watch?v=1dq7mMort9o</a:t>
            </a:r>
            <a:endParaRPr lang="en-US" sz="2400" dirty="0"/>
          </a:p>
        </p:txBody>
      </p:sp>
      <p:pic>
        <p:nvPicPr>
          <p:cNvPr id="2052" name="Picture 4" descr="Image result for crash course econ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17" y="652668"/>
            <a:ext cx="7686261" cy="503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6649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108" y="414551"/>
            <a:ext cx="10515600" cy="1325563"/>
          </a:xfrm>
        </p:spPr>
        <p:txBody>
          <a:bodyPr>
            <a:normAutofit fontScale="90000"/>
          </a:bodyPr>
          <a:lstStyle/>
          <a:p>
            <a:pPr algn="ctr"/>
            <a:r>
              <a:rPr lang="en-US" dirty="0">
                <a:solidFill>
                  <a:srgbClr val="92D050"/>
                </a:solidFill>
                <a:latin typeface="Andalus" panose="02020603050405020304" pitchFamily="18" charset="-78"/>
                <a:cs typeface="Andalus" panose="02020603050405020304" pitchFamily="18" charset="-78"/>
              </a:rPr>
              <a:t>Who’s face is on the $100,000 dollar bill???</a:t>
            </a:r>
            <a:br>
              <a:rPr lang="en-US" dirty="0">
                <a:solidFill>
                  <a:srgbClr val="92D050"/>
                </a:solidFill>
                <a:latin typeface="Andalus" panose="02020603050405020304" pitchFamily="18" charset="-78"/>
                <a:cs typeface="Andalus" panose="02020603050405020304" pitchFamily="18" charset="-78"/>
              </a:rPr>
            </a:br>
            <a:r>
              <a:rPr lang="en-US" dirty="0">
                <a:solidFill>
                  <a:srgbClr val="92D050"/>
                </a:solidFill>
                <a:latin typeface="Andalus" panose="02020603050405020304" pitchFamily="18" charset="-78"/>
                <a:cs typeface="Andalus" panose="02020603050405020304" pitchFamily="18" charset="-78"/>
              </a:rPr>
              <a:t>WHY?</a:t>
            </a:r>
          </a:p>
        </p:txBody>
      </p:sp>
      <p:pic>
        <p:nvPicPr>
          <p:cNvPr id="1026" name="Picture 2" descr="https://s-media-cache-ak0.pinimg.com/736x/43/9b/75/439b75d828151d0f1987be3ba0bdbc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1243" y="2206732"/>
            <a:ext cx="7010400" cy="3028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6638" y="5544065"/>
            <a:ext cx="6524367" cy="584775"/>
          </a:xfrm>
          <a:prstGeom prst="rect">
            <a:avLst/>
          </a:prstGeom>
          <a:noFill/>
        </p:spPr>
        <p:txBody>
          <a:bodyPr wrap="square" rtlCol="0">
            <a:spAutoFit/>
          </a:bodyPr>
          <a:lstStyle/>
          <a:p>
            <a:pPr algn="ctr"/>
            <a:r>
              <a:rPr lang="en-US" sz="3200" dirty="0">
                <a:latin typeface="Algerian" panose="04020705040A02060702" pitchFamily="82" charset="0"/>
              </a:rPr>
              <a:t>President Woodrow Wilson</a:t>
            </a:r>
          </a:p>
        </p:txBody>
      </p:sp>
    </p:spTree>
    <p:extLst>
      <p:ext uri="{BB962C8B-B14F-4D97-AF65-F5344CB8AC3E}">
        <p14:creationId xmlns:p14="http://schemas.microsoft.com/office/powerpoint/2010/main" val="58500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6754" y="0"/>
            <a:ext cx="10515600" cy="1325563"/>
          </a:xfrm>
        </p:spPr>
        <p:txBody>
          <a:bodyPr>
            <a:normAutofit/>
          </a:bodyPr>
          <a:lstStyle/>
          <a:p>
            <a:pPr algn="ctr"/>
            <a:r>
              <a:rPr lang="en-US" sz="5800" b="1" dirty="0">
                <a:solidFill>
                  <a:schemeClr val="accent6">
                    <a:lumMod val="50000"/>
                  </a:schemeClr>
                </a:solidFill>
                <a:latin typeface="JasmineUPC" panose="02020603050405020304" pitchFamily="18" charset="-34"/>
                <a:cs typeface="JasmineUPC" panose="02020603050405020304" pitchFamily="18" charset="-34"/>
              </a:rPr>
              <a:t>Monetary Policy &amp; the Fed</a:t>
            </a:r>
          </a:p>
        </p:txBody>
      </p:sp>
      <p:sp>
        <p:nvSpPr>
          <p:cNvPr id="3" name="Content Placeholder 2"/>
          <p:cNvSpPr>
            <a:spLocks noGrp="1"/>
          </p:cNvSpPr>
          <p:nvPr>
            <p:ph idx="1"/>
          </p:nvPr>
        </p:nvSpPr>
        <p:spPr>
          <a:xfrm>
            <a:off x="5576048" y="1120588"/>
            <a:ext cx="6415062" cy="5508336"/>
          </a:xfrm>
        </p:spPr>
        <p:txBody>
          <a:bodyPr>
            <a:normAutofit fontScale="92500" lnSpcReduction="10000"/>
          </a:bodyPr>
          <a:lstStyle/>
          <a:p>
            <a:pPr algn="just"/>
            <a:r>
              <a:rPr lang="en-US" b="1" u="sng" dirty="0">
                <a:solidFill>
                  <a:schemeClr val="accent6">
                    <a:lumMod val="50000"/>
                  </a:schemeClr>
                </a:solidFill>
                <a:latin typeface="Elephant" panose="02020904090505020303" pitchFamily="18" charset="0"/>
              </a:rPr>
              <a:t>Monetary policy </a:t>
            </a:r>
            <a:r>
              <a:rPr lang="en-US" b="1" dirty="0">
                <a:solidFill>
                  <a:schemeClr val="accent6">
                    <a:lumMod val="50000"/>
                  </a:schemeClr>
                </a:solidFill>
                <a:latin typeface="Elephant" panose="02020904090505020303" pitchFamily="18" charset="0"/>
              </a:rPr>
              <a:t>(“money”) – directly affects the nation’s money supply (expansionary or contractionary) to influence the cost &amp; availability of credit </a:t>
            </a:r>
          </a:p>
          <a:p>
            <a:pPr marL="0" indent="0" algn="just">
              <a:buNone/>
            </a:pPr>
            <a:endParaRPr lang="en-US" b="1" dirty="0">
              <a:solidFill>
                <a:schemeClr val="accent6">
                  <a:lumMod val="50000"/>
                </a:schemeClr>
              </a:solidFill>
              <a:latin typeface="Elephant" panose="02020904090505020303" pitchFamily="18" charset="0"/>
            </a:endParaRPr>
          </a:p>
          <a:p>
            <a:pPr algn="just"/>
            <a:r>
              <a:rPr lang="en-US" dirty="0">
                <a:solidFill>
                  <a:schemeClr val="tx1">
                    <a:lumMod val="85000"/>
                    <a:lumOff val="15000"/>
                  </a:schemeClr>
                </a:solidFill>
                <a:latin typeface="Aharoni" panose="02010803020104030203" pitchFamily="2" charset="-79"/>
                <a:cs typeface="Aharoni" panose="02010803020104030203" pitchFamily="2" charset="-79"/>
              </a:rPr>
              <a:t>The Federal Reserve (“</a:t>
            </a:r>
            <a:r>
              <a:rPr lang="en-US" dirty="0">
                <a:solidFill>
                  <a:srgbClr val="C00000"/>
                </a:solidFill>
                <a:latin typeface="Aharoni" panose="02010803020104030203" pitchFamily="2" charset="-79"/>
                <a:cs typeface="Aharoni" panose="02010803020104030203" pitchFamily="2" charset="-79"/>
              </a:rPr>
              <a:t>The </a:t>
            </a:r>
            <a:r>
              <a:rPr lang="en-US" b="1" dirty="0">
                <a:solidFill>
                  <a:srgbClr val="C00000"/>
                </a:solidFill>
                <a:latin typeface="Aharoni" panose="02010803020104030203" pitchFamily="2" charset="-79"/>
                <a:cs typeface="Aharoni" panose="02010803020104030203" pitchFamily="2" charset="-79"/>
              </a:rPr>
              <a:t>Fed</a:t>
            </a:r>
            <a:r>
              <a:rPr lang="en-US" dirty="0">
                <a:solidFill>
                  <a:schemeClr val="tx1">
                    <a:lumMod val="85000"/>
                    <a:lumOff val="15000"/>
                  </a:schemeClr>
                </a:solidFill>
                <a:latin typeface="Aharoni" panose="02010803020104030203" pitchFamily="2" charset="-79"/>
                <a:cs typeface="Aharoni" panose="02010803020104030203" pitchFamily="2" charset="-79"/>
              </a:rPr>
              <a:t>”) – the </a:t>
            </a:r>
            <a:r>
              <a:rPr lang="en-US" b="1" dirty="0">
                <a:solidFill>
                  <a:srgbClr val="7030A0"/>
                </a:solidFill>
                <a:latin typeface="Aharoni" panose="02010803020104030203" pitchFamily="2" charset="-79"/>
                <a:cs typeface="Aharoni" panose="02010803020104030203" pitchFamily="2" charset="-79"/>
              </a:rPr>
              <a:t>central bank </a:t>
            </a:r>
            <a:r>
              <a:rPr lang="en-US" dirty="0">
                <a:solidFill>
                  <a:schemeClr val="tx1">
                    <a:lumMod val="85000"/>
                    <a:lumOff val="15000"/>
                  </a:schemeClr>
                </a:solidFill>
                <a:latin typeface="Aharoni" panose="02010803020104030203" pitchFamily="2" charset="-79"/>
                <a:cs typeface="Aharoni" panose="02010803020104030203" pitchFamily="2" charset="-79"/>
              </a:rPr>
              <a:t>of the U.S. </a:t>
            </a:r>
          </a:p>
          <a:p>
            <a:pPr lvl="1" algn="just"/>
            <a:r>
              <a:rPr lang="en-US" sz="2700" b="1" dirty="0">
                <a:solidFill>
                  <a:schemeClr val="tx1">
                    <a:lumMod val="85000"/>
                    <a:lumOff val="15000"/>
                  </a:schemeClr>
                </a:solidFill>
              </a:rPr>
              <a:t>Created by Congress with the </a:t>
            </a:r>
            <a:r>
              <a:rPr lang="en-US" sz="2700" b="1" dirty="0">
                <a:solidFill>
                  <a:schemeClr val="accent2">
                    <a:lumMod val="75000"/>
                  </a:schemeClr>
                </a:solidFill>
              </a:rPr>
              <a:t>Federal Reserve Act of 1913</a:t>
            </a:r>
          </a:p>
          <a:p>
            <a:pPr marL="457200" lvl="1" indent="0" algn="just">
              <a:buNone/>
            </a:pPr>
            <a:endParaRPr lang="en-US" b="1" dirty="0">
              <a:solidFill>
                <a:schemeClr val="accent2">
                  <a:lumMod val="75000"/>
                </a:schemeClr>
              </a:solidFill>
            </a:endParaRPr>
          </a:p>
          <a:p>
            <a:pPr algn="just"/>
            <a:r>
              <a:rPr lang="en-US" u="sng" dirty="0">
                <a:latin typeface="Aharoni" panose="02010803020104030203" pitchFamily="2" charset="-79"/>
                <a:cs typeface="Aharoni" panose="02010803020104030203" pitchFamily="2" charset="-79"/>
              </a:rPr>
              <a:t>Central Bank </a:t>
            </a:r>
            <a:r>
              <a:rPr lang="en-US" dirty="0">
                <a:latin typeface="Aharoni" panose="02010803020104030203" pitchFamily="2" charset="-79"/>
                <a:cs typeface="Aharoni" panose="02010803020104030203" pitchFamily="2" charset="-79"/>
              </a:rPr>
              <a:t>– institution designed to </a:t>
            </a:r>
            <a:r>
              <a:rPr lang="en-US" b="1" dirty="0">
                <a:solidFill>
                  <a:srgbClr val="C00000"/>
                </a:solidFill>
                <a:latin typeface="Aharoni" panose="02010803020104030203" pitchFamily="2" charset="-79"/>
                <a:cs typeface="Aharoni" panose="02010803020104030203" pitchFamily="2" charset="-79"/>
              </a:rPr>
              <a:t>oversee the banking system</a:t>
            </a:r>
            <a:r>
              <a:rPr lang="en-US" b="1" dirty="0">
                <a:latin typeface="Aharoni" panose="02010803020104030203" pitchFamily="2" charset="-79"/>
                <a:cs typeface="Aharoni" panose="02010803020104030203" pitchFamily="2" charset="-79"/>
              </a:rPr>
              <a:t> </a:t>
            </a:r>
            <a:r>
              <a:rPr lang="en-US" dirty="0">
                <a:latin typeface="Aharoni" panose="02010803020104030203" pitchFamily="2" charset="-79"/>
                <a:cs typeface="Aharoni" panose="02010803020104030203" pitchFamily="2" charset="-79"/>
              </a:rPr>
              <a:t>and </a:t>
            </a:r>
            <a:r>
              <a:rPr lang="en-US" b="1" dirty="0">
                <a:solidFill>
                  <a:srgbClr val="C00000"/>
                </a:solidFill>
                <a:latin typeface="Aharoni" panose="02010803020104030203" pitchFamily="2" charset="-79"/>
                <a:cs typeface="Aharoni" panose="02010803020104030203" pitchFamily="2" charset="-79"/>
              </a:rPr>
              <a:t>regulate the quantity of money</a:t>
            </a:r>
            <a:r>
              <a:rPr lang="en-US" b="1" dirty="0">
                <a:latin typeface="Aharoni" panose="02010803020104030203" pitchFamily="2" charset="-79"/>
                <a:cs typeface="Aharoni" panose="02010803020104030203" pitchFamily="2" charset="-79"/>
              </a:rPr>
              <a:t> </a:t>
            </a:r>
            <a:r>
              <a:rPr lang="en-US" dirty="0">
                <a:latin typeface="Aharoni" panose="02010803020104030203" pitchFamily="2" charset="-79"/>
                <a:cs typeface="Aharoni" panose="02010803020104030203" pitchFamily="2" charset="-79"/>
              </a:rPr>
              <a:t>in the economy</a:t>
            </a:r>
          </a:p>
          <a:p>
            <a:pPr marL="0" indent="0">
              <a:buNone/>
            </a:pPr>
            <a:endParaRPr lang="en-US" dirty="0"/>
          </a:p>
        </p:txBody>
      </p:sp>
      <p:sp>
        <p:nvSpPr>
          <p:cNvPr id="5" name="AutoShape 4" descr="Image result for Econ Movies Despicable M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Image result for Monetary Poli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90" y="466165"/>
            <a:ext cx="5012601" cy="616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0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682AA5E2-82B4-4C99-B59A-04F7BDA87F73}"/>
              </a:ext>
            </a:extLst>
          </p:cNvPr>
          <p:cNvSpPr>
            <a:spLocks noGrp="1"/>
          </p:cNvSpPr>
          <p:nvPr>
            <p:ph type="title"/>
          </p:nvPr>
        </p:nvSpPr>
        <p:spPr>
          <a:xfrm>
            <a:off x="2209800" y="305345"/>
            <a:ext cx="7772400" cy="1143000"/>
          </a:xfrm>
        </p:spPr>
        <p:txBody>
          <a:bodyPr/>
          <a:lstStyle/>
          <a:p>
            <a:r>
              <a:rPr lang="en-US" altLang="en-US" b="1" u="sng" dirty="0"/>
              <a:t>Structure of the Federal Reserve </a:t>
            </a:r>
          </a:p>
        </p:txBody>
      </p:sp>
      <p:sp>
        <p:nvSpPr>
          <p:cNvPr id="3" name="Content Placeholder 2">
            <a:extLst>
              <a:ext uri="{FF2B5EF4-FFF2-40B4-BE49-F238E27FC236}">
                <a16:creationId xmlns:a16="http://schemas.microsoft.com/office/drawing/2014/main" id="{ECF82388-4ABF-4751-889C-233E4303BC6A}"/>
              </a:ext>
            </a:extLst>
          </p:cNvPr>
          <p:cNvSpPr>
            <a:spLocks noGrp="1"/>
          </p:cNvSpPr>
          <p:nvPr>
            <p:ph idx="1"/>
          </p:nvPr>
        </p:nvSpPr>
        <p:spPr>
          <a:xfrm>
            <a:off x="161366" y="1308847"/>
            <a:ext cx="5665694" cy="5419430"/>
          </a:xfrm>
        </p:spPr>
        <p:txBody>
          <a:bodyPr>
            <a:normAutofit fontScale="92500" lnSpcReduction="20000"/>
          </a:bodyPr>
          <a:lstStyle/>
          <a:p>
            <a:pPr algn="just">
              <a:defRPr/>
            </a:pPr>
            <a:r>
              <a:rPr lang="en-US" sz="3500" b="1" dirty="0">
                <a:latin typeface="Andalus"/>
                <a:cs typeface="Aparajita" panose="02020603050405020304" pitchFamily="18" charset="0"/>
              </a:rPr>
              <a:t>Central Bank is in Washington, D.C. </a:t>
            </a:r>
          </a:p>
          <a:p>
            <a:pPr algn="just">
              <a:defRPr/>
            </a:pPr>
            <a:r>
              <a:rPr lang="en-US" sz="3500" b="1" dirty="0">
                <a:latin typeface="Andalus"/>
                <a:cs typeface="Aparajita" panose="02020603050405020304" pitchFamily="18" charset="0"/>
              </a:rPr>
              <a:t>Run by a 7 member </a:t>
            </a:r>
            <a:r>
              <a:rPr lang="en-US" sz="3500" b="1" u="sng" dirty="0">
                <a:latin typeface="Andalus"/>
                <a:cs typeface="Aparajita" panose="02020603050405020304" pitchFamily="18" charset="0"/>
              </a:rPr>
              <a:t>Board of Governors </a:t>
            </a:r>
          </a:p>
          <a:p>
            <a:pPr algn="just">
              <a:defRPr/>
            </a:pPr>
            <a:r>
              <a:rPr lang="en-US" sz="3500" b="1" dirty="0">
                <a:solidFill>
                  <a:srgbClr val="C00000"/>
                </a:solidFill>
                <a:latin typeface="Andalus"/>
                <a:cs typeface="Aparajita" panose="02020603050405020304" pitchFamily="18" charset="0"/>
              </a:rPr>
              <a:t>Appointed by POTUS</a:t>
            </a:r>
            <a:r>
              <a:rPr lang="en-US" sz="3500" b="1" dirty="0">
                <a:latin typeface="Andalus"/>
                <a:cs typeface="Aparajita" panose="02020603050405020304" pitchFamily="18" charset="0"/>
              </a:rPr>
              <a:t> &amp; </a:t>
            </a:r>
            <a:r>
              <a:rPr lang="en-US" sz="3500" b="1" dirty="0">
                <a:solidFill>
                  <a:srgbClr val="002060"/>
                </a:solidFill>
                <a:latin typeface="Andalus"/>
                <a:cs typeface="Aparajita" panose="02020603050405020304" pitchFamily="18" charset="0"/>
              </a:rPr>
              <a:t>confirmed by the Senate to 4 year terms </a:t>
            </a:r>
          </a:p>
          <a:p>
            <a:pPr algn="just">
              <a:defRPr/>
            </a:pPr>
            <a:r>
              <a:rPr lang="en-US" sz="3500" b="1" dirty="0">
                <a:latin typeface="Andalus"/>
                <a:cs typeface="Aparajita" panose="02020603050405020304" pitchFamily="18" charset="0"/>
              </a:rPr>
              <a:t>Board is led by the </a:t>
            </a:r>
            <a:r>
              <a:rPr lang="en-US" sz="3500" b="1" dirty="0">
                <a:solidFill>
                  <a:srgbClr val="7030A0"/>
                </a:solidFill>
                <a:latin typeface="Andalus"/>
                <a:cs typeface="Aparajita" panose="02020603050405020304" pitchFamily="18" charset="0"/>
              </a:rPr>
              <a:t>Chairman of the Fed</a:t>
            </a:r>
          </a:p>
          <a:p>
            <a:pPr algn="just">
              <a:defRPr/>
            </a:pPr>
            <a:r>
              <a:rPr lang="en-US" sz="3500" b="1" dirty="0">
                <a:latin typeface="Andalus"/>
                <a:cs typeface="Aparajita" panose="02020603050405020304" pitchFamily="18" charset="0"/>
              </a:rPr>
              <a:t>Who is the current Chair?</a:t>
            </a:r>
          </a:p>
          <a:p>
            <a:pPr algn="just">
              <a:defRPr/>
            </a:pPr>
            <a:r>
              <a:rPr lang="en-US" sz="3500" b="1" dirty="0">
                <a:solidFill>
                  <a:srgbClr val="C00000"/>
                </a:solidFill>
                <a:latin typeface="Andalus"/>
                <a:cs typeface="Aparajita" panose="02020603050405020304" pitchFamily="18" charset="0"/>
              </a:rPr>
              <a:t>Chair </a:t>
            </a:r>
            <a:r>
              <a:rPr lang="en-US" sz="3500" b="1" u="sng" dirty="0">
                <a:solidFill>
                  <a:srgbClr val="C00000"/>
                </a:solidFill>
                <a:latin typeface="Andalus"/>
                <a:cs typeface="Aparajita" panose="02020603050405020304" pitchFamily="18" charset="0"/>
              </a:rPr>
              <a:t>Jerome H. Powell</a:t>
            </a:r>
            <a:r>
              <a:rPr lang="en-US" sz="3500" b="1" dirty="0">
                <a:solidFill>
                  <a:srgbClr val="C00000"/>
                </a:solidFill>
                <a:latin typeface="Andalus"/>
                <a:cs typeface="Aparajita" panose="02020603050405020304" pitchFamily="18" charset="0"/>
              </a:rPr>
              <a:t> appointed by President Trump in 2018 </a:t>
            </a:r>
          </a:p>
          <a:p>
            <a:pPr>
              <a:defRPr/>
            </a:pPr>
            <a:endParaRPr lang="en-US" dirty="0"/>
          </a:p>
        </p:txBody>
      </p:sp>
      <p:pic>
        <p:nvPicPr>
          <p:cNvPr id="24582" name="Picture 6" descr="Image result for who is the current fed chairman">
            <a:extLst>
              <a:ext uri="{FF2B5EF4-FFF2-40B4-BE49-F238E27FC236}">
                <a16:creationId xmlns:a16="http://schemas.microsoft.com/office/drawing/2014/main" id="{CE32C0DF-0301-46F5-9CB4-9637B8CC3A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4519" y="1308847"/>
            <a:ext cx="5662820" cy="359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37" y="177671"/>
            <a:ext cx="10515600" cy="816694"/>
          </a:xfrm>
        </p:spPr>
        <p:txBody>
          <a:bodyPr/>
          <a:lstStyle/>
          <a:p>
            <a:pPr algn="ctr"/>
            <a:r>
              <a:rPr lang="en-US" b="1" u="sng" dirty="0"/>
              <a:t>Structure of the Federal Reserve</a:t>
            </a:r>
          </a:p>
        </p:txBody>
      </p:sp>
      <p:sp>
        <p:nvSpPr>
          <p:cNvPr id="3" name="Content Placeholder 2"/>
          <p:cNvSpPr>
            <a:spLocks noGrp="1"/>
          </p:cNvSpPr>
          <p:nvPr>
            <p:ph idx="1"/>
          </p:nvPr>
        </p:nvSpPr>
        <p:spPr>
          <a:xfrm>
            <a:off x="605287" y="994365"/>
            <a:ext cx="10515600" cy="1590435"/>
          </a:xfrm>
        </p:spPr>
        <p:txBody>
          <a:bodyPr>
            <a:normAutofit fontScale="92500"/>
          </a:bodyPr>
          <a:lstStyle/>
          <a:p>
            <a:r>
              <a:rPr lang="en-US" dirty="0"/>
              <a:t>Fed is comprised of </a:t>
            </a:r>
            <a:r>
              <a:rPr lang="en-US" b="1" dirty="0">
                <a:solidFill>
                  <a:schemeClr val="accent1">
                    <a:lumMod val="75000"/>
                  </a:schemeClr>
                </a:solidFill>
              </a:rPr>
              <a:t>Twelve Federal District Reserve Banks </a:t>
            </a:r>
          </a:p>
          <a:p>
            <a:pPr marL="914400" indent="-457200"/>
            <a:r>
              <a:rPr lang="en-US" dirty="0"/>
              <a:t>–One Federal Reserve Bank for each district </a:t>
            </a:r>
          </a:p>
          <a:p>
            <a:pPr marL="914400" indent="-457200"/>
            <a:r>
              <a:rPr lang="en-US" dirty="0"/>
              <a:t>–Each FRB monitors economic and banking conditions in its district </a:t>
            </a:r>
          </a:p>
          <a:p>
            <a:endParaRPr lang="en-US" dirty="0"/>
          </a:p>
        </p:txBody>
      </p:sp>
      <p:sp>
        <p:nvSpPr>
          <p:cNvPr id="4" name="AutoShape 2" descr="data:image/jpeg;base64,/9j/4AAQSkZJRgABAQAAAQABAAD/2wCEAAkGBxMSEhUUExQVFBUVGBYXFxgWGBoYIBodFhwZGBcYFRkYICogGBslIRkaITEhJSkrMC4uGR8zODQsNygtLisBCgoKDg0OGhAQGzQmICQsNCw4NzQsLCwsNCwtLCwsLDQsLCwsNCwsLDQsLSwsNCwsLCwsLCwsLCwsLCwsLCwsLP/AABEIAKoBKAMBIgACEQEDEQH/xAAbAAACAgMBAAAAAAAAAAAAAAAABQQGAgMHAf/EAEwQAAICAAQDBgIFBwcLAwUAAAECAxEABBIhBTFBBhMiUWHwcaEUMkKBkQcjM1KUwdIWYnJzsdHhFSQ0U1RkgpKTs/EXQ2ODo7LC0//EABoBAQACAwEAAAAAAAAAAAAAAAABAwIEBQb/xAA0EQACAQIFAAULBAMAAAAAAAAAAQIDEQQSITFRBRRBYXETIiMyM5GhscHh8BVCgdE0UvH/2gAMAwEAAhEDEQA/AO44MGOa5jtVncvm81Ezo4WQ6FdB4UcBoipQqSKJG97qR03wqVI01eWxbSoyqyyw3LTxjtnlcrKYpe+1gAnRDK4phY8SKRiF/wCo+R/3j9mn/gxzftBx/MTZtHkhDJIioWiVqQgtpLamO1Mb+74Hf7+eNGpjXF+ak0dSj0ZCcfObT7ToP/qPkf8AeP2af+DHh/KRkf8AeN/92n/gxz7p78sYvzX4n+xsV/qEuC39Jp/7P4HRYfyiZJxa/SWFkWMtPzU0R9ToRWM/5fZT9XM/ss/8GKD2YkGiSP7SSSMR5rKzSIwPUENXxVhvW7oe/fv9+PQUaEalOM77o81XqSp1JQts2iyfy/yn6uZ/ZZ/4MH8vsp+rmf2Wf+DFaHv37/dj0e/fv95s6pHkq6xIsn8v8p+rmf2Wf+DB/L/Kfq5n9ln/AIMVoe/fv9w9Hv37/vdUjyOsSLJ/L7Kfq5n9ln/gx6nb7KEAgZkg7j/Np+v/AAeuK0vP379/hrg+qv8ARX+we/e7qkeR1iXBav5d5X9XM/s038GD+XmV/VzP7NP/AAYrHv37/wAD379/4uqR5HWJcFmbt9lALK5nbf8A0Wf+D0wfy8yv6uZ/ZZ/4MVn47+/fvlry58K+YAB+K7H37LqkeR1iXBcuy/ahc486d2YmiYFQxNvG9hJCrKpQkqw0m6rnviw45Pm+HxyEMyjWv1XFq6/0JFIZPuI/uyykDwkNDPPGwPiJkaXWCbIkExYN8asb0RyNcsJL9rLI4hdp1bBjnk3bLOJS6IZJXNRRxxyM0lVqOnX4AL3JOkdW3xauzWczkqE5zLpl220hJRJd3eoAUhG2wZufPGtKDi7MujJS2HODGjLZ2OQsI5EcqabQwbSfJqOx2PPG/GJkGDBgwAYMGDABgwYMAGDBgwAYMGMIpVYAqwYHcEEEEeYI54AzwYMGADBgwYAMc4/KvAyzZOZV8J76KQgOWPhEkYpQQQNL8+RO3M30fFI/KjNSZVNvFMzV18MbjbpXi+YxTiPZSvwbGEv5eFuShCbbkdtjyNbehvGXej1/BvP4Y8ZL6kWBy0+R8xj1o75kn7wOvXTXXfHC0PVag71XrsN66E/uxizeJeXM8jfRvQYzAHvfpjGblzAJO3xvb+z5b4KxLMZYmtWjbRIptTRIO1FHH2kN0Rz6iiLw/wCH5nvYkkArWoarurA61v8Ah93QIyxo7fMXy6dPnjDgM7Zbu4pZS8ZVY1LBAEddlUkUacWLYnxKNxqAx2eicSoSdOb0exwOm8I5xVWEdVv4aFmHv37/AH4B79+/3A5cyByFnbny5+/7MKIO0UbqrLHmWVgCCMvKQQeRBA5f3/efRuSW55lRb2G49+/f7yD379/3K/8ALq/6nNfs0vp/N9fl+Hv+XF/1Oa/ZpfX09PmPvjNHknJLgaLz9+/f44QA6U/or/YPfvZaOOJ/qc1+zS+n831+R+6KOKZIRqzCMAQxSfovsPpVTsu5JIFc/wB8Oa5IyS7UP69+/f75+Q4cHR5HfQqEA0pY78th05e+Vdj+ikgaYQSWAVlVSdBKtSnci1O/p+DbgPFctBqKsqiQhA0LottvS1yZt+XP8d4m3bQyilfU3cWyRgcqxBFAhuVg8vh7++BAfrdfET+O+x+/5fA42cb4vl55TKxhGmorZkJWt9DMTs25Nev3iPJnIkJGpQQyKVXcgyEKmpV3Fkjcj/FFuyzbkSWuhJPv37/v15osEJTSW2C6iQLJAGogE1ve3l9415bPRyBdDqSyhwLptLVRKnxAb9R/hB4HxuPOani1aYyyHWmk6tj4TZ2I+/lsOTS5q6V9yFF2uZcIkz+UaOVHikJs5iMKB3x0kL+ekBZFBqlUKAL2JvVP4pxLMZwaZ5REt2kcQdBqqh3jOR34U7gUFJAJHljn82Io3kayEUuQNyQovYX7+YUZnjU5Wkycuo8tbwgetkOSNr6cxjXqKhTd5P3lsZ1JKyHnZHiEvDgsPdJNlyB4olWOQOT4nk1vUtg2TYPkOQxK4n2/zKqSIctASfAs02t2JHhjEa6V1k+TkDbnzFCyOZl+kJw5WnkMskKPLFsyB0Uy0XQhCQJJdtVAHcfZtvH5cnkB9CysPfZiVDBNmZFWUqWXX/nDMCJXoFtBFKNOwUgY1JVKNsyRsRVTZss/Zzt7FmHWKZfo8pUbyPDpdwQjpEUka2D7aTvuNt8XDHD+H5TL5O5DloswkfjRJUVnQhi5KS6QzWSP0l8huo2xceM8GzMhzumCR5JUzBgnE4QBZMv3cUGguDYc/VKhAfHq1bYpjUjPWJYi/wCDFHaLi4OYZXBIcdwjd0EZSzjwsLcBUdCQwBLRirs2PkOJNLIHZnjWWBo77pQypKjWrKdQOhW1hl3LbWNsZEl4wYoGRy/GCqd48i6dbGzlrY6spoSTSCCK+lfVr7vCMZZDismTzUrZ5pS0qosaALMzaZJizww5YF1iCsnicX0O/OG0ldgvuDFXk7d5UFVCZos10pysyE6QSSDKqg1XIG9+WNGf7dxhP83gnkkI2WWGaBBQs65JErYXsoY7cqsiIyUldO4asZ9t80zlMqj6Q3jno0xjshYx1AkYEEjfSjDrYrcuRjQF1XS6t3isCQVaw3gP2VsC0FKRsQcb4RK8jz5jT38mxCElURC3dxoSASACWJI3Z25CgNmYi1qy6iuoEahRK39oA7EjnuMZA6LgxXexXHXzMbpOujM5cqkwBBDFlDLIunYBgb0ncfgTYsAGDBgwAY5j+UacPn40v9BBdeRzEg+dQe7x07HI+2alOI5jXtrWCRCdrXToIBPOmQ/8/wADjWxbfkXY3ej0niI37/kK/fXyx776+eMO8XzX8R5HB3i/rL+I88cSzPTXRn0/8+WNcl6l+JH3bk/2D5497xa5r+I8sYPItruOZ6jyP94/HEpENm7318seSJqBBujYNEjY2DRG4+Ixh3i1zXl5jy/wxkHF1Yu+Vjz/AMcRqidGYNlUcaXUONtntrrcXquz8cS+yn+h5b+qj8vIYjo67bjp1HpiT2T/ANDy39VH5+S47fRMpNzv3fU4fS0YxUMq5+gz99PI4999PPAPf4HHvX/z5/HHaOKeL75YrXDOz8c+WyzszgnLwqQtVXdkDmPNtXxUeuLMnMf4+WFeS4RojjVZ8yFVEAAdaAoAAeDDS+qMJxctjxezsYJOprLBum1SvPttyLSEfAD4nV/JaLw0zjTpFCqIVI49xXMiNd/j90z/ACe3+0Zr/qL5f0MH+Tm/2jNf9Rf4MZXjwVeSnyQJuzANVI25YsSFJpkkTw2CL/Oe+R8fhkCybyPaMGChb026SkEhbazGOZ2B257TXyM10M1KFq91jZ7rfxstFetabB61QGkFlmKyFC7RodSKU16WdSSlnSRaj6xv05CjEVVTg5KJKpyvqaOGZCCB1ZZZDpjEYBRqIColtSbmkG/x6ADDVs7D67g8kcHfc7hb6D76+5JmeMMqyP3dxx94NQfcmLZhprYWCAbPLkBjYeMpfJuoA0tqLBnUrorpobr0ONL9Qmv2oydFcmvNoJs2bj1xiEKzspXck0qk0TYLahRGyYan388KZ+NRh9IJZwFGnS1+IoLFC+o2I8uW+N+V4skjIqWS5AXZgNTAsEJI2bTvR6Y0q05VZ5mty1RsrItX5PciHzk0pH6GNFWhsWl+uzHqwWNVHkGbz2r2WnMpklY20kszNy562WgPsgBQK57b73iy/ki4jFN9MaGRZEaVG2VlIYRrG16gLWo1IPqfhivNMsk2ZljGmKSeRox0oeFnFdHdXk/48Z1Y2ppGT2InEpHACourUGuwSNtNJ4Qa1WfEdgAbPIHpPYrtBJmhMkwjEkTL+jBClJBammJNgh1vrpva6FDZqBJ5Dc8+lYd9m4Zsrl8xnWAVswkMeWiLXqJZ1y5k2pWdpl2BND12DDt3stgi1cIPf5qfMfYj/wA2h8vAdU7j4vSf/Q9d5vFuOZbKgHMTxQ3y7xwpNc9IJs/diDJnstwvKxpNLpCLpF2zyMBbFUFs7E2xq+ZJxRI+OwSZp828+WhMsaRmITRuw7ssVLSggA01FFBF/aahhjMUsPTzWu+xc/Bl1Gk6krF+4t2ggXLs8eZy6s6/mWZg6lnsREBDbgkcl50awi4HwQmNJGIE0y62LnU7NVsGbqASaHIDYADFcOd4eJFkSTJh9dsytEG33JLDcfVW/OgDzsWrgvHMm6lYpleWrcxMjlR6UTQ5C6xxK2Mji2o1I5YrV3bX9fxfx7nuwoujdxd34Ff4uCM1lQbrVPyB+uI2oFuVae8OnmSoP2Th7kctHJFOSpaRY5NN1Q8JW16htyN/LpeEnGZl+kZdNQBDTTAt1CxPDR9bzCnn0+8bZOL/AEeORxJGqaWLcjsfUtQ3NfEgemOj0N/iLxfzNfGe1f52GbzMzlIY2nkpW0oVGkOaRpCxGhTubo7A0DhhwnsZMxWTN5iStQl+jx6VCtQuJ5VAaWNWsgDTd+LViN+T/juTy+UUTZjKxyMO+dtYUOJWYIzSPWthp0bbDRQCgABlxbtsI5IxDGs8TqrmQM4ABlERIKxsoA3Op2Ubc+uOqapZ8nko4hpiRIwTZCKFs0BZrmaAF+mN+KzmO2+WRXcrLpTrpADLraMyKzMAEDIwJYr06MLxHbWENIrxyqI3cagAw7tFhZpm38KDv0FbnrXOgLRgwp4P2gizMkkaK6tGATrAGpS8sYZaJsaoXG9cvXBgBtjm/wCU6VTmsqq1rEczOR9YLcaxq1clYlyL6xmuuOkYoX5QuAoGGcU6WOiKVdqcAnu29HUkj1DV0GKcSm6UrcGzg2lXhfkptmuvz8sDnb7/AN+POnvywN+/9+OCesTZtgjdyFQMzHYAXZ26YZz9mphKEZo10J30jOxCop1A2aO4/D1woViN1NEciDRG3Qjli2ZnimTln7yaRu7ESKVpvEwLWHrmo/A3i6jGD9bfxsauInVjbLtbi+ugh4twyTLsFcqwZdSshJDAjmD7/fiBGfrf0v8A9Vw37S5xJZAySmQaaopoCAclQeWE8f2v6X7lxhUUVJqOxZSlNwTluZox23Pz9MReB8TMOXhifL5gtHGitSxEWAAauTlt75YkD3+Ax6PfzxdhsXPD3ypalWKwkMRbO3px3jHh2eWZNaqyjUyEOFBBQlWB0kjmPP8AvxIkkCgsaAFkk1sBuSduVe+mFfZf9C/9fmf+4+GGfy/eRyR3WtWW+datrq9/fxx6iEnKClyjytSOWbjwzKHMKxOkhitBqINEiwD5GiD9/wB+MovqrY5BQeXSrxXz2dcRrEkgCI7OtgkjUNRtr3IbUQ3Oj6b5Zjs4xVgsgBY2SQTZDyEMRqokB1G/6g9CJu+DEfg2Px+Vg9PMH3vjTm87HFRkdEDGhqZVs3yF88IZez7yGVjKPHsRpIBKPYLC6PKt7/cGGZ4ZIe7KuhdImiYumoHXptgurna8rog0fPE3YGKTKdgQSLsAjpQPzxA46QvdSEhdEoUn+bLaEE1sC3d3/RB6YgcR4K41yRkNLR0UACD3iyR2xYeBSNx5XQPLDzL5VUjWP6yqqr4t7razZ3OMZxzxcX2gRyw5RixJiJcEN4xvdXtdAnayNzjDNyZIfXeEaiTvIBuSWJBB23YnbzxNy/EYHzD5YQ08aByTCmkhtNU12T4hzG/i32F+5iNUzQ0oFLQPRUBaEci6xS+feR/8n489YLS+YhuyIDcOgmFxkURq1IbF2pHoOQO3l+L/ALOdmMs/djvdEqkKg0FiaUjXYIANEi+g9OShcuUl1B9IctaH6rMQniXbZhpaxZu76GmHAe1UOXMhm/Nzd2VCsQukt9oaq1c13HmcUSoyhLXYKSZln8mI5XjjlYKCQ3dExLJZ8WtI6D2Sbu763jBEAAAAAGwAAAAHIAAbDC1+Li7SKaVerRpY5gWNTAuPVQeRxvTNynll3G1+N4xfoNDNv8axU6dSXYyW0QchH3kC6y51pTfnH3vY8m64ZZ/O8QEeWVZWMQkYs0uzd3pQL3ToASw/OU16gSu/XGvsakZWD6QdMekFuZ6WFNb77A4tvbjMR/RoJTKlDXVKUGk1yB+qBQWuZvF8bxu0egq0qU1Tg42ut0u7m3v95Te7XvS9DvHVtTndmAKfXc+JvvJxlwuIDN7KpDwHVty7txpr4941/wBEY9yeTnn0ywwlo6ZVZmEeoMUOpVfcptsdr36Ucaocvmo5hMMuxTSUepoyGP2EAJ8JBLEtsByJ5gTGEr3sTiMZhsjhGS3OgZPhuWkicrGdSJZY1eob0EH2fXFaeJPpGWAXxhpHBXSKVY2V9V7lbdBpHUoem81u2EoGlo8ukjIFtpow+ltgD5bmvjin8WkkbMSLLmDlVhicyQbamBUlZ4HGzhQfrDdTGQAQxxOJw85UnHbMmr25ObDExvo7u57xPtiO/wBcaukmXl+jt3mlFZJDrlvUwsVBY3U3p6EjFt4bwHO58SLmlGXgIACvCHMiOVa1bvyFbwA00fh1dSLDjsNwcT5PvcwWl79zLGx8DqmkJGVaMKV1BddjSfHyGHLcIniB7nNSsgB/NzATHkaCS2JA3Ldmf4YjD0Y0YKEVZcb+OrNWpNzk2yPwDsRl8pKsqNKzIrRoGbwIjabVI1AVfqCzVk2SThtnuCZeZ1klhjkdK0s6g1R1Cr8iAfiMUSDN8ZhQKEMjBMuneShmU/m5n1lI7bXrMUTmr2J2BsP+H5/iRzfdyRKIA7gyBa8KhnUrvvfeRIDXOKU9QBeYDhuzuUOs/R4rdtTHSASbY3Y5bu5+Lt+sb9fs/lSbMEROoP8AVH1gEUH8I0H/AAL5DCLNR52KXMujPIiGPuFIZtp3Q5gkavzxiCsUXb62nyxDz2b4s8TFEAdTlTGukx94TmDrMjajoTulUslEgSNvtWALlleHxRsWRFViApIFEgM7gH01SOfixwYy4dIzRRs2rUUUtqXQbIF6l+yfSzgwBIxA47wpM1A8L7Bxs1AlGG6Ot/aUgEfDE/BgDg+YzHdZk5OW+/RWZiqnQQpKggk2NQAaqoXV2MGXz8cgtWsWBuCvPda1VYPQjni4flU4LIXTOK+mGCNu9QPpLsWATwlafmRV2SVrlvz1+zg0lDIasclAAoFbCjYE3vVA+WOTiaNOEuD0GCxNapBt6/Dw+owjzIBZWawtU3/DuGrYG7rz+Ixsy2cSQWpNHkSGW73tdVWN+YxEy3C0Qt1MiyBjpG+tmkptt61kD0H3Y1jgqBUTlpR0DaQd3VU1kHk1L8D9+NW0OTeUqnBOy8q70RV0tHn4Ren775euMkzC2w1D6xPp4Ql2eQ5jnhVl+z6Kv1jswYbcqk72gTZ3O3XbzxlFwBNJUvWm1FIBsRDROkg34BveMstPn4EKVW3q/EbCQeY5Xz6UN+fLGSte43H/AJwqXgKaSDJdppJMa3sKG/6v83rv62wyGUWJdOq7ZmPhAFsxJoDkN+X9+K5KKWjM4ObfnK38ol9mP0L/ANfmf+4/xw39/P4e/lhV2XA7l9//AH8z0/8Alf1w30jz+Xr8ceuo+zj4L5Hka/tJeL+Zh7+Xw9/PHvv5/D38sZaV8/l6fHGMjotWwFmt9t9z1b0xaVGuJaHxL/8A5Nh/2XWNpCGTU1MQTyAHpW5whWWOv0i/a6jqSfP1xIyuZ0nVHJR5Wvr02OMZK6siRxwhNMDSIiySGVU8S6qWh+F+friF2ggRMw6oAB4dh0JFkcvf9mjLZpo70SMt866/PGpyCSSxJJsk/H44hR1uDRq52TQCncmh9azXIcueFS5oyyuRfdBI+7bSwDFtbsykgBgQUG36nTbE/O5iNdamRFLIKDMq3s4FW2KbDC8ndSIDTRJ4i6jSO6K7UwYGz9WivXY4ibtojCWxYM/l5X7vupjDpkDPShu8QDeMj8fCfCdW9aVxJWYMLUgrZqjYBFgj4g2PPbCrMd42WC6W1r3OxdLbQyM24bT0YbnevvxFm+kmQlPzQdS2hjHsdLKSaJttXdmxt50bBr2dzDdDp5AQW1qLtQ2ocwSDZ8wbFdKPwxlr1crXne1VzFDUPP8As9bxV+8nWyCyuA4vSjGy8BO6eDepeR2vzrD3J8QHdp3hOvSNXhY71vuFr8MQpq5DiasnlwmtEY0j1VhqtVcD0I1eh+Ngln2Zy5lzDiTQUgAIVubsxR45AvLShRhqui3TbZEeOZZTKzTxVqBFNZ+ogNKCSfq9Bzux1LHs/wARg76Kd81l0sMiRLJG8hEoP6WrKi1jpV3BPiP2caaj6R8HexFddQjHN5zSXf8AbxOgs4AJN7eVknlsB1OI0sojVpJWCqo5A0oAvxG6N/E0BXlqxJVAT4jt0BNeKxW+13tsb5Cq3xu4zwWNonjkOtXGkrRFgg2LxsnnIq+pVMxEk8cs8MyNE8aigqtQgLN+be6S9gSPLzGMuCSx8SfKSfR2/SVmFYPUYiR5AjsKUkSmKgdyCwI+sMHB8kkWTzGXhj0GIzxhVJYmxqQjmSWVlPxYj4PuzXFE/MZiPV9HzoEbBqPd5iMaAW0kgd4EKHetSRjm5xlUrTnFRl2fb+kXU4pvwJn0wcNaVXVzldLzRFQW7s3csHoLbUnSiy7aRczLdrMszrGzGJ2LKFkpfEriPRdkE6mWqJuxhlxbhyZmF4ZASkg0sB1B5jELM9mcu5XwaAnd6VjpFHdzJmFpQKHjQE+e+KDYMMr2qyrizII/EieMgW0iI6gEEg7SJvfM1gPa3J65FM8Y7oKXbUNI1GVa1dSO5ckdALxEbsPlqAuUAMrVqBBKJGi2CDyESGxR570SDhP2DyrmyZSRpCWynQq98AihlIK1mJR4gT4hvYBADNe0eW1aDKqOXKKrEAsQ2jwjqC2w8yRjVk+1eVljSRJAUe7JIGiozL+cBNg6R64iP2OiM4fW4jGhu6GwLJN36lj+qG0kKK+ruSCRja3Y7L92IwZAFVUBDbgLGYRzFHwk89j18sAO8pmklQPGwdGumU2DRo/MEfdgxp4Rw1MtEIo70gsd65uxduQAG7HYDHmAJuDBgwBE4pw6LMxNFMuqNtJItl+qwZSCpBBBUHY9Mcdz+Wly8zQSoQ67qbFSJdCRCavpqHNSaPME9txU+2vZaTNvDLFIitEsqaZASGEpjb6ym1IMY6GwTjXxNFVI96NzBYl0amr0e5zaTURsu43G46D4+7xsK2KI58xz642cayeYyVfSodKkL+diYyRDUQgDuUUo2ojYjkbBNGsffz+GONUhKDtJWPR0q0KqvB3NSqQCL86PltdE/vP/AJzi5WOu/wCP+AGPase/L4Yxh5Dn6WbsdCdsYdhYZD3+A9cej3+J9ceD38vTHo9/P0xBJt7L/oX/AK/M/wDcfDf38/h7+WFfZXhU8kLsk8Ua9/maVsu0hH51wfEJlvz+qPvw0fsu8jRjMSwzQq+t4xA8eqkdUBJmcMoZlYqRvpH3+khj6MIJN6pHja/tJeL+ZobNRgkGSMFaBBdRRKhgCD6EH7x8cYZPKnMZqJiitl4GLFnGpZWkhmUCPbSyrqUk+e3TFo4fkIoAVhjjhBNkRoqAnlZCgb7fLEgka01WRqN1z+q3n93usadXpJ1IuCVrlVyL/kuD/UQ/9JP7vf4YWcSy6JJSIqApGSEUKCdcoulHPYfhi5vEnfgFdiBQFV15+eKp2iyk7ZjVEkTx0FYFyjDS7m18JVtnGxK8ue9jHC2o1c05aaoC338h6Y99/M+mI807IC0kM0aKSrOyqVFKDqJR2Og/r1V2CQQQIicfypAPfIL38QZTR5GmANEUfUEfE9yNWEldNEmjiUQOZjtVYNDJeoX+jeKqvl+lPToPvkUANgAB5V8sRJM2kuYiaNg4EOYBq9qfK8wdxsQR5gg8iDiYcYvfQpluWbsvAggeRgAWnVdTJ3poaQVC14AQOfr8MKeP5MR5mVQoUahpA5BdI0gfM101EeuI2X4jPCR3UjIG+tR22Km6o70SOnPntjTN4yWYamPMkWSfUnfGCi73Demgy4AGCy7kjvdgBsvgiNAjnZ8XxasNfF6+7wi7Lqj5fWETxS5izpG+mZ0Un10qo+7DKWJRpOlQLN+EfqtXzoffjgV9akvFm9D1UaM1mo1cRiMSSnxFF7sFRt45WcgICTtZtrNA0az4dwBpAJJ2D+LUI4goiUqbTxBRJIVoXZ0kjdfJJG+Sz0uZh7mIyw3G0jQoxBOpbQsN9JB9NvLfFh7PTnR3DhFkgVVqOwpSiI3RSSyghaIPJlar2vdwsIJ2kvO/NjXxDllunoOU2be7BHoenrY9/fKbiCtEQpch6PjPIel771fTniA0d8y23kzD5Dbr76Qc1xGLLKO/lVAbCajRbSCSNNWSB5D40Tvvmmm7WQp41n1yk0jM0iLmIlAaNA5WRHWLUqG9TVMhqjYiO2xt/wBiOBlshLBKJO4kkkaEv4ZdDkOJGFfm37zVIOotTSnYI+0nZn6XlUzOcJSBHilECkDTExUSPPJV6wjM1KQqgEW1asdQjQKAoFAAAD0Gwxg2bNODS1OccPzfEklnIWdwpzI/OJIQB9KQROgahKRAXZVi56aNkjEqfj3FAV05cm45zZgffSuZMDkAnSzGPL3GSCO9Irqvoh4hHJI6RStN/nVu8lxsC5bL90hk07IFUDSpBsE7kmamZ4r4NKAhhPvII1K90XMHeKpotLcYOmqCsdiaxiWmeQzWeOeWObV3aarKwsiODFGQ5fUVvvDIujmNI+LRkzfEZpQjB4kWeIuUiZNg8paMOWPeRlFiJkXa2I6lVzhm4qUBOxEcx3SOy9xrErb1tqlbYC9K3/O9SfiodQV1KHIB0x0yjMSqzTENanuBEyaBuxN+QAueDFU4VNxET5cTAtG0KmYhY0CSFXZuRJam0qACPPxbnFrwAYMGDABgwYMAGDBgwBqzOXSRSkiq6MKZWAYEeRB2OOXdqezbZSUmGOQ5UopUKrSmN9Tao1CWwStJWwa3AIAAx0ziPEI4E1ytpWwLonc+ignEgyCrsUao/HYfjeKqtONVZWX0K06Es8fszh+YWVImlOXzOhEZ2buHWlQWxPeaRsAfwx5lmtVNVsNrBr7waOO54rvG+xeUzJZ9HczNuZoT3bkjkXrwy/BwwxqTwEbea/edCl0tK/pI6d33+xzEe/wHrj0e/wAT64f5zsPnIidDR5lN6I/NSegKsdDfEMu/TEUdm85/s7/8yfxY0p4arF2sdOGNoTV81vHQmdgv9Fb+vzX/AHXxYh79+/7cI+zHA86kIi0CBjPmHZ5UEoCO0jpQSVTZteu1nbDTO8Fz8dOs0MwVvHFHB3TMvXQ0kjjUNiFoA1VjYi94WpK7seXqq9STXLJHv37/AHYQ8e428ElLErrHE2YkJkKEIrd2Qi6CGbx3RK8ueGmSnWVFkjlZlbkQE+BBBS1YEEFTRBsGiDjTmuCwyyLJKglZBS61U14g3RR1A5/3Vrxsn5xUL+J9uFQyMis8kOsEMQn1I5nBBAbYmErRAPWiKvLN9r4FaXVr1Radey/bJXmWAAsEeLT899uS4DltLN3CjvizsG3sPrrYEgDTI2w28bdSbkHgWWtvzKeI2aFbklr25bknb9Y+eM3KGzuNCVJnFWPvSaULrv0oH+73WIfZ3tJFnYjLA7FQxU3Yojet/Qg/f8cMFiAUKAAoAAA2oDYAVyr366YMgkSFIFSLnp0IAAT10gAczdfv3xgsmVp7kEHj3AUzH5xUj+kLp0yuDYCsGKkjcgix6XhUeA5r9bL/AP3PX0974saK7AMpOorspqiT57fdtQ36YhRcfSSNZIo55FcBl0oFtW3DDvWUHoaBvyBxdSr1oLLB/n8jLcqOe4fnlzOiP6Ow7tHcHUBu7KKatQP1iaB5DYk43dxnf9li/ah//LDfhsonllzQNqwWGEUQVRKaQMGoqxl1BhX/ALS+WGh9/PGx12rHS5dGjG2qKnJxJ8jlcolKXIDzbE0gppmXSNjbjc7b/DHnFO0ki94AqeFn0aWssY5IBHqsbX3hsb7VRGLTCqlV2vwgDbpQ236emJfDeGpM+llFUSdhvXT+z8MUxalJK2paUxu1KhHkihUWuoMziiRCk41UOQUkX6eu0lOKmeSTuVRZ8ujMjWHVwSQ8TbAhGaOrHKgbsEYt/E+HRoFKxhQbB3DL0FA/AViAkarZAVfM1X418PliZSyS7yLJrU1xdosu2XjzCsWWVSY0RdcjlRbRxoN2cEEHkARuRzxZOyfBpIjJPmFjE81Ck8Xdxr9SISEAv1YkADUxobWVv5OuGRMsuf7sB805aN2Qq4iAVFHi3UOVaTar1i7rF0x1czklc1Y01FlB4r2rnXMZiJkiMCvNCA0RN6Mr9J3fvacncd3oUFbOrajO/li70IYkLd8sVNIoLU7RuSgtohqUlSbBG/pi2tCp5qDZvkOdVf4bY8ECWTpWzRJodORPwwLCnRdvw4Drl2MZjWUkuoIUxQTt4fMLOOu5B6b43p23DMyJDqbXoQd4u/jljPeVfdm4W8Js0R1sC0jLp+qvlyHkBX4AD7hj0QLZOlbJsmhufM+uAKrwjtn9JzEUcaBUddRLMC+8EU4pAdhUyjUeZB9CbdjUuXQGwqg1VgC6HIX5Y24AMGDBgAwYMGADBgwYAMGDBgDRNk0cksoawFIbxCgSR4T4QdzvVnbyGPM5kY5U0SIrrYNEdV3BHlWJGDACnivB2lFJPND4a8DHmK0m7sbAggEE3dg0cRMv2kgif6PJIxeOkMj6aY0PESp23Nb1RBvzxYcIM32XjkzQnJ8OxZKG7CqJPUUNx6fEYrmpbw3+hdScHdVNrdnI/wAROJ8Qjy8ZkkNAbDzJ6KB1OJeKV26ypdv9IQaV1dy7BORrUpJ02breufPphVk4xbSuyKEIzqKMnZGvK9vjbd5FtdjS24FDbceI3v054lZLtyskyoYyqMVUMWGoFjQ1DkB8Cfvxz4e+fpjIHf8A8jz69McpY2qt2d+XRtBp2XxOicc4WkMyToxjEzlJU1HQ7OvgcKdlk1Iq2oBbXvdDGjNziNHc0Aisx1HSPCCdz0G3Ppv63Y4jHmoFLKGjlRSVYX9YXRB5EfIjCBeyLiaNTL3mTQ6+7k1NJqWjHG0hJ7yJT4qbxWq2zDbG5Xw3lJKUTzTjqKOG8VhZ9CZmOZzbGNWQEeEElE2IF77/AK58gA1ZiSKBG+5OnlR9T1r7rw27T8LaaLVCE+kRsJIiw2LLYZCegdC8ZPQOSNwMJMhnFlXUAVIJV0bZkddmRx0YH7iKIJBBxq4ih5N3WxjJHsmX+tpZgxBo62IB6EAkjnW1EemMmVZB4l23BRqYWpINjcNRB9OtY2n379/3rkzZLPHBG0016+73TSGOlWmkYVGpKsRfiKilU6aFEYylohuRu03HUhy2bdJU72CPcagSjyA9yHF2CTVddvwi8LzGWSIJFNC6ZdVjYrIrBdI0jU17XXM898W/s52Uiy+uV1jkzMx1zSBABqqtMY+ygBI8zZLEkk4aZ3g+XmAEsEUgGwDxq1XVgWPQfgMdCOD821yyLynPJ6+jvJlUjdmVnj0hdLsRsbFBrPW9/Pyg8Az+azOafKxwRo8aGV3l7xVILKsdADwlgSathSEAmji65jsVGpByjDKjSEZAgZGAJKnTYKsNTbg7g0boVhwjshJl82mYGaeS0ZJldEGsfYCd2F0qp3GrWRuAfE15Qw1naWq+Jk58CmHsnxAMoMmVIK0xOsiOqA7uPSO8tVUks4pmfmNIwOMxw91OYEbRkhVzEYKpbmhHPGbMVkgB9RUmrKkgHoWMZIwwIYAg7EEWD8QcXPDw7FZkZmc7znaHvEjKo6ZbVoSeNEMJckKBqa2ok0HoISa1E42SRBl0knqCeRNgj7NcruhXLF8zWWV42jIGllKkEAiiKquRHpjnPDYniM2XklMz5eTu+8IC61McciltO2oaypF34dRrUMauIo5VmRnGV9C49isyZMjlyRpYRiNh5NF+bcf8ynDvFR7GZpY5Zsv4vGfpKcyo1Ukqgj6viAejVmU1dGrdjehLNFMraswwYMGMiAwYMGADBgwYAMGDBgAwYMGADHhxH4hnUhQu/IFR97EKo32Fkgb7Y1f5Xhq2kVDSsVchSAxUDUDuN2UfFh5jACLL8HzkatUisza21AsKaZomlADE2LSQjcfXoAVjYMlnyYy0ieFo2YXzpHWVVobWWFEjbyvxYcy8VjVoxervRqQqQQV8Piu9x4hywl40kGYZZBm4kUIRzU7SqygqwYbESKfWl88ASYoM73EoZl7xnUoQRsvg1jl5h/LYj6vIaJshnmQ3LZZaYKyjfTQ0HR4RqJJsHYV6Y0vk4kXMrHmIrlQooJA0ag2jWQ2430rQGwrfGo8Ng1DVm4KAplAVdnLS6B4/ClGwu+wwAzzvDJnk1pJS1lRpBFEwzO8mo6SRsQNjvVHECBc8VjIzERDNudSm1JVbSgdR8btz+tHGNgxAyzuVij0RatCwszEiPwL3rl1o6gEkFEBzYtjt4gMEuVyY+jxtNDUKNHRC0wV4SQTdLuqjSbvV6YAkZHJZwyK0rIVDsa2JAYR0Aa81c9OY2HIKu13BYO9eV8wI2YKxQjUTp2JXe9wtAVzwx4CsMMl/SVlaURoBtqJ06hrpjew222BqzeFfb7g8hlWdA8gKhCFW9OiyDt0Oo8+Vc9xWviV6N6XNvBP0yWbKUoe+Xpg99PXHq30s/C/Tli5cD7H94WacNGo1RqtUxZWFy3y0khwAQ1qw32GORSoSq+qehxGJhQSzDT8nue15dozziah/RfxD56vwxacVZOx/dMsmWzEkTjnrVZAVo2CAFPl1rbl1xLy3Hik/0fMqkbmjG6nwSXQoatw17VvdfC+xSbhBRn4Hna6jUqSnS2evf+eA+xUu02W7ieKdKC5iRIZ1NAWVcQyj/wCQt3cRJu1Kj7IxbcQeNcNXMwvEzFdVEMtWrKQ6OuoEalZQRtzGLKkFOLizVKpxrPGCCWUAMY0ZgDyJA8INb1dXW9X91m4BwZMrGVBLu7F5ZG5yOeZPkAKVV+yoA6YqPGOGZwwywTw96rq6CfLUPrL4WaBjqUhv1Sw5HYXi9ZB3MUZkGlyilx5MQNQ28jeNbCUnTvmWpCVjfgwYMbhIYMGDABgwYMAGOcZrKPDn80hkYxuEnjQqlDvS/ekOF1NTrVE7Bl52MdHxWu2nCGkWOeFS00Dch9uJyomj9TpGtf5yL0u6q0M8GiYuzEEM/cZrLzAkBpBl5BzBWbwpY6ES93v/ADjjomOW5+USxR914+9ny6Dbc/nk1ijupUK5N1Wg3yx1LFeFbyWfJlPcMGDBjZMAwYMGADBgwYAMGDBgAwYMGANOby4kUqSy8t1NHbf4EehsHCyDs1Ajq4DWoVR4tqVkb8LjU1y2NAWbc4MARIuGxqEAX9Gndpe9Lt1PXwjfEOLs7CsgkGrUqhRbcgAgA8/sD5+eG+DACj+TsOju/Ho+yuqwvMmgdjZJJu7vy2wN2eiK6Lk077az9oFX5/rBjZ572KOG+DAC7N8GjkZi2qmABUNSnSCFJHmL/EA9BjUnZ+ENq8V69f1tr1K/Ic/Eim+e3OsNseXgBbluCRxldJcBCGVdRoELpuutjnfywxkAIIPIg38OuNf0lKLagQCVNb7g0V25tYqud4TZjKyZ5EL97lorYtGdOuQUNBYoxCD6x0m72ujsIe2hlFK+rsIc7wmHOZl/oojCwx0zKKDSEeBLG1bLZHzsVaOzHD2y+XSN61AuzUSd3dnJJPMnVZ9SefPE7JZNIUCRqFUXQHruSb5n1xvxhCmovN2/n5/0tqVnJZexe/8ANfkuwMROJcOinTRKgYdOhB81I3B+GJeDFjVylNp3RoyOX7uNU1F9IrU25PxxvwYMCAwYMGADBgwYAMGDBgAwYMGADBgwYArOR7HRx5gTd67KsssyREJpR5e81EEDVX51+Z64s2DBiEktgGDBgxIDBgwYAMGDBgAwYMGADBgwYAMGDBgAwYMGADBgwYAMQc1wmGSQSOgZ1oKx5gKyyKARzAdAwu6N+eJ2DAEXJcOihXTGiot3Q8+d/G97xKwYMAGDBgwAYMGDABgwYMAGDBgwAYMGDABgwYMAGDBgwAYMGDABgwYMAGDBgwAYMGDABgwYMAGDBgwAYMGDAH//2Q==">
            <a:hlinkClick r:id="rId2"/>
          </p:cNvPr>
          <p:cNvSpPr>
            <a:spLocks noChangeAspect="1" noChangeArrowheads="1"/>
          </p:cNvSpPr>
          <p:nvPr/>
        </p:nvSpPr>
        <p:spPr bwMode="auto">
          <a:xfrm>
            <a:off x="1736065" y="3226280"/>
            <a:ext cx="497205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664" y="2584800"/>
            <a:ext cx="6501518" cy="3945525"/>
          </a:xfrm>
          <a:prstGeom prst="rect">
            <a:avLst/>
          </a:prstGeom>
        </p:spPr>
      </p:pic>
    </p:spTree>
    <p:extLst>
      <p:ext uri="{BB962C8B-B14F-4D97-AF65-F5344CB8AC3E}">
        <p14:creationId xmlns:p14="http://schemas.microsoft.com/office/powerpoint/2010/main" val="276721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lobalpolis.org/wp-content/uploads/2014/09/Photo-23-03-2013-16-43-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955" y="1143754"/>
            <a:ext cx="9427299" cy="55419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834076" y="100081"/>
            <a:ext cx="10515600" cy="1325563"/>
          </a:xfrm>
        </p:spPr>
        <p:txBody>
          <a:bodyPr/>
          <a:lstStyle/>
          <a:p>
            <a:pPr algn="ctr"/>
            <a:r>
              <a:rPr lang="en-US" dirty="0">
                <a:latin typeface="Impact" panose="020B0806030902050204" pitchFamily="34" charset="0"/>
              </a:rPr>
              <a:t>Map of various country’s GDP</a:t>
            </a:r>
          </a:p>
        </p:txBody>
      </p:sp>
    </p:spTree>
    <p:extLst>
      <p:ext uri="{BB962C8B-B14F-4D97-AF65-F5344CB8AC3E}">
        <p14:creationId xmlns:p14="http://schemas.microsoft.com/office/powerpoint/2010/main" val="2647170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069"/>
            <a:ext cx="10515600" cy="1325563"/>
          </a:xfrm>
        </p:spPr>
        <p:txBody>
          <a:bodyPr>
            <a:normAutofit/>
          </a:bodyPr>
          <a:lstStyle/>
          <a:p>
            <a:pPr algn="ctr"/>
            <a:r>
              <a:rPr lang="en-US" sz="4000" dirty="0">
                <a:latin typeface="Berlin Sans FB" panose="020E0602020502020306" pitchFamily="34" charset="0"/>
              </a:rPr>
              <a:t>The Federal Open Market Committee </a:t>
            </a:r>
            <a:r>
              <a:rPr lang="en-US" sz="4000" dirty="0">
                <a:solidFill>
                  <a:schemeClr val="accent4">
                    <a:lumMod val="75000"/>
                  </a:schemeClr>
                </a:solidFill>
                <a:latin typeface="Berlin Sans FB" panose="020E0602020502020306" pitchFamily="34" charset="0"/>
              </a:rPr>
              <a:t>(FOMC)</a:t>
            </a:r>
          </a:p>
        </p:txBody>
      </p:sp>
      <p:sp>
        <p:nvSpPr>
          <p:cNvPr id="3" name="Content Placeholder 2"/>
          <p:cNvSpPr>
            <a:spLocks noGrp="1"/>
          </p:cNvSpPr>
          <p:nvPr>
            <p:ph idx="1"/>
          </p:nvPr>
        </p:nvSpPr>
        <p:spPr>
          <a:xfrm>
            <a:off x="188260" y="923745"/>
            <a:ext cx="5746376" cy="5608860"/>
          </a:xfrm>
        </p:spPr>
        <p:txBody>
          <a:bodyPr>
            <a:normAutofit lnSpcReduction="10000"/>
          </a:bodyPr>
          <a:lstStyle/>
          <a:p>
            <a:pPr algn="just"/>
            <a:r>
              <a:rPr lang="en-US" b="1" dirty="0">
                <a:solidFill>
                  <a:schemeClr val="accent4">
                    <a:lumMod val="75000"/>
                  </a:schemeClr>
                </a:solidFill>
              </a:rPr>
              <a:t>7 member Board of Governors </a:t>
            </a:r>
            <a:r>
              <a:rPr lang="en-US" dirty="0">
                <a:solidFill>
                  <a:schemeClr val="accent4">
                    <a:lumMod val="75000"/>
                  </a:schemeClr>
                </a:solidFill>
              </a:rPr>
              <a:t>plus the </a:t>
            </a:r>
            <a:r>
              <a:rPr lang="en-US" b="1" dirty="0">
                <a:solidFill>
                  <a:schemeClr val="accent4">
                    <a:lumMod val="75000"/>
                  </a:schemeClr>
                </a:solidFill>
              </a:rPr>
              <a:t>President of the FED of NY</a:t>
            </a:r>
            <a:r>
              <a:rPr lang="en-US" dirty="0">
                <a:solidFill>
                  <a:schemeClr val="accent4">
                    <a:lumMod val="75000"/>
                  </a:schemeClr>
                </a:solidFill>
              </a:rPr>
              <a:t> make up the permanent members, and </a:t>
            </a:r>
            <a:r>
              <a:rPr lang="en-US" b="1" dirty="0">
                <a:solidFill>
                  <a:schemeClr val="accent4">
                    <a:lumMod val="75000"/>
                  </a:schemeClr>
                </a:solidFill>
              </a:rPr>
              <a:t>4 of the remaining 11 regional bank (U.S.) presidents </a:t>
            </a:r>
            <a:r>
              <a:rPr lang="en-US" dirty="0">
                <a:solidFill>
                  <a:schemeClr val="accent4">
                    <a:lumMod val="75000"/>
                  </a:schemeClr>
                </a:solidFill>
              </a:rPr>
              <a:t>on a 1 year rotating basis</a:t>
            </a:r>
            <a:endParaRPr lang="en-US" b="1" dirty="0">
              <a:solidFill>
                <a:schemeClr val="accent4">
                  <a:lumMod val="75000"/>
                </a:schemeClr>
              </a:solidFill>
            </a:endParaRPr>
          </a:p>
          <a:p>
            <a:pPr algn="just"/>
            <a:r>
              <a:rPr lang="en-US" dirty="0">
                <a:solidFill>
                  <a:srgbClr val="F533D0"/>
                </a:solidFill>
              </a:rPr>
              <a:t>FOMC meets 8 times a year to monitor the money supply</a:t>
            </a:r>
          </a:p>
          <a:p>
            <a:pPr algn="just"/>
            <a:r>
              <a:rPr lang="en-US" dirty="0">
                <a:solidFill>
                  <a:srgbClr val="5903F3"/>
                </a:solidFill>
              </a:rPr>
              <a:t>All attend, but only 5 of the 12 members vote, </a:t>
            </a:r>
            <a:r>
              <a:rPr lang="en-US" b="1" dirty="0">
                <a:solidFill>
                  <a:srgbClr val="5903F3"/>
                </a:solidFill>
              </a:rPr>
              <a:t>President of New York Fed always votes </a:t>
            </a:r>
            <a:r>
              <a:rPr lang="en-US" dirty="0">
                <a:solidFill>
                  <a:srgbClr val="5903F3"/>
                </a:solidFill>
              </a:rPr>
              <a:t>(financial capital of the world) </a:t>
            </a:r>
          </a:p>
          <a:p>
            <a:pPr algn="just"/>
            <a:r>
              <a:rPr lang="en-US" dirty="0">
                <a:solidFill>
                  <a:schemeClr val="accent2">
                    <a:lumMod val="50000"/>
                  </a:schemeClr>
                </a:solidFill>
              </a:rPr>
              <a:t>Topic of discussion: </a:t>
            </a:r>
            <a:r>
              <a:rPr lang="en-US" b="1" dirty="0">
                <a:solidFill>
                  <a:schemeClr val="accent2">
                    <a:lumMod val="50000"/>
                  </a:schemeClr>
                </a:solidFill>
              </a:rPr>
              <a:t>Increase (</a:t>
            </a:r>
            <a:r>
              <a:rPr lang="en-US" b="1" dirty="0">
                <a:solidFill>
                  <a:srgbClr val="FF0000"/>
                </a:solidFill>
              </a:rPr>
              <a:t>expansionary</a:t>
            </a:r>
            <a:r>
              <a:rPr lang="en-US" b="1" dirty="0">
                <a:solidFill>
                  <a:schemeClr val="accent2">
                    <a:lumMod val="50000"/>
                  </a:schemeClr>
                </a:solidFill>
              </a:rPr>
              <a:t>) or decrease (</a:t>
            </a:r>
            <a:r>
              <a:rPr lang="en-US" b="1" dirty="0">
                <a:solidFill>
                  <a:srgbClr val="FF0000"/>
                </a:solidFill>
              </a:rPr>
              <a:t>contractionary</a:t>
            </a:r>
            <a:r>
              <a:rPr lang="en-US" b="1" dirty="0">
                <a:solidFill>
                  <a:schemeClr val="accent2">
                    <a:lumMod val="50000"/>
                  </a:schemeClr>
                </a:solidFill>
              </a:rPr>
              <a:t>) money supply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845" y="923745"/>
            <a:ext cx="4286250" cy="25052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235" y="3567953"/>
            <a:ext cx="3675530" cy="2847464"/>
          </a:xfrm>
          <a:prstGeom prst="rect">
            <a:avLst/>
          </a:prstGeom>
        </p:spPr>
      </p:pic>
    </p:spTree>
    <p:extLst>
      <p:ext uri="{BB962C8B-B14F-4D97-AF65-F5344CB8AC3E}">
        <p14:creationId xmlns:p14="http://schemas.microsoft.com/office/powerpoint/2010/main" val="99392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502430"/>
            <a:ext cx="10515600" cy="4351338"/>
          </a:xfrm>
        </p:spPr>
        <p:txBody>
          <a:bodyPr/>
          <a:lstStyle/>
          <a:p>
            <a:pPr marL="0" indent="0" algn="just">
              <a:buNone/>
            </a:pPr>
            <a:r>
              <a:rPr lang="en-US" b="1" dirty="0"/>
              <a:t>SSEMA2b) </a:t>
            </a:r>
            <a:r>
              <a:rPr lang="en-US" dirty="0"/>
              <a:t>What is the name of the "central bank" of the United States?</a:t>
            </a:r>
          </a:p>
          <a:p>
            <a:pPr marL="514350" indent="-514350" algn="just">
              <a:buFont typeface="+mj-lt"/>
              <a:buAutoNum type="alphaLcParenR"/>
            </a:pPr>
            <a:r>
              <a:rPr lang="en-US" dirty="0"/>
              <a:t>Bank of the U.S.</a:t>
            </a:r>
          </a:p>
          <a:p>
            <a:pPr marL="514350" indent="-514350" algn="just">
              <a:buFont typeface="+mj-lt"/>
              <a:buAutoNum type="alphaLcParenR"/>
            </a:pPr>
            <a:r>
              <a:rPr lang="en-US" dirty="0"/>
              <a:t>Federal Reserve</a:t>
            </a:r>
          </a:p>
          <a:p>
            <a:pPr marL="514350" indent="-514350" algn="just">
              <a:buFont typeface="+mj-lt"/>
              <a:buAutoNum type="alphaLcParenR"/>
            </a:pPr>
            <a:r>
              <a:rPr lang="en-US" dirty="0"/>
              <a:t>Bank of America</a:t>
            </a:r>
          </a:p>
          <a:p>
            <a:pPr marL="514350" indent="-514350" algn="just">
              <a:buFont typeface="+mj-lt"/>
              <a:buAutoNum type="alphaLcParenR"/>
            </a:pPr>
            <a:r>
              <a:rPr lang="en-US" dirty="0"/>
              <a:t>Internal Revenue Service </a:t>
            </a:r>
          </a:p>
          <a:p>
            <a:pPr marL="0" indent="0">
              <a:buNone/>
            </a:pPr>
            <a:r>
              <a:rPr lang="en-US" dirty="0"/>
              <a:t> </a:t>
            </a:r>
          </a:p>
        </p:txBody>
      </p:sp>
    </p:spTree>
    <p:extLst>
      <p:ext uri="{BB962C8B-B14F-4D97-AF65-F5344CB8AC3E}">
        <p14:creationId xmlns:p14="http://schemas.microsoft.com/office/powerpoint/2010/main" val="42946946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Milestone Practice</a:t>
            </a:r>
          </a:p>
        </p:txBody>
      </p:sp>
      <p:sp>
        <p:nvSpPr>
          <p:cNvPr id="3" name="Content Placeholder 2"/>
          <p:cNvSpPr>
            <a:spLocks noGrp="1"/>
          </p:cNvSpPr>
          <p:nvPr>
            <p:ph idx="1"/>
          </p:nvPr>
        </p:nvSpPr>
        <p:spPr>
          <a:xfrm>
            <a:off x="838200" y="1502430"/>
            <a:ext cx="10515600" cy="4351338"/>
          </a:xfrm>
        </p:spPr>
        <p:txBody>
          <a:bodyPr/>
          <a:lstStyle/>
          <a:p>
            <a:pPr marL="0" indent="0" algn="just">
              <a:buNone/>
            </a:pPr>
            <a:r>
              <a:rPr lang="en-US" b="1" dirty="0"/>
              <a:t>SSEMA2b) </a:t>
            </a:r>
            <a:r>
              <a:rPr lang="en-US" dirty="0"/>
              <a:t>What is the name of the "central bank" of the United States?</a:t>
            </a:r>
          </a:p>
          <a:p>
            <a:pPr marL="514350" indent="-514350" algn="just">
              <a:buFont typeface="+mj-lt"/>
              <a:buAutoNum type="alphaLcParenR"/>
            </a:pPr>
            <a:r>
              <a:rPr lang="en-US" dirty="0"/>
              <a:t>Bank of the U.S.</a:t>
            </a:r>
          </a:p>
          <a:p>
            <a:pPr marL="514350" indent="-514350" algn="just">
              <a:buFont typeface="+mj-lt"/>
              <a:buAutoNum type="alphaLcParenR"/>
            </a:pPr>
            <a:r>
              <a:rPr lang="en-US" dirty="0"/>
              <a:t>Federal Reserve</a:t>
            </a:r>
          </a:p>
          <a:p>
            <a:pPr marL="514350" indent="-514350" algn="just">
              <a:buFont typeface="+mj-lt"/>
              <a:buAutoNum type="alphaLcParenR"/>
            </a:pPr>
            <a:r>
              <a:rPr lang="en-US" dirty="0"/>
              <a:t>Bank of America</a:t>
            </a:r>
          </a:p>
          <a:p>
            <a:pPr marL="514350" indent="-514350" algn="just">
              <a:buFont typeface="+mj-lt"/>
              <a:buAutoNum type="alphaLcParenR"/>
            </a:pPr>
            <a:r>
              <a:rPr lang="en-US" dirty="0"/>
              <a:t>Internal Revenue Service </a:t>
            </a:r>
          </a:p>
          <a:p>
            <a:pPr marL="0" indent="0">
              <a:buNone/>
            </a:pPr>
            <a:r>
              <a:rPr lang="en-US" dirty="0"/>
              <a:t> </a:t>
            </a:r>
          </a:p>
        </p:txBody>
      </p:sp>
      <p:sp>
        <p:nvSpPr>
          <p:cNvPr id="4" name="Arrow: Left 3">
            <a:extLst>
              <a:ext uri="{FF2B5EF4-FFF2-40B4-BE49-F238E27FC236}">
                <a16:creationId xmlns:a16="http://schemas.microsoft.com/office/drawing/2014/main" id="{D4E76512-3D90-448F-9E16-1713C82F4548}"/>
              </a:ext>
            </a:extLst>
          </p:cNvPr>
          <p:cNvSpPr/>
          <p:nvPr/>
        </p:nvSpPr>
        <p:spPr>
          <a:xfrm>
            <a:off x="3863788" y="2904565"/>
            <a:ext cx="1299882" cy="5244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131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5363" name="Rectangle 3"/>
          <p:cNvSpPr>
            <a:spLocks noChangeArrowheads="1"/>
          </p:cNvSpPr>
          <p:nvPr/>
        </p:nvSpPr>
        <p:spPr bwMode="auto">
          <a:xfrm>
            <a:off x="1676401" y="0"/>
            <a:ext cx="87026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600" b="1">
                <a:cs typeface="Times New Roman" panose="02020603050405020304" pitchFamily="18" charset="0"/>
              </a:rPr>
              <a:t>REVIEW</a:t>
            </a:r>
          </a:p>
        </p:txBody>
      </p:sp>
      <p:sp>
        <p:nvSpPr>
          <p:cNvPr id="16388" name="Rectangle 4"/>
          <p:cNvSpPr>
            <a:spLocks noGrp="1" noChangeArrowheads="1"/>
          </p:cNvSpPr>
          <p:nvPr>
            <p:ph type="title"/>
          </p:nvPr>
        </p:nvSpPr>
        <p:spPr/>
        <p:txBody>
          <a:bodyPr/>
          <a:lstStyle/>
          <a:p>
            <a:pPr eaLnBrk="1" hangingPunct="1"/>
            <a:r>
              <a:rPr lang="en-US" altLang="en-US" sz="6000" b="1" dirty="0"/>
              <a:t> </a:t>
            </a:r>
            <a:endParaRPr lang="en-US" altLang="en-US" sz="2800" dirty="0"/>
          </a:p>
        </p:txBody>
      </p:sp>
      <p:sp>
        <p:nvSpPr>
          <p:cNvPr id="15369" name="Rectangle 9"/>
          <p:cNvSpPr>
            <a:spLocks noChangeArrowheads="1"/>
          </p:cNvSpPr>
          <p:nvPr/>
        </p:nvSpPr>
        <p:spPr bwMode="auto">
          <a:xfrm>
            <a:off x="304800" y="866568"/>
            <a:ext cx="11887200"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buFont typeface="+mj-lt"/>
              <a:buAutoNum type="arabicPeriod"/>
            </a:pPr>
            <a:r>
              <a:rPr lang="en-US" sz="2400" b="1" dirty="0">
                <a:solidFill>
                  <a:srgbClr val="0070C0"/>
                </a:solidFill>
              </a:rPr>
              <a:t>What is liquidity of money mean?</a:t>
            </a:r>
          </a:p>
          <a:p>
            <a:pPr marL="514350" indent="-514350">
              <a:buFont typeface="+mj-lt"/>
              <a:buAutoNum type="arabicPeriod"/>
            </a:pPr>
            <a:r>
              <a:rPr lang="en-US" sz="2400" b="1" dirty="0">
                <a:solidFill>
                  <a:srgbClr val="0070C0"/>
                </a:solidFill>
              </a:rPr>
              <a:t>What is the difference between M1 and M2 money? Which is more liquid?</a:t>
            </a:r>
          </a:p>
          <a:p>
            <a:pPr marL="514350" indent="-514350">
              <a:buFont typeface="+mj-lt"/>
              <a:buAutoNum type="arabicPeriod"/>
            </a:pPr>
            <a:r>
              <a:rPr lang="en-US" sz="2400" b="1" dirty="0">
                <a:solidFill>
                  <a:srgbClr val="0070C0"/>
                </a:solidFill>
              </a:rPr>
              <a:t>What is the difference between commodity and fiat money? Which type of money does the U.S. use?</a:t>
            </a:r>
          </a:p>
          <a:p>
            <a:pPr marL="514350" indent="-514350">
              <a:buFont typeface="+mj-lt"/>
              <a:buAutoNum type="arabicPeriod"/>
            </a:pPr>
            <a:r>
              <a:rPr lang="en-US" sz="2400" b="1" dirty="0">
                <a:solidFill>
                  <a:srgbClr val="0070C0"/>
                </a:solidFill>
              </a:rPr>
              <a:t>List, explain, and briefly give an example of the 3 functions of money in a market economy.</a:t>
            </a:r>
          </a:p>
          <a:p>
            <a:pPr marL="514350" indent="-514350">
              <a:buFont typeface="+mj-lt"/>
              <a:buAutoNum type="arabicPeriod"/>
            </a:pPr>
            <a:r>
              <a:rPr lang="en-US" sz="2400" b="1" dirty="0">
                <a:solidFill>
                  <a:srgbClr val="0070C0"/>
                </a:solidFill>
              </a:rPr>
              <a:t>What are the 2 main goals of a nation’s central bank?</a:t>
            </a:r>
          </a:p>
          <a:p>
            <a:pPr marL="514350" indent="-514350">
              <a:buFont typeface="+mj-lt"/>
              <a:buAutoNum type="arabicPeriod"/>
            </a:pPr>
            <a:r>
              <a:rPr lang="en-US" sz="2400" b="1" dirty="0">
                <a:solidFill>
                  <a:srgbClr val="0070C0"/>
                </a:solidFill>
              </a:rPr>
              <a:t>What’s the name of the U.S. central bank?</a:t>
            </a:r>
          </a:p>
          <a:p>
            <a:pPr marL="514350" indent="-514350">
              <a:buFont typeface="+mj-lt"/>
              <a:buAutoNum type="arabicPeriod"/>
            </a:pPr>
            <a:r>
              <a:rPr lang="en-US" sz="2400" b="1" dirty="0">
                <a:solidFill>
                  <a:srgbClr val="0070C0"/>
                </a:solidFill>
              </a:rPr>
              <a:t>How is the Fed structured…Board of Governors…Districts…and such?</a:t>
            </a:r>
          </a:p>
          <a:p>
            <a:pPr marL="514350" indent="-514350">
              <a:buFont typeface="+mj-lt"/>
              <a:buAutoNum type="arabicPeriod"/>
            </a:pPr>
            <a:r>
              <a:rPr lang="en-US" sz="2400" b="1" dirty="0">
                <a:solidFill>
                  <a:srgbClr val="0070C0"/>
                </a:solidFill>
              </a:rPr>
              <a:t>Who is the current chair of the Fed? Who did he/she replace?</a:t>
            </a:r>
          </a:p>
          <a:p>
            <a:pPr marL="514350" indent="-514350">
              <a:buFont typeface="+mj-lt"/>
              <a:buAutoNum type="arabicPeriod"/>
            </a:pPr>
            <a:r>
              <a:rPr lang="en-US" sz="2400" b="1" dirty="0">
                <a:solidFill>
                  <a:srgbClr val="0070C0"/>
                </a:solidFill>
              </a:rPr>
              <a:t>Describe the Federal Open Market Committee (FOMC): who meets, how often they meet, and the primary purpose of the meeting.</a:t>
            </a:r>
          </a:p>
          <a:p>
            <a:pPr marL="514350" indent="-514350">
              <a:buFont typeface="+mj-lt"/>
              <a:buAutoNum type="arabicPeriod"/>
            </a:pPr>
            <a:r>
              <a:rPr lang="en-US" sz="2400" b="1" dirty="0">
                <a:solidFill>
                  <a:srgbClr val="0070C0"/>
                </a:solidFill>
              </a:rPr>
              <a:t>Briefly explain monetary policy.</a:t>
            </a:r>
          </a:p>
          <a:p>
            <a:pPr marL="514350" indent="-514350">
              <a:buFont typeface="+mj-lt"/>
              <a:buAutoNum type="arabicPeriod"/>
            </a:pPr>
            <a:r>
              <a:rPr lang="en-US" sz="2400" b="1" dirty="0">
                <a:solidFill>
                  <a:srgbClr val="0070C0"/>
                </a:solidFill>
              </a:rPr>
              <a:t>Who is your favorite band/artist? How many times have you </a:t>
            </a:r>
            <a:r>
              <a:rPr lang="en-US" sz="2400" b="1">
                <a:solidFill>
                  <a:srgbClr val="0070C0"/>
                </a:solidFill>
              </a:rPr>
              <a:t>seen them live??</a:t>
            </a:r>
            <a:endParaRPr lang="en-US" sz="2400" b="1" dirty="0">
              <a:solidFill>
                <a:srgbClr val="0070C0"/>
              </a:solidFill>
            </a:endParaRPr>
          </a:p>
          <a:p>
            <a:pPr marL="514350" indent="-514350">
              <a:buFont typeface="+mj-lt"/>
              <a:buAutoNum type="arabicPeriod"/>
            </a:pPr>
            <a:endParaRPr lang="en-US" sz="2600" b="1" dirty="0">
              <a:solidFill>
                <a:srgbClr val="0070C0"/>
              </a:solidFill>
            </a:endParaRPr>
          </a:p>
          <a:p>
            <a:pPr marL="514350" indent="-514350">
              <a:buFont typeface="+mj-lt"/>
              <a:buAutoNum type="arabicPeriod"/>
            </a:pPr>
            <a:endParaRPr lang="en-US" sz="2400" b="1" dirty="0">
              <a:solidFill>
                <a:srgbClr val="0070C0"/>
              </a:solidFill>
            </a:endParaRPr>
          </a:p>
          <a:p>
            <a:pPr marL="0" indent="0">
              <a:spcBef>
                <a:spcPct val="0"/>
              </a:spcBef>
              <a:buNone/>
            </a:pPr>
            <a:endParaRPr kumimoji="1" lang="en-US" altLang="en-US" sz="2600" b="1" dirty="0">
              <a:solidFill>
                <a:srgbClr val="000099"/>
              </a:solidFill>
            </a:endParaRPr>
          </a:p>
          <a:p>
            <a:pPr>
              <a:spcBef>
                <a:spcPct val="0"/>
              </a:spcBef>
              <a:buFontTx/>
              <a:buAutoNum type="arabicPeriod"/>
            </a:pPr>
            <a:endParaRPr kumimoji="1" lang="en-US" altLang="en-US" sz="2600" b="1" dirty="0">
              <a:solidFill>
                <a:srgbClr val="000099"/>
              </a:solidFill>
            </a:endParaRPr>
          </a:p>
          <a:p>
            <a:pPr>
              <a:spcBef>
                <a:spcPct val="0"/>
              </a:spcBef>
              <a:buFontTx/>
              <a:buAutoNum type="arabicPeriod"/>
            </a:pPr>
            <a:endParaRPr kumimoji="1" lang="en-US" altLang="en-US" sz="3000" b="1" dirty="0">
              <a:solidFill>
                <a:srgbClr val="000099"/>
              </a:solidFill>
            </a:endParaRPr>
          </a:p>
        </p:txBody>
      </p:sp>
      <p:pic>
        <p:nvPicPr>
          <p:cNvPr id="16390" name="Picture 10" descr="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2400"/>
            <a:ext cx="1752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13</a:t>
            </a:r>
          </a:p>
        </p:txBody>
      </p:sp>
    </p:spTree>
    <p:extLst>
      <p:ext uri="{BB962C8B-B14F-4D97-AF65-F5344CB8AC3E}">
        <p14:creationId xmlns:p14="http://schemas.microsoft.com/office/powerpoint/2010/main" val="161276937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dissolve">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9"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0922" y="6114078"/>
            <a:ext cx="7487478" cy="461665"/>
          </a:xfrm>
          <a:prstGeom prst="rect">
            <a:avLst/>
          </a:prstGeom>
        </p:spPr>
        <p:txBody>
          <a:bodyPr wrap="square">
            <a:spAutoFit/>
          </a:bodyPr>
          <a:lstStyle/>
          <a:p>
            <a:pPr algn="ctr"/>
            <a:r>
              <a:rPr lang="en-US" sz="2400" dirty="0">
                <a:hlinkClick r:id="rId2"/>
              </a:rPr>
              <a:t>https://www.youtube.com/watch?v=RaeIBeJT5hY</a:t>
            </a:r>
            <a:endParaRPr lang="en-US" sz="2400" dirty="0"/>
          </a:p>
        </p:txBody>
      </p:sp>
      <p:pic>
        <p:nvPicPr>
          <p:cNvPr id="3074" name="Picture 2" descr="Image result for AC/DC Econ Movies Monetary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948" y="552450"/>
            <a:ext cx="9607826" cy="5404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690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09130" y="822432"/>
            <a:ext cx="6039483" cy="5213136"/>
          </a:xfrm>
        </p:spPr>
        <p:txBody>
          <a:bodyPr>
            <a:normAutofit fontScale="92500"/>
          </a:bodyPr>
          <a:lstStyle/>
          <a:p>
            <a:pPr marL="0" indent="0" algn="just">
              <a:buNone/>
            </a:pPr>
            <a:r>
              <a:rPr lang="en-US" sz="4800" b="1" dirty="0">
                <a:solidFill>
                  <a:schemeClr val="accent6">
                    <a:lumMod val="50000"/>
                  </a:schemeClr>
                </a:solidFill>
                <a:latin typeface="Batang" panose="02030600000101010101" pitchFamily="18" charset="-127"/>
                <a:ea typeface="Batang" panose="02030600000101010101" pitchFamily="18" charset="-127"/>
              </a:rPr>
              <a:t>What are the three “tools” that the Fed uses to control monetary policy, and how does each tool impact the nation’s money supply and availability of credit? </a:t>
            </a:r>
          </a:p>
        </p:txBody>
      </p:sp>
      <p:pic>
        <p:nvPicPr>
          <p:cNvPr id="2050" name="Picture 2" descr="https://www.stlouisfed.org/~/media/Images/Education/In%20Plain%20English/IPEImage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96" y="113570"/>
            <a:ext cx="4905375" cy="653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5326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842052" y="-1981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a:solidFill>
                  <a:schemeClr val="tx2"/>
                </a:solidFill>
              </a:rPr>
              <a:t>How the FED Stabilizes the Economy</a:t>
            </a:r>
          </a:p>
        </p:txBody>
      </p:sp>
      <p:pic>
        <p:nvPicPr>
          <p:cNvPr id="21507" name="Picture 3" descr="C:\Documents and Settings\msalazar\Desktop\AP Economics\Macroeconomics\Monetary and Fiscaal Policies.tif"/>
          <p:cNvPicPr>
            <a:picLocks noChangeAspect="1" noChangeArrowheads="1"/>
          </p:cNvPicPr>
          <p:nvPr/>
        </p:nvPicPr>
        <p:blipFill>
          <a:blip r:embed="rId2">
            <a:extLst>
              <a:ext uri="{28A0092B-C50C-407E-A947-70E740481C1C}">
                <a14:useLocalDpi xmlns:a14="http://schemas.microsoft.com/office/drawing/2010/main" val="0"/>
              </a:ext>
            </a:extLst>
          </a:blip>
          <a:srcRect l="8824" t="39954" r="50606" b="35410"/>
          <a:stretch>
            <a:fillRect/>
          </a:stretch>
        </p:blipFill>
        <p:spPr bwMode="auto">
          <a:xfrm>
            <a:off x="6718851" y="1691026"/>
            <a:ext cx="4121427" cy="344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E0BE832-20CD-4756-B1BA-DA481E90718E}" type="slidenum">
              <a:rPr lang="en-US" altLang="en-US" sz="1400"/>
              <a:pPr>
                <a:spcBef>
                  <a:spcPct val="0"/>
                </a:spcBef>
                <a:buFontTx/>
                <a:buNone/>
              </a:pPr>
              <a:t>96</a:t>
            </a:fld>
            <a:endParaRPr lang="en-US" altLang="en-US" sz="1400"/>
          </a:p>
        </p:txBody>
      </p:sp>
      <p:sp>
        <p:nvSpPr>
          <p:cNvPr id="21515" name="Rectangle 11"/>
          <p:cNvSpPr>
            <a:spLocks noChangeArrowheads="1"/>
          </p:cNvSpPr>
          <p:nvPr/>
        </p:nvSpPr>
        <p:spPr bwMode="auto">
          <a:xfrm>
            <a:off x="2514600" y="609601"/>
            <a:ext cx="8325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dirty="0">
                <a:solidFill>
                  <a:srgbClr val="000099"/>
                </a:solidFill>
              </a:rPr>
              <a:t>These are the three “Tools” of the Money Supply</a:t>
            </a:r>
          </a:p>
        </p:txBody>
      </p:sp>
      <p:sp>
        <p:nvSpPr>
          <p:cNvPr id="6" name="Slide Number Placeholder 6"/>
          <p:cNvSpPr txBox="1">
            <a:spLocks/>
          </p:cNvSpPr>
          <p:nvPr/>
        </p:nvSpPr>
        <p:spPr bwMode="auto">
          <a:xfrm>
            <a:off x="1524000" y="6475413"/>
            <a:ext cx="1524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r" rtl="0" eaLnBrk="0" fontAlgn="base" hangingPunct="0">
              <a:spcBef>
                <a:spcPct val="20000"/>
              </a:spcBef>
              <a:spcAft>
                <a:spcPct val="0"/>
              </a:spcAft>
              <a:buChar char="•"/>
              <a:defRPr sz="3200" kern="1200">
                <a:solidFill>
                  <a:schemeClr val="tx1"/>
                </a:solidFill>
                <a:latin typeface="Times New Roman"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charset="0"/>
                <a:ea typeface="+mn-ea"/>
                <a:cs typeface="+mn-cs"/>
              </a:defRPr>
            </a:lvl9pPr>
          </a:lstStyle>
          <a:p>
            <a:pPr algn="l" eaLnBrk="1" hangingPunct="1">
              <a:spcBef>
                <a:spcPct val="0"/>
              </a:spcBef>
              <a:buFontTx/>
              <a:buNone/>
              <a:defRPr/>
            </a:pPr>
            <a:r>
              <a:rPr lang="en-US" altLang="en-US" sz="1050" dirty="0"/>
              <a:t>Copyright </a:t>
            </a:r>
          </a:p>
          <a:p>
            <a:pPr algn="l" eaLnBrk="1" hangingPunct="1">
              <a:spcBef>
                <a:spcPct val="0"/>
              </a:spcBef>
              <a:buFontTx/>
              <a:buNone/>
              <a:defRPr/>
            </a:pPr>
            <a:r>
              <a:rPr lang="en-US" altLang="en-US" sz="1050" dirty="0"/>
              <a:t>ACDC Leadership 2015</a:t>
            </a:r>
          </a:p>
        </p:txBody>
      </p:sp>
      <p:sp>
        <p:nvSpPr>
          <p:cNvPr id="2" name="Rectangle 1"/>
          <p:cNvSpPr/>
          <p:nvPr/>
        </p:nvSpPr>
        <p:spPr>
          <a:xfrm>
            <a:off x="6901069" y="5399217"/>
            <a:ext cx="4452731" cy="923330"/>
          </a:xfrm>
          <a:prstGeom prst="rect">
            <a:avLst/>
          </a:prstGeom>
        </p:spPr>
        <p:txBody>
          <a:bodyPr wrap="square">
            <a:spAutoFit/>
          </a:bodyPr>
          <a:lstStyle/>
          <a:p>
            <a:r>
              <a:rPr lang="en-US" dirty="0">
                <a:hlinkClick r:id="rId3"/>
              </a:rPr>
              <a:t>https://www.youtube.com/watch?v=QpS81Zwxwgs&amp;list=PLD7C33AB80B405B9A&amp;index=9</a:t>
            </a:r>
            <a:endParaRPr lang="en-US" dirty="0"/>
          </a:p>
          <a:p>
            <a:r>
              <a:rPr lang="en-US" dirty="0"/>
              <a:t>AC/DC Macro: 3 Tools of Monetary Policy </a:t>
            </a:r>
          </a:p>
        </p:txBody>
      </p:sp>
      <p:pic>
        <p:nvPicPr>
          <p:cNvPr id="8" name="Picture 3" descr="C:\Documents and Settings\msalazar\Desktop\AP Economics\Macroeconomics\Monetary and Fiscaal Policies.tif"/>
          <p:cNvPicPr>
            <a:picLocks noChangeAspect="1" noChangeArrowheads="1"/>
          </p:cNvPicPr>
          <p:nvPr/>
        </p:nvPicPr>
        <p:blipFill>
          <a:blip r:embed="rId2">
            <a:extLst>
              <a:ext uri="{28A0092B-C50C-407E-A947-70E740481C1C}">
                <a14:useLocalDpi xmlns:a14="http://schemas.microsoft.com/office/drawing/2010/main" val="0"/>
              </a:ext>
            </a:extLst>
          </a:blip>
          <a:srcRect l="8824" t="6519" r="8824" b="22212"/>
          <a:stretch>
            <a:fillRect/>
          </a:stretch>
        </p:blipFill>
        <p:spPr bwMode="auto">
          <a:xfrm>
            <a:off x="926081" y="1067266"/>
            <a:ext cx="4414545" cy="525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912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Effect transition="in" filter="dissolve">
                                      <p:cBhvr>
                                        <p:cTn id="7"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u="sng" dirty="0">
                <a:latin typeface="Forte" panose="03060902040502070203" pitchFamily="66" charset="0"/>
              </a:rPr>
              <a:t>FED’s Tools of Monetary Control</a:t>
            </a:r>
          </a:p>
        </p:txBody>
      </p:sp>
      <p:sp>
        <p:nvSpPr>
          <p:cNvPr id="3" name="Content Placeholder 2"/>
          <p:cNvSpPr>
            <a:spLocks noGrp="1"/>
          </p:cNvSpPr>
          <p:nvPr>
            <p:ph idx="1"/>
          </p:nvPr>
        </p:nvSpPr>
        <p:spPr>
          <a:xfrm>
            <a:off x="247135" y="1112809"/>
            <a:ext cx="11398525" cy="5607168"/>
          </a:xfrm>
        </p:spPr>
        <p:txBody>
          <a:bodyPr>
            <a:normAutofit/>
          </a:bodyPr>
          <a:lstStyle/>
          <a:p>
            <a:pPr marL="457200" indent="-457200" algn="just">
              <a:buFont typeface="+mj-lt"/>
              <a:buAutoNum type="arabicParenR"/>
            </a:pPr>
            <a:r>
              <a:rPr lang="en-US" sz="4000" b="1" u="sng" dirty="0">
                <a:solidFill>
                  <a:srgbClr val="FFC000"/>
                </a:solidFill>
              </a:rPr>
              <a:t>Open-Market Operations</a:t>
            </a:r>
            <a:r>
              <a:rPr lang="en-US" sz="4000" dirty="0">
                <a:solidFill>
                  <a:srgbClr val="FFC000"/>
                </a:solidFill>
              </a:rPr>
              <a:t> – </a:t>
            </a:r>
            <a:r>
              <a:rPr lang="en-US" sz="4000" b="1" dirty="0">
                <a:solidFill>
                  <a:srgbClr val="FFC000"/>
                </a:solidFill>
              </a:rPr>
              <a:t>purchase &amp; sale of U.S. government bonds/securities (</a:t>
            </a:r>
            <a:r>
              <a:rPr lang="en-US" sz="4000" b="1" dirty="0">
                <a:solidFill>
                  <a:srgbClr val="FF0000"/>
                </a:solidFill>
              </a:rPr>
              <a:t>I.O.U.s with interest</a:t>
            </a:r>
            <a:r>
              <a:rPr lang="en-US" sz="4000" b="1" dirty="0">
                <a:solidFill>
                  <a:schemeClr val="accent4"/>
                </a:solidFill>
              </a:rPr>
              <a:t>)</a:t>
            </a:r>
            <a:r>
              <a:rPr lang="en-US" sz="4000" b="1" dirty="0">
                <a:solidFill>
                  <a:srgbClr val="FFC000"/>
                </a:solidFill>
              </a:rPr>
              <a:t> by the Fed </a:t>
            </a:r>
          </a:p>
          <a:p>
            <a:pPr marL="914400" indent="-457200" algn="just"/>
            <a:r>
              <a:rPr lang="en-US" sz="3600" b="1" dirty="0"/>
              <a:t>Most</a:t>
            </a:r>
            <a:r>
              <a:rPr lang="en-US" sz="3600" dirty="0"/>
              <a:t> </a:t>
            </a:r>
            <a:r>
              <a:rPr lang="en-US" sz="3600" b="1" dirty="0"/>
              <a:t>often used method </a:t>
            </a:r>
            <a:r>
              <a:rPr lang="en-US" sz="3600" dirty="0"/>
              <a:t>to control the money supply because it has an </a:t>
            </a:r>
            <a:r>
              <a:rPr lang="en-US" sz="3600" dirty="0">
                <a:solidFill>
                  <a:srgbClr val="FFC000"/>
                </a:solidFill>
                <a:latin typeface="Bernard MT Condensed" panose="02050806060905020404" pitchFamily="18" charset="0"/>
              </a:rPr>
              <a:t>IMMEDIATE EFFECT</a:t>
            </a:r>
          </a:p>
          <a:p>
            <a:pPr marL="914400" indent="-457200" algn="just"/>
            <a:r>
              <a:rPr lang="en-US" sz="3600" dirty="0"/>
              <a:t>To increase the money supply, </a:t>
            </a:r>
            <a:r>
              <a:rPr lang="en-US" sz="3600" b="1" dirty="0">
                <a:solidFill>
                  <a:schemeClr val="accent4">
                    <a:lumMod val="75000"/>
                  </a:schemeClr>
                </a:solidFill>
              </a:rPr>
              <a:t>Fed buys bonds from the banks &amp; credits the banks with money</a:t>
            </a:r>
          </a:p>
          <a:p>
            <a:pPr marL="0" indent="0">
              <a:buNone/>
            </a:pPr>
            <a:endParaRPr lang="en-US" dirty="0"/>
          </a:p>
          <a:p>
            <a:pPr marL="0" indent="0">
              <a:buNone/>
            </a:pPr>
            <a:endParaRPr lang="en-US" dirty="0"/>
          </a:p>
          <a:p>
            <a:pPr marL="0"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33735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u="sng" dirty="0">
                <a:latin typeface="Forte" panose="03060902040502070203" pitchFamily="66" charset="0"/>
              </a:rPr>
              <a:t>FED’s Tools of Monetary Control</a:t>
            </a:r>
          </a:p>
        </p:txBody>
      </p:sp>
      <p:sp>
        <p:nvSpPr>
          <p:cNvPr id="3" name="Content Placeholder 2"/>
          <p:cNvSpPr>
            <a:spLocks noGrp="1"/>
          </p:cNvSpPr>
          <p:nvPr>
            <p:ph idx="1"/>
          </p:nvPr>
        </p:nvSpPr>
        <p:spPr>
          <a:xfrm>
            <a:off x="247135" y="1112809"/>
            <a:ext cx="11398525" cy="5607168"/>
          </a:xfrm>
        </p:spPr>
        <p:txBody>
          <a:bodyPr>
            <a:normAutofit/>
          </a:bodyPr>
          <a:lstStyle/>
          <a:p>
            <a:pPr marL="457200" indent="-457200" algn="just">
              <a:buFont typeface="Wingdings" panose="05000000000000000000" pitchFamily="2" charset="2"/>
              <a:buChar char="q"/>
            </a:pPr>
            <a:r>
              <a:rPr lang="en-US" sz="3200" b="1" u="sng" dirty="0">
                <a:latin typeface="Algerian" panose="04020705040A02060702" pitchFamily="82" charset="0"/>
              </a:rPr>
              <a:t>Easy-Money Policy </a:t>
            </a:r>
            <a:r>
              <a:rPr lang="en-US" sz="3200" dirty="0"/>
              <a:t>– </a:t>
            </a:r>
            <a:r>
              <a:rPr lang="en-US" sz="3200" dirty="0">
                <a:latin typeface="Bernard MT Condensed" panose="02050806060905020404" pitchFamily="18" charset="0"/>
              </a:rPr>
              <a:t>expansionary monetary policy</a:t>
            </a:r>
            <a:r>
              <a:rPr lang="en-US" sz="3200" dirty="0"/>
              <a:t>, goal is to expand the economy by </a:t>
            </a:r>
            <a:r>
              <a:rPr lang="en-US" sz="3200" b="1" dirty="0">
                <a:solidFill>
                  <a:srgbClr val="FFC000"/>
                </a:solidFill>
              </a:rPr>
              <a:t>lowering interest rates</a:t>
            </a:r>
            <a:r>
              <a:rPr lang="en-US" sz="3200" dirty="0"/>
              <a:t>, </a:t>
            </a:r>
            <a:r>
              <a:rPr lang="en-US" sz="3200" b="1" dirty="0">
                <a:solidFill>
                  <a:schemeClr val="accent5">
                    <a:lumMod val="75000"/>
                  </a:schemeClr>
                </a:solidFill>
              </a:rPr>
              <a:t>encourages banks to lend money to consumers, </a:t>
            </a:r>
            <a:r>
              <a:rPr lang="en-US" sz="3200" b="1" dirty="0">
                <a:solidFill>
                  <a:schemeClr val="accent2">
                    <a:lumMod val="75000"/>
                  </a:schemeClr>
                </a:solidFill>
              </a:rPr>
              <a:t>discourage saving</a:t>
            </a:r>
            <a:r>
              <a:rPr lang="en-US" sz="3200" dirty="0"/>
              <a:t>, </a:t>
            </a:r>
            <a:r>
              <a:rPr lang="en-US" sz="3200" b="1" dirty="0">
                <a:solidFill>
                  <a:schemeClr val="accent6">
                    <a:lumMod val="50000"/>
                  </a:schemeClr>
                </a:solidFill>
              </a:rPr>
              <a:t>increases the money supply; </a:t>
            </a:r>
            <a:r>
              <a:rPr lang="en-US" sz="3200" b="1" dirty="0">
                <a:solidFill>
                  <a:srgbClr val="FF0000"/>
                </a:solidFill>
              </a:rPr>
              <a:t>only problem is that it increases inflation</a:t>
            </a:r>
            <a:r>
              <a:rPr lang="en-US" sz="3200" b="1" dirty="0">
                <a:solidFill>
                  <a:schemeClr val="accent6">
                    <a:lumMod val="50000"/>
                  </a:schemeClr>
                </a:solidFill>
              </a:rPr>
              <a:t> </a:t>
            </a:r>
            <a:r>
              <a:rPr lang="en-US" sz="3200" b="1" dirty="0"/>
              <a:t>(Remember: AD = C’ + I’ + G + X-M)</a:t>
            </a:r>
          </a:p>
          <a:p>
            <a:pPr marL="914400" lvl="1" indent="-457200" algn="just">
              <a:buFont typeface="Wingdings" panose="05000000000000000000" pitchFamily="2" charset="2"/>
              <a:buChar char="Ø"/>
            </a:pPr>
            <a:r>
              <a:rPr lang="en-US" sz="3200" b="1" dirty="0">
                <a:solidFill>
                  <a:srgbClr val="C00000"/>
                </a:solidFill>
              </a:rPr>
              <a:t>Policy is used stimulate the economy by promoting business investments &amp; consumer spending </a:t>
            </a:r>
          </a:p>
          <a:p>
            <a:pPr marL="1371600" indent="-457200" algn="just"/>
            <a:r>
              <a:rPr lang="en-US" sz="3200" dirty="0"/>
              <a:t>To decrease the money supply, </a:t>
            </a:r>
            <a:r>
              <a:rPr lang="en-US" sz="3200" b="1" dirty="0">
                <a:solidFill>
                  <a:schemeClr val="accent2">
                    <a:lumMod val="75000"/>
                  </a:schemeClr>
                </a:solidFill>
              </a:rPr>
              <a:t>Fed sells bonds to the banks &amp; withdrawals money from the banks</a:t>
            </a:r>
          </a:p>
          <a:p>
            <a:pPr marL="0" indent="0">
              <a:buNone/>
            </a:pPr>
            <a:endParaRPr lang="en-US" dirty="0"/>
          </a:p>
          <a:p>
            <a:endParaRPr lang="en-US" dirty="0"/>
          </a:p>
          <a:p>
            <a:pPr marL="0"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58993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u="sng" dirty="0">
                <a:latin typeface="Forte" panose="03060902040502070203" pitchFamily="66" charset="0"/>
              </a:rPr>
              <a:t>FED’s Tools of Monetary Control</a:t>
            </a:r>
          </a:p>
        </p:txBody>
      </p:sp>
      <p:sp>
        <p:nvSpPr>
          <p:cNvPr id="3" name="Content Placeholder 2"/>
          <p:cNvSpPr>
            <a:spLocks noGrp="1"/>
          </p:cNvSpPr>
          <p:nvPr>
            <p:ph idx="1"/>
          </p:nvPr>
        </p:nvSpPr>
        <p:spPr>
          <a:xfrm>
            <a:off x="247135" y="1112809"/>
            <a:ext cx="11398525" cy="5607168"/>
          </a:xfrm>
        </p:spPr>
        <p:txBody>
          <a:bodyPr>
            <a:normAutofit/>
          </a:bodyPr>
          <a:lstStyle/>
          <a:p>
            <a:pPr marL="457200" indent="-457200" algn="just">
              <a:buFont typeface="Wingdings" panose="05000000000000000000" pitchFamily="2" charset="2"/>
              <a:buChar char="q"/>
            </a:pPr>
            <a:r>
              <a:rPr lang="en-US" sz="3200" b="1" u="sng" dirty="0">
                <a:latin typeface="Algerian" panose="04020705040A02060702" pitchFamily="82" charset="0"/>
              </a:rPr>
              <a:t>Tight-Money Policy</a:t>
            </a:r>
            <a:r>
              <a:rPr lang="en-US" sz="3200" dirty="0">
                <a:latin typeface="Algerian" panose="04020705040A02060702" pitchFamily="82" charset="0"/>
              </a:rPr>
              <a:t> </a:t>
            </a:r>
            <a:r>
              <a:rPr lang="en-US" sz="3200" dirty="0"/>
              <a:t>– </a:t>
            </a:r>
            <a:r>
              <a:rPr lang="en-US" sz="3200" dirty="0">
                <a:latin typeface="Bernard MT Condensed" panose="02050806060905020404" pitchFamily="18" charset="0"/>
              </a:rPr>
              <a:t>contractionary monetary policy</a:t>
            </a:r>
            <a:r>
              <a:rPr lang="en-US" sz="3200" dirty="0"/>
              <a:t>, goal is to </a:t>
            </a:r>
            <a:r>
              <a:rPr lang="en-US" sz="3200" b="1" dirty="0">
                <a:solidFill>
                  <a:schemeClr val="tx1">
                    <a:lumMod val="65000"/>
                    <a:lumOff val="35000"/>
                  </a:schemeClr>
                </a:solidFill>
                <a:latin typeface="Kristen ITC" panose="03050502040202030202" pitchFamily="66" charset="0"/>
              </a:rPr>
              <a:t>slow the economy </a:t>
            </a:r>
            <a:r>
              <a:rPr lang="en-US" sz="3200" dirty="0"/>
              <a:t>by </a:t>
            </a:r>
            <a:r>
              <a:rPr lang="en-US" sz="3200" b="1" dirty="0">
                <a:solidFill>
                  <a:srgbClr val="FFC000"/>
                </a:solidFill>
              </a:rPr>
              <a:t>raising interest rates</a:t>
            </a:r>
            <a:r>
              <a:rPr lang="en-US" sz="3200" dirty="0"/>
              <a:t>, </a:t>
            </a:r>
            <a:r>
              <a:rPr lang="en-US" sz="3200" b="1" dirty="0">
                <a:solidFill>
                  <a:srgbClr val="FF0000"/>
                </a:solidFill>
              </a:rPr>
              <a:t>cause inflation to slow</a:t>
            </a:r>
            <a:r>
              <a:rPr lang="en-US" sz="3200" dirty="0"/>
              <a:t>, </a:t>
            </a:r>
            <a:r>
              <a:rPr lang="en-US" sz="3200" b="1" dirty="0">
                <a:solidFill>
                  <a:schemeClr val="accent1">
                    <a:lumMod val="75000"/>
                  </a:schemeClr>
                </a:solidFill>
              </a:rPr>
              <a:t>discourage borrowing</a:t>
            </a:r>
            <a:r>
              <a:rPr lang="en-US" sz="3200" dirty="0"/>
              <a:t>, </a:t>
            </a:r>
            <a:r>
              <a:rPr lang="en-US" sz="3200" b="1" dirty="0">
                <a:solidFill>
                  <a:schemeClr val="accent2">
                    <a:lumMod val="75000"/>
                  </a:schemeClr>
                </a:solidFill>
              </a:rPr>
              <a:t>encourage saving</a:t>
            </a:r>
            <a:r>
              <a:rPr lang="en-US" sz="3200" dirty="0"/>
              <a:t>, </a:t>
            </a:r>
            <a:r>
              <a:rPr lang="en-US" sz="3200" b="1" dirty="0">
                <a:solidFill>
                  <a:schemeClr val="accent6">
                    <a:lumMod val="75000"/>
                  </a:schemeClr>
                </a:solidFill>
              </a:rPr>
              <a:t>restricts the money supply</a:t>
            </a:r>
          </a:p>
          <a:p>
            <a:pPr marL="914400" lvl="1" indent="-457200" algn="just"/>
            <a:r>
              <a:rPr lang="en-US" sz="3200" b="1" dirty="0"/>
              <a:t>Policy slows down business activity &amp; investments &amp; stabilizes prices, which reduces aggregate demand  </a:t>
            </a:r>
          </a:p>
          <a:p>
            <a:pPr marL="0" indent="0">
              <a:buNone/>
            </a:pPr>
            <a:endParaRPr lang="en-US" dirty="0"/>
          </a:p>
          <a:p>
            <a:endParaRPr lang="en-US" dirty="0"/>
          </a:p>
          <a:p>
            <a:pPr marL="0"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27671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20734</TotalTime>
  <Words>7890</Words>
  <Application>Microsoft Office PowerPoint</Application>
  <PresentationFormat>Widescreen</PresentationFormat>
  <Paragraphs>935</Paragraphs>
  <Slides>137</Slides>
  <Notes>0</Notes>
  <HiddenSlides>0</HiddenSlides>
  <MMClips>4</MMClips>
  <ScaleCrop>false</ScaleCrop>
  <HeadingPairs>
    <vt:vector size="6" baseType="variant">
      <vt:variant>
        <vt:lpstr>Fonts Used</vt:lpstr>
      </vt:variant>
      <vt:variant>
        <vt:i4>55</vt:i4>
      </vt:variant>
      <vt:variant>
        <vt:lpstr>Theme</vt:lpstr>
      </vt:variant>
      <vt:variant>
        <vt:i4>1</vt:i4>
      </vt:variant>
      <vt:variant>
        <vt:lpstr>Slide Titles</vt:lpstr>
      </vt:variant>
      <vt:variant>
        <vt:i4>137</vt:i4>
      </vt:variant>
    </vt:vector>
  </HeadingPairs>
  <TitlesOfParts>
    <vt:vector size="193" baseType="lpstr">
      <vt:lpstr>Batang</vt:lpstr>
      <vt:lpstr>Gungsuh</vt:lpstr>
      <vt:lpstr>Agency FB</vt:lpstr>
      <vt:lpstr>Aharoni</vt:lpstr>
      <vt:lpstr>Algerian</vt:lpstr>
      <vt:lpstr>Andalus</vt:lpstr>
      <vt:lpstr>Arial</vt:lpstr>
      <vt:lpstr>Arial Black</vt:lpstr>
      <vt:lpstr>Arial Narrow</vt:lpstr>
      <vt:lpstr>Arial Rounded MT Bold</vt:lpstr>
      <vt:lpstr>Baskerville Old Face</vt:lpstr>
      <vt:lpstr>Berlin Sans FB</vt:lpstr>
      <vt:lpstr>Bernard MT Condensed</vt:lpstr>
      <vt:lpstr>Bodoni MT Black</vt:lpstr>
      <vt:lpstr>Britannic Bold</vt:lpstr>
      <vt:lpstr>Calibri</vt:lpstr>
      <vt:lpstr>Calibri Light</vt:lpstr>
      <vt:lpstr>Century</vt:lpstr>
      <vt:lpstr>Century Gothic</vt:lpstr>
      <vt:lpstr>Chiller</vt:lpstr>
      <vt:lpstr>Comic Sans MS</vt:lpstr>
      <vt:lpstr>Copperplate Gothic Bold</vt:lpstr>
      <vt:lpstr>Elephant</vt:lpstr>
      <vt:lpstr>Eras Bold ITC</vt:lpstr>
      <vt:lpstr>Felix Titling</vt:lpstr>
      <vt:lpstr>Footlight MT Light</vt:lpstr>
      <vt:lpstr>Forte</vt:lpstr>
      <vt:lpstr>Franklin Gothic Demi</vt:lpstr>
      <vt:lpstr>Franklin Gothic Demi Cond</vt:lpstr>
      <vt:lpstr>Franklin Gothic Medium Cond</vt:lpstr>
      <vt:lpstr>Garamond</vt:lpstr>
      <vt:lpstr>Gautami</vt:lpstr>
      <vt:lpstr>Georgia</vt:lpstr>
      <vt:lpstr>Gill Sans Ultra Bold</vt:lpstr>
      <vt:lpstr>Gisha</vt:lpstr>
      <vt:lpstr>Goudy Stout</vt:lpstr>
      <vt:lpstr>Haettenschweiler</vt:lpstr>
      <vt:lpstr>High Tower Text</vt:lpstr>
      <vt:lpstr>Impact</vt:lpstr>
      <vt:lpstr>Imprint MT Shadow</vt:lpstr>
      <vt:lpstr>Informal Roman</vt:lpstr>
      <vt:lpstr>Iskoola Pota</vt:lpstr>
      <vt:lpstr>JasmineUPC</vt:lpstr>
      <vt:lpstr>Kristen ITC</vt:lpstr>
      <vt:lpstr>Lucida Console</vt:lpstr>
      <vt:lpstr>Lucida Fax</vt:lpstr>
      <vt:lpstr>Maiandra GD</vt:lpstr>
      <vt:lpstr>Miriam</vt:lpstr>
      <vt:lpstr>Old English Text MT</vt:lpstr>
      <vt:lpstr>Perpetua</vt:lpstr>
      <vt:lpstr>Raavi</vt:lpstr>
      <vt:lpstr>Rockwell Extra Bold</vt:lpstr>
      <vt:lpstr>Showcard Gothic</vt:lpstr>
      <vt:lpstr>Times New Roman</vt:lpstr>
      <vt:lpstr>Wingdings</vt:lpstr>
      <vt:lpstr>Office Theme</vt:lpstr>
      <vt:lpstr>PowerPoint Presentation</vt:lpstr>
      <vt:lpstr>Milestone Practice</vt:lpstr>
      <vt:lpstr>Milestone Practice</vt:lpstr>
      <vt:lpstr>Macroeconomics = study of the behavior and decision making of the economy as a whole </vt:lpstr>
      <vt:lpstr>What is the purpose of studying Macroeconomics? </vt:lpstr>
      <vt:lpstr>PowerPoint Presentation</vt:lpstr>
      <vt:lpstr>Lesson EQs</vt:lpstr>
      <vt:lpstr>Gross Domestic Product</vt:lpstr>
      <vt:lpstr>Map of various country’s GDP</vt:lpstr>
      <vt:lpstr>Components of GDP (4 SECTORS OF THE ECONOMY) GDP = C+I+G+(X-M)  </vt:lpstr>
      <vt:lpstr>Important things to remember when calculating GDP </vt:lpstr>
      <vt:lpstr>GDP Does Not Measure</vt:lpstr>
      <vt:lpstr>GDP Does Not Measure</vt:lpstr>
      <vt:lpstr>Excluded from GDP </vt:lpstr>
      <vt:lpstr>Now It’s Time For Some GDP Practice!! </vt:lpstr>
      <vt:lpstr>Now It’s Time For Some GDP Practice!! </vt:lpstr>
      <vt:lpstr>PowerPoint Presentation</vt:lpstr>
      <vt:lpstr>PowerPoint Presentation</vt:lpstr>
      <vt:lpstr>Milestone Practice</vt:lpstr>
      <vt:lpstr>Milestone Practice</vt:lpstr>
      <vt:lpstr>PowerPoint Presentation</vt:lpstr>
      <vt:lpstr>PowerPoint Presentation</vt:lpstr>
      <vt:lpstr>PowerPoint Presentation</vt:lpstr>
      <vt:lpstr>PowerPoint Presentation</vt:lpstr>
      <vt:lpstr>Nominal v. Real GDP</vt:lpstr>
      <vt:lpstr>Lesson EQ</vt:lpstr>
      <vt:lpstr>Economic Growth </vt:lpstr>
      <vt:lpstr>Economic Growth </vt:lpstr>
      <vt:lpstr>Why do some countries have higher GDPs than others?</vt:lpstr>
      <vt:lpstr>PowerPoint Presentation</vt:lpstr>
      <vt:lpstr>PowerPoint Presentation</vt:lpstr>
      <vt:lpstr>Milestone Practice</vt:lpstr>
      <vt:lpstr>Milestone Practice</vt:lpstr>
      <vt:lpstr> </vt:lpstr>
      <vt:lpstr>PowerPoint Presentation</vt:lpstr>
      <vt:lpstr>PowerPoint Presentation</vt:lpstr>
      <vt:lpstr>PowerPoint Presentation</vt:lpstr>
      <vt:lpstr>PowerPoint Presentation</vt:lpstr>
      <vt:lpstr>Business Cycles – economy-wide fluctuations in a market or economy over several months or years</vt:lpstr>
      <vt:lpstr>PowerPoint Presentation</vt:lpstr>
      <vt:lpstr>4 Variables that Influence Business Cycles</vt:lpstr>
      <vt:lpstr>Recession</vt:lpstr>
      <vt:lpstr>Depression</vt:lpstr>
      <vt:lpstr>Economic Indicators</vt:lpstr>
      <vt:lpstr>Business Cycle</vt:lpstr>
      <vt:lpstr>Business Cycle</vt:lpstr>
      <vt:lpstr>Milestone Practice</vt:lpstr>
      <vt:lpstr>Milestone Practice</vt:lpstr>
      <vt:lpstr>Unemployment</vt:lpstr>
      <vt:lpstr>Are You Unemployed Game Show!!!!</vt:lpstr>
      <vt:lpstr>PowerPoint Presentation</vt:lpstr>
      <vt:lpstr>Unemployment Rate, Underemployed, &amp; Full Employment</vt:lpstr>
      <vt:lpstr>4 Types of Unemployment</vt:lpstr>
      <vt:lpstr>Name that type of unemployment</vt:lpstr>
      <vt:lpstr>Name that type of unemployment</vt:lpstr>
      <vt:lpstr>Milestone Practice</vt:lpstr>
      <vt:lpstr>Milestone Practice</vt:lpstr>
      <vt:lpstr> </vt:lpstr>
      <vt:lpstr>What is inflation, how is it calculated, and how does inflation impact the economy?  </vt:lpstr>
      <vt:lpstr>Inflation</vt:lpstr>
      <vt:lpstr>Inflation</vt:lpstr>
      <vt:lpstr>PowerPoint Presentation</vt:lpstr>
      <vt:lpstr>Inflation over the Years </vt:lpstr>
      <vt:lpstr>PowerPoint Presentation</vt:lpstr>
      <vt:lpstr>CPI</vt:lpstr>
      <vt:lpstr> Three Types of Inflation</vt:lpstr>
      <vt:lpstr> THREE Types of Inflation</vt:lpstr>
      <vt:lpstr> THREE Types of Inflation</vt:lpstr>
      <vt:lpstr>Demand-Pull Inflation on an AD/AS Graph</vt:lpstr>
      <vt:lpstr>Stagflation</vt:lpstr>
      <vt:lpstr>Causes of Inflation Cartoon: “Why play Leapfrog”(1944)</vt:lpstr>
      <vt:lpstr>What does Stagflation Look Like on a, AD/AS Graph?</vt:lpstr>
      <vt:lpstr>Destabilizing Effects of Inflation (Know These)</vt:lpstr>
      <vt:lpstr>Milestone Practice</vt:lpstr>
      <vt:lpstr>Milestone Practice</vt:lpstr>
      <vt:lpstr> </vt:lpstr>
      <vt:lpstr>Money</vt:lpstr>
      <vt:lpstr>Types of Money </vt:lpstr>
      <vt:lpstr>Functions of Money Video Time! https://www.youtube.com/watch?v=Dugn51K_6WA (Crash Course Economics #11: Money &amp; Finance)</vt:lpstr>
      <vt:lpstr>Money in the USA</vt:lpstr>
      <vt:lpstr>7 Characteristics of Money</vt:lpstr>
      <vt:lpstr>Milestone Practice</vt:lpstr>
      <vt:lpstr>Milestone Practice</vt:lpstr>
      <vt:lpstr>The Federal Reserve (aka: the FED!!!!!!)</vt:lpstr>
      <vt:lpstr>PowerPoint Presentation</vt:lpstr>
      <vt:lpstr>Who’s face is on the $100,000 dollar bill??? WHY?</vt:lpstr>
      <vt:lpstr>Monetary Policy &amp; the Fed</vt:lpstr>
      <vt:lpstr>Structure of the Federal Reserve </vt:lpstr>
      <vt:lpstr>Structure of the Federal Reserve</vt:lpstr>
      <vt:lpstr>The Federal Open Market Committee (FOMC)</vt:lpstr>
      <vt:lpstr>Milestone Practice</vt:lpstr>
      <vt:lpstr>Milestone Practice</vt:lpstr>
      <vt:lpstr> </vt:lpstr>
      <vt:lpstr>PowerPoint Presentation</vt:lpstr>
      <vt:lpstr>PowerPoint Presentation</vt:lpstr>
      <vt:lpstr>PowerPoint Presentation</vt:lpstr>
      <vt:lpstr>FED’s Tools of Monetary Control</vt:lpstr>
      <vt:lpstr>FED’s Tools of Monetary Control</vt:lpstr>
      <vt:lpstr>FED’s Tools of Monetary Control</vt:lpstr>
      <vt:lpstr>Expansionary Monetary Policy</vt:lpstr>
      <vt:lpstr>Contractionary Monetary Policy</vt:lpstr>
      <vt:lpstr>FED’s Tools of Monetary Control</vt:lpstr>
      <vt:lpstr>FED’s Tools of Monetary Control</vt:lpstr>
      <vt:lpstr>Milestone Practice</vt:lpstr>
      <vt:lpstr>Milestone Practice</vt:lpstr>
      <vt:lpstr>Federal Reserve and Monetary Policy</vt:lpstr>
      <vt:lpstr>Now You Try to Implement and/or Explain the Proper Monetary Policy or Result</vt:lpstr>
      <vt:lpstr>Recession of 2008</vt:lpstr>
      <vt:lpstr>Milestone Practice</vt:lpstr>
      <vt:lpstr>Milestone Practice</vt:lpstr>
      <vt:lpstr>Milestone Practice</vt:lpstr>
      <vt:lpstr>Milestone Practice</vt:lpstr>
      <vt:lpstr> </vt:lpstr>
      <vt:lpstr>Fiscal Policy</vt:lpstr>
      <vt:lpstr>Milestone Practice</vt:lpstr>
      <vt:lpstr>Milestone Practice</vt:lpstr>
      <vt:lpstr>PowerPoint Presentation</vt:lpstr>
      <vt:lpstr>Gov’t Spending and Crowding-Out </vt:lpstr>
      <vt:lpstr>Fiscal Policy Gov’t Tools </vt:lpstr>
      <vt:lpstr>PowerPoint Presentation</vt:lpstr>
      <vt:lpstr>Now Time for round 2!!!</vt:lpstr>
      <vt:lpstr>PowerPoint Presentation</vt:lpstr>
      <vt:lpstr>Lesson EQ</vt:lpstr>
      <vt:lpstr>3 Types of Tax Structures</vt:lpstr>
      <vt:lpstr>What is the Impact of Taxes on the Economy?</vt:lpstr>
      <vt:lpstr>Other Types of Federal Taxes </vt:lpstr>
      <vt:lpstr>Milestone Practice</vt:lpstr>
      <vt:lpstr>Milestone Practice</vt:lpstr>
      <vt:lpstr>PowerPoint Presentation</vt:lpstr>
      <vt:lpstr>PowerPoint Presentation</vt:lpstr>
      <vt:lpstr>Keynesian Economics</vt:lpstr>
      <vt:lpstr>Ladies &amp; Gentlemen…the National Debt!!!              Oh, the horror! </vt:lpstr>
      <vt:lpstr>PowerPoint Presentation</vt:lpstr>
      <vt:lpstr>PowerPoint Presentation</vt:lpstr>
      <vt:lpstr>Supply-Side Economics </vt:lpstr>
      <vt:lpstr>PowerPoint Presentation</vt:lpstr>
      <vt:lpstr>PowerPoint Presentation</vt:lpstr>
    </vt:vector>
  </TitlesOfParts>
  <Company>Paulding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Macroeconomics = study of the whole economy</dc:title>
  <dc:creator>John Crowdis</dc:creator>
  <cp:lastModifiedBy>Dawn Quarles</cp:lastModifiedBy>
  <cp:revision>659</cp:revision>
  <cp:lastPrinted>2018-02-27T15:02:53Z</cp:lastPrinted>
  <dcterms:created xsi:type="dcterms:W3CDTF">2015-10-21T19:28:37Z</dcterms:created>
  <dcterms:modified xsi:type="dcterms:W3CDTF">2019-02-26T01:34:07Z</dcterms:modified>
</cp:coreProperties>
</file>