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5"/>
  </p:notesMasterIdLst>
  <p:handoutMasterIdLst>
    <p:handoutMasterId r:id="rId166"/>
  </p:handoutMasterIdLst>
  <p:sldIdLst>
    <p:sldId id="258" r:id="rId2"/>
    <p:sldId id="257" r:id="rId3"/>
    <p:sldId id="385" r:id="rId4"/>
    <p:sldId id="325" r:id="rId5"/>
    <p:sldId id="335" r:id="rId6"/>
    <p:sldId id="329" r:id="rId7"/>
    <p:sldId id="330" r:id="rId8"/>
    <p:sldId id="332" r:id="rId9"/>
    <p:sldId id="331" r:id="rId10"/>
    <p:sldId id="382" r:id="rId11"/>
    <p:sldId id="324" r:id="rId12"/>
    <p:sldId id="334" r:id="rId13"/>
    <p:sldId id="412" r:id="rId14"/>
    <p:sldId id="384" r:id="rId15"/>
    <p:sldId id="386" r:id="rId16"/>
    <p:sldId id="404" r:id="rId17"/>
    <p:sldId id="256" r:id="rId18"/>
    <p:sldId id="265" r:id="rId19"/>
    <p:sldId id="261" r:id="rId20"/>
    <p:sldId id="259" r:id="rId21"/>
    <p:sldId id="405" r:id="rId22"/>
    <p:sldId id="408" r:id="rId23"/>
    <p:sldId id="362" r:id="rId24"/>
    <p:sldId id="363" r:id="rId25"/>
    <p:sldId id="410" r:id="rId26"/>
    <p:sldId id="269" r:id="rId27"/>
    <p:sldId id="268" r:id="rId28"/>
    <p:sldId id="411" r:id="rId29"/>
    <p:sldId id="270" r:id="rId30"/>
    <p:sldId id="407" r:id="rId31"/>
    <p:sldId id="406" r:id="rId32"/>
    <p:sldId id="387" r:id="rId33"/>
    <p:sldId id="264" r:id="rId34"/>
    <p:sldId id="260" r:id="rId35"/>
    <p:sldId id="361" r:id="rId36"/>
    <p:sldId id="414" r:id="rId37"/>
    <p:sldId id="415" r:id="rId38"/>
    <p:sldId id="416" r:id="rId39"/>
    <p:sldId id="417" r:id="rId40"/>
    <p:sldId id="418" r:id="rId41"/>
    <p:sldId id="419" r:id="rId42"/>
    <p:sldId id="420" r:id="rId43"/>
    <p:sldId id="421" r:id="rId44"/>
    <p:sldId id="422" r:id="rId45"/>
    <p:sldId id="423" r:id="rId46"/>
    <p:sldId id="424" r:id="rId47"/>
    <p:sldId id="425" r:id="rId48"/>
    <p:sldId id="413" r:id="rId49"/>
    <p:sldId id="272" r:id="rId50"/>
    <p:sldId id="273" r:id="rId51"/>
    <p:sldId id="274" r:id="rId52"/>
    <p:sldId id="275" r:id="rId53"/>
    <p:sldId id="276" r:id="rId54"/>
    <p:sldId id="426" r:id="rId55"/>
    <p:sldId id="427" r:id="rId56"/>
    <p:sldId id="428" r:id="rId57"/>
    <p:sldId id="429" r:id="rId58"/>
    <p:sldId id="430" r:id="rId59"/>
    <p:sldId id="370" r:id="rId60"/>
    <p:sldId id="371" r:id="rId61"/>
    <p:sldId id="389" r:id="rId62"/>
    <p:sldId id="277" r:id="rId63"/>
    <p:sldId id="278" r:id="rId64"/>
    <p:sldId id="279" r:id="rId65"/>
    <p:sldId id="336" r:id="rId66"/>
    <p:sldId id="280" r:id="rId67"/>
    <p:sldId id="390" r:id="rId68"/>
    <p:sldId id="388" r:id="rId69"/>
    <p:sldId id="286" r:id="rId70"/>
    <p:sldId id="432" r:id="rId71"/>
    <p:sldId id="288" r:id="rId72"/>
    <p:sldId id="289" r:id="rId73"/>
    <p:sldId id="291" r:id="rId74"/>
    <p:sldId id="431" r:id="rId75"/>
    <p:sldId id="433" r:id="rId76"/>
    <p:sldId id="434" r:id="rId77"/>
    <p:sldId id="435" r:id="rId78"/>
    <p:sldId id="436" r:id="rId79"/>
    <p:sldId id="437" r:id="rId80"/>
    <p:sldId id="438" r:id="rId81"/>
    <p:sldId id="439" r:id="rId82"/>
    <p:sldId id="440" r:id="rId83"/>
    <p:sldId id="441" r:id="rId84"/>
    <p:sldId id="442" r:id="rId85"/>
    <p:sldId id="443" r:id="rId86"/>
    <p:sldId id="444" r:id="rId87"/>
    <p:sldId id="445" r:id="rId88"/>
    <p:sldId id="392" r:id="rId89"/>
    <p:sldId id="293" r:id="rId90"/>
    <p:sldId id="446" r:id="rId91"/>
    <p:sldId id="294" r:id="rId92"/>
    <p:sldId id="295" r:id="rId93"/>
    <p:sldId id="296" r:id="rId94"/>
    <p:sldId id="299" r:id="rId95"/>
    <p:sldId id="297" r:id="rId96"/>
    <p:sldId id="298" r:id="rId97"/>
    <p:sldId id="300" r:id="rId98"/>
    <p:sldId id="301" r:id="rId99"/>
    <p:sldId id="344" r:id="rId100"/>
    <p:sldId id="447" r:id="rId101"/>
    <p:sldId id="448" r:id="rId102"/>
    <p:sldId id="309" r:id="rId103"/>
    <p:sldId id="305" r:id="rId104"/>
    <p:sldId id="307" r:id="rId105"/>
    <p:sldId id="308" r:id="rId106"/>
    <p:sldId id="303" r:id="rId107"/>
    <p:sldId id="394" r:id="rId108"/>
    <p:sldId id="393" r:id="rId109"/>
    <p:sldId id="306" r:id="rId110"/>
    <p:sldId id="320" r:id="rId111"/>
    <p:sldId id="396" r:id="rId112"/>
    <p:sldId id="450" r:id="rId113"/>
    <p:sldId id="311" r:id="rId114"/>
    <p:sldId id="372" r:id="rId115"/>
    <p:sldId id="373" r:id="rId116"/>
    <p:sldId id="374" r:id="rId117"/>
    <p:sldId id="375" r:id="rId118"/>
    <p:sldId id="376" r:id="rId119"/>
    <p:sldId id="377" r:id="rId120"/>
    <p:sldId id="378" r:id="rId121"/>
    <p:sldId id="379" r:id="rId122"/>
    <p:sldId id="360" r:id="rId123"/>
    <p:sldId id="400" r:id="rId124"/>
    <p:sldId id="321" r:id="rId125"/>
    <p:sldId id="381" r:id="rId126"/>
    <p:sldId id="449" r:id="rId127"/>
    <p:sldId id="369" r:id="rId128"/>
    <p:sldId id="359" r:id="rId129"/>
    <p:sldId id="383" r:id="rId130"/>
    <p:sldId id="397" r:id="rId131"/>
    <p:sldId id="312" r:id="rId132"/>
    <p:sldId id="314" r:id="rId133"/>
    <p:sldId id="395" r:id="rId134"/>
    <p:sldId id="316" r:id="rId135"/>
    <p:sldId id="319" r:id="rId136"/>
    <p:sldId id="399" r:id="rId137"/>
    <p:sldId id="398" r:id="rId138"/>
    <p:sldId id="322" r:id="rId139"/>
    <p:sldId id="328" r:id="rId140"/>
    <p:sldId id="339" r:id="rId141"/>
    <p:sldId id="340" r:id="rId142"/>
    <p:sldId id="341" r:id="rId143"/>
    <p:sldId id="342" r:id="rId144"/>
    <p:sldId id="343" r:id="rId145"/>
    <p:sldId id="451" r:id="rId146"/>
    <p:sldId id="367" r:id="rId147"/>
    <p:sldId id="452" r:id="rId148"/>
    <p:sldId id="401" r:id="rId149"/>
    <p:sldId id="346" r:id="rId150"/>
    <p:sldId id="347" r:id="rId151"/>
    <p:sldId id="348" r:id="rId152"/>
    <p:sldId id="350" r:id="rId153"/>
    <p:sldId id="349" r:id="rId154"/>
    <p:sldId id="351" r:id="rId155"/>
    <p:sldId id="352" r:id="rId156"/>
    <p:sldId id="353" r:id="rId157"/>
    <p:sldId id="354" r:id="rId158"/>
    <p:sldId id="355" r:id="rId159"/>
    <p:sldId id="356" r:id="rId160"/>
    <p:sldId id="357" r:id="rId161"/>
    <p:sldId id="403" r:id="rId162"/>
    <p:sldId id="402" r:id="rId163"/>
    <p:sldId id="358" r:id="rId1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AC802B-DAD6-4CAA-969D-8FA58D45671F}" type="datetimeFigureOut">
              <a:rPr lang="en-US" smtClean="0"/>
              <a:t>4/25/2018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96D76D0-62D3-4195-886C-4DFDA1D1817B}" type="slidenum">
              <a:rPr lang="en-US" smtClean="0"/>
              <a:t>‹#›</a:t>
            </a:fld>
            <a:endParaRPr lang="en-US"/>
          </a:p>
        </p:txBody>
      </p:sp>
    </p:spTree>
    <p:extLst>
      <p:ext uri="{BB962C8B-B14F-4D97-AF65-F5344CB8AC3E}">
        <p14:creationId xmlns:p14="http://schemas.microsoft.com/office/powerpoint/2010/main" val="30621352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F2991F-8C2D-4FA4-B21D-52201F3C57F3}" type="datetimeFigureOut">
              <a:rPr lang="en-US" smtClean="0"/>
              <a:t>4/25/2018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0CF761-EC93-49B8-9C2C-8074EF17F05C}" type="slidenum">
              <a:rPr lang="en-US" smtClean="0"/>
              <a:t>‹#›</a:t>
            </a:fld>
            <a:endParaRPr lang="en-US"/>
          </a:p>
        </p:txBody>
      </p:sp>
    </p:spTree>
    <p:extLst>
      <p:ext uri="{BB962C8B-B14F-4D97-AF65-F5344CB8AC3E}">
        <p14:creationId xmlns:p14="http://schemas.microsoft.com/office/powerpoint/2010/main" val="543268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33D8BA00-C54A-4476-A592-2361E8FD7D93}"/>
              </a:ext>
            </a:extLst>
          </p:cNvPr>
          <p:cNvSpPr>
            <a:spLocks noGrp="1" noRot="1" noChangeAspect="1" noChangeArrowheads="1" noTextEdit="1"/>
          </p:cNvSpPr>
          <p:nvPr>
            <p:ph type="sldImg"/>
          </p:nvPr>
        </p:nvSpPr>
        <p:spPr>
          <a:ln/>
        </p:spPr>
      </p:sp>
      <p:sp>
        <p:nvSpPr>
          <p:cNvPr id="33795" name="Notes Placeholder 2">
            <a:extLst>
              <a:ext uri="{FF2B5EF4-FFF2-40B4-BE49-F238E27FC236}">
                <a16:creationId xmlns:a16="http://schemas.microsoft.com/office/drawing/2014/main" id="{30AB7615-6ECB-42F4-BF1C-6981467E294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33796" name="Slide Number Placeholder 3">
            <a:extLst>
              <a:ext uri="{FF2B5EF4-FFF2-40B4-BE49-F238E27FC236}">
                <a16:creationId xmlns:a16="http://schemas.microsoft.com/office/drawing/2014/main" id="{0E27A81B-4DEE-4981-B60D-112928D51DE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FB5BCA1-2192-4F6A-AFA2-FD5FDFE0ED27}" type="slidenum">
              <a:rPr lang="en-US" altLang="en-US" smtClean="0"/>
              <a:pPr>
                <a:spcBef>
                  <a:spcPct val="0"/>
                </a:spcBef>
              </a:pPr>
              <a:t>48</a:t>
            </a:fld>
            <a:endParaRPr lang="en-US" altLang="en-US"/>
          </a:p>
        </p:txBody>
      </p:sp>
    </p:spTree>
    <p:extLst>
      <p:ext uri="{BB962C8B-B14F-4D97-AF65-F5344CB8AC3E}">
        <p14:creationId xmlns:p14="http://schemas.microsoft.com/office/powerpoint/2010/main" val="908353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ChangeArrowheads="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6368F0D-B2F0-4F27-BB87-4D1BE63CC52F}" type="slidenum">
              <a:rPr lang="en-US" altLang="en-US" smtClean="0"/>
              <a:pPr>
                <a:spcBef>
                  <a:spcPct val="0"/>
                </a:spcBef>
              </a:pPr>
              <a:t>90</a:t>
            </a:fld>
            <a:endParaRPr lang="en-US" altLang="en-US"/>
          </a:p>
        </p:txBody>
      </p:sp>
    </p:spTree>
    <p:extLst>
      <p:ext uri="{BB962C8B-B14F-4D97-AF65-F5344CB8AC3E}">
        <p14:creationId xmlns:p14="http://schemas.microsoft.com/office/powerpoint/2010/main" val="1736172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ChangeArrowheads="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buFontTx/>
              <a:buAutoNum type="arabicPeriod"/>
            </a:pPr>
            <a:r>
              <a:rPr lang="en-US" altLang="en-US">
                <a:latin typeface="Times New Roman" panose="02020603050405020304" pitchFamily="18" charset="0"/>
              </a:rPr>
              <a:t>Number of consumers, increase.</a:t>
            </a:r>
          </a:p>
          <a:p>
            <a:pPr marL="228600" indent="-228600">
              <a:buFontTx/>
              <a:buAutoNum type="arabicPeriod"/>
            </a:pPr>
            <a:r>
              <a:rPr lang="en-US" altLang="en-US">
                <a:latin typeface="Times New Roman" panose="02020603050405020304" pitchFamily="18" charset="0"/>
              </a:rPr>
              <a:t>Income, decrease.</a:t>
            </a:r>
          </a:p>
          <a:p>
            <a:pPr marL="228600" indent="-228600">
              <a:buFontTx/>
              <a:buAutoNum type="arabicPeriod"/>
            </a:pPr>
            <a:r>
              <a:rPr lang="en-US" altLang="en-US">
                <a:latin typeface="Times New Roman" panose="02020603050405020304" pitchFamily="18" charset="0"/>
              </a:rPr>
              <a:t>Substitutes, decrease.</a:t>
            </a:r>
          </a:p>
          <a:p>
            <a:pPr marL="228600" indent="-228600">
              <a:buFontTx/>
              <a:buAutoNum type="arabicPeriod"/>
            </a:pPr>
            <a:r>
              <a:rPr lang="en-US" altLang="en-US">
                <a:latin typeface="Times New Roman" panose="02020603050405020304" pitchFamily="18" charset="0"/>
              </a:rPr>
              <a:t>Price doesn’t shift curve, no change.</a:t>
            </a:r>
          </a:p>
          <a:p>
            <a:pPr marL="228600" indent="-228600">
              <a:buFontTx/>
              <a:buAutoNum type="arabicPeriod"/>
            </a:pPr>
            <a:r>
              <a:rPr lang="en-US" altLang="en-US">
                <a:latin typeface="Times New Roman" panose="02020603050405020304" pitchFamily="18" charset="0"/>
              </a:rPr>
              <a:t>Tastes and preferences, decrease.</a:t>
            </a:r>
          </a:p>
          <a:p>
            <a:pPr marL="228600" indent="-228600">
              <a:buFontTx/>
              <a:buAutoNum type="arabicPeriod"/>
            </a:pPr>
            <a:r>
              <a:rPr lang="en-US" altLang="en-US">
                <a:latin typeface="Times New Roman" panose="02020603050405020304" pitchFamily="18" charset="0"/>
              </a:rPr>
              <a:t>Expectations, increase.</a:t>
            </a:r>
          </a:p>
          <a:p>
            <a:pPr marL="228600" indent="-228600">
              <a:buFontTx/>
              <a:buAutoNum type="arabicPeriod"/>
            </a:pPr>
            <a:r>
              <a:rPr lang="en-US" altLang="en-US">
                <a:latin typeface="Times New Roman" panose="02020603050405020304" pitchFamily="18" charset="0"/>
              </a:rPr>
              <a:t>Complements, decrease.</a:t>
            </a:r>
          </a:p>
          <a:p>
            <a:pPr marL="228600" indent="-228600">
              <a:buFontTx/>
              <a:buAutoNum type="arabicPeriod"/>
            </a:pPr>
            <a:r>
              <a:rPr lang="en-US" altLang="en-US">
                <a:latin typeface="Times New Roman" panose="02020603050405020304" pitchFamily="18" charset="0"/>
              </a:rPr>
              <a:t>Price doesn’t shift curve, no change.</a:t>
            </a:r>
          </a:p>
        </p:txBody>
      </p:sp>
      <p:sp>
        <p:nvSpPr>
          <p:cNvPr id="40964"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B264954A-BEFA-4094-B264-4F45FDE97BD8}" type="slidenum">
              <a:rPr lang="en-US" altLang="en-US"/>
              <a:pPr algn="r" eaLnBrk="1" hangingPunct="1">
                <a:spcBef>
                  <a:spcPct val="0"/>
                </a:spcBef>
              </a:pPr>
              <a:t>100</a:t>
            </a:fld>
            <a:endParaRPr lang="en-US" altLang="en-US"/>
          </a:p>
        </p:txBody>
      </p:sp>
    </p:spTree>
    <p:extLst>
      <p:ext uri="{BB962C8B-B14F-4D97-AF65-F5344CB8AC3E}">
        <p14:creationId xmlns:p14="http://schemas.microsoft.com/office/powerpoint/2010/main" val="2838366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ChangeArrowheads="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buFontTx/>
              <a:buAutoNum type="arabicPeriod"/>
            </a:pPr>
            <a:r>
              <a:rPr lang="en-US" altLang="en-US">
                <a:latin typeface="Times New Roman" panose="02020603050405020304" pitchFamily="18" charset="0"/>
              </a:rPr>
              <a:t>Decrease in availability of resources, decrease.</a:t>
            </a:r>
          </a:p>
          <a:p>
            <a:pPr marL="228600" indent="-228600">
              <a:buFontTx/>
              <a:buAutoNum type="arabicPeriod"/>
            </a:pPr>
            <a:r>
              <a:rPr lang="en-US" altLang="en-US">
                <a:latin typeface="Times New Roman" panose="02020603050405020304" pitchFamily="18" charset="0"/>
              </a:rPr>
              <a:t>Price doesn’t shift curve, no shift.</a:t>
            </a:r>
          </a:p>
          <a:p>
            <a:pPr marL="228600" indent="-228600">
              <a:buFontTx/>
              <a:buAutoNum type="arabicPeriod"/>
            </a:pPr>
            <a:r>
              <a:rPr lang="en-US" altLang="en-US">
                <a:latin typeface="Times New Roman" panose="02020603050405020304" pitchFamily="18" charset="0"/>
              </a:rPr>
              <a:t>Government action, decrease.</a:t>
            </a:r>
          </a:p>
          <a:p>
            <a:pPr marL="228600" indent="-228600">
              <a:buFontTx/>
              <a:buAutoNum type="arabicPeriod"/>
            </a:pPr>
            <a:r>
              <a:rPr lang="en-US" altLang="en-US">
                <a:latin typeface="Times New Roman" panose="02020603050405020304" pitchFamily="18" charset="0"/>
              </a:rPr>
              <a:t>Opportunity cost of alternative production, decrease.</a:t>
            </a:r>
          </a:p>
          <a:p>
            <a:pPr marL="228600" indent="-228600">
              <a:buFontTx/>
              <a:buAutoNum type="arabicPeriod"/>
            </a:pPr>
            <a:r>
              <a:rPr lang="en-US" altLang="en-US">
                <a:latin typeface="Times New Roman" panose="02020603050405020304" pitchFamily="18" charset="0"/>
              </a:rPr>
              <a:t>Technology, increase.</a:t>
            </a:r>
          </a:p>
          <a:p>
            <a:pPr marL="228600" indent="-228600">
              <a:buFontTx/>
              <a:buAutoNum type="arabicPeriod"/>
            </a:pPr>
            <a:r>
              <a:rPr lang="en-US" altLang="en-US">
                <a:latin typeface="Times New Roman" panose="02020603050405020304" pitchFamily="18" charset="0"/>
              </a:rPr>
              <a:t>Price of resources, decrease.</a:t>
            </a: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6624137-6066-469E-BA5D-3C350246B7C9}" type="slidenum">
              <a:rPr lang="en-US" altLang="en-US" smtClean="0"/>
              <a:pPr>
                <a:spcBef>
                  <a:spcPct val="0"/>
                </a:spcBef>
              </a:pPr>
              <a:t>101</a:t>
            </a:fld>
            <a:endParaRPr lang="en-US" altLang="en-US"/>
          </a:p>
        </p:txBody>
      </p:sp>
    </p:spTree>
    <p:extLst>
      <p:ext uri="{BB962C8B-B14F-4D97-AF65-F5344CB8AC3E}">
        <p14:creationId xmlns:p14="http://schemas.microsoft.com/office/powerpoint/2010/main" val="3086798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B059676-57E5-4DE7-907F-94339E8B1B13}" type="slidenum">
              <a:rPr lang="en-US" smtClean="0">
                <a:latin typeface="Times New Roman" pitchFamily="18" charset="0"/>
              </a:rPr>
              <a:pPr/>
              <a:t>158</a:t>
            </a:fld>
            <a:endParaRPr lang="en-US">
              <a:latin typeface="Times New Roman" pitchFamily="18" charset="0"/>
            </a:endParaRPr>
          </a:p>
        </p:txBody>
      </p:sp>
      <p:sp>
        <p:nvSpPr>
          <p:cNvPr id="276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6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atin typeface="Times New Roman" pitchFamily="18" charset="0"/>
            </a:endParaRPr>
          </a:p>
        </p:txBody>
      </p:sp>
    </p:spTree>
    <p:extLst>
      <p:ext uri="{BB962C8B-B14F-4D97-AF65-F5344CB8AC3E}">
        <p14:creationId xmlns:p14="http://schemas.microsoft.com/office/powerpoint/2010/main" val="2295846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AA995144-76C7-40C8-9AAD-6C03BB35A359}"/>
              </a:ext>
            </a:extLst>
          </p:cNvPr>
          <p:cNvSpPr>
            <a:spLocks noGrp="1" noRot="1" noChangeAspect="1" noChangeArrowheads="1" noTextEdit="1"/>
          </p:cNvSpPr>
          <p:nvPr>
            <p:ph type="sldImg"/>
          </p:nvPr>
        </p:nvSpPr>
        <p:spPr>
          <a:ln/>
        </p:spPr>
      </p:sp>
      <p:sp>
        <p:nvSpPr>
          <p:cNvPr id="37891" name="Notes Placeholder 2">
            <a:extLst>
              <a:ext uri="{FF2B5EF4-FFF2-40B4-BE49-F238E27FC236}">
                <a16:creationId xmlns:a16="http://schemas.microsoft.com/office/drawing/2014/main" id="{EBBF6EE2-F5BA-4B18-97FF-3C3132C881D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37892" name="Slide Number Placeholder 3">
            <a:extLst>
              <a:ext uri="{FF2B5EF4-FFF2-40B4-BE49-F238E27FC236}">
                <a16:creationId xmlns:a16="http://schemas.microsoft.com/office/drawing/2014/main" id="{4006C1DB-5B86-4001-8CB8-C7BD81A10881}"/>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3F2730E7-D517-4EED-B541-CC7604060EAF}" type="slidenum">
              <a:rPr lang="en-US" altLang="en-US"/>
              <a:pPr algn="r" eaLnBrk="1" hangingPunct="1">
                <a:spcBef>
                  <a:spcPct val="0"/>
                </a:spcBef>
              </a:pPr>
              <a:t>54</a:t>
            </a:fld>
            <a:endParaRPr lang="en-US" altLang="en-US"/>
          </a:p>
        </p:txBody>
      </p:sp>
    </p:spTree>
    <p:extLst>
      <p:ext uri="{BB962C8B-B14F-4D97-AF65-F5344CB8AC3E}">
        <p14:creationId xmlns:p14="http://schemas.microsoft.com/office/powerpoint/2010/main" val="2149462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F206009C-BAD4-4C75-906B-4434CFBE711D}"/>
              </a:ext>
            </a:extLst>
          </p:cNvPr>
          <p:cNvSpPr>
            <a:spLocks noGrp="1" noRot="1" noChangeAspect="1" noChangeArrowheads="1" noTextEdit="1"/>
          </p:cNvSpPr>
          <p:nvPr>
            <p:ph type="sldImg"/>
          </p:nvPr>
        </p:nvSpPr>
        <p:spPr>
          <a:ln/>
        </p:spPr>
      </p:sp>
      <p:sp>
        <p:nvSpPr>
          <p:cNvPr id="44035" name="Notes Placeholder 2">
            <a:extLst>
              <a:ext uri="{FF2B5EF4-FFF2-40B4-BE49-F238E27FC236}">
                <a16:creationId xmlns:a16="http://schemas.microsoft.com/office/drawing/2014/main" id="{E49E0E53-4BB9-4FC7-9B70-303B4907A90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44036" name="Slide Number Placeholder 3">
            <a:extLst>
              <a:ext uri="{FF2B5EF4-FFF2-40B4-BE49-F238E27FC236}">
                <a16:creationId xmlns:a16="http://schemas.microsoft.com/office/drawing/2014/main" id="{27D2799D-75A7-4EF9-9F36-8438DA468F12}"/>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90A883FE-13D3-4F0B-A6E0-331CE3052D11}" type="slidenum">
              <a:rPr lang="en-US" altLang="en-US"/>
              <a:pPr algn="r" eaLnBrk="1" hangingPunct="1">
                <a:spcBef>
                  <a:spcPct val="0"/>
                </a:spcBef>
              </a:pPr>
              <a:t>55</a:t>
            </a:fld>
            <a:endParaRPr lang="en-US" altLang="en-US"/>
          </a:p>
        </p:txBody>
      </p:sp>
    </p:spTree>
    <p:extLst>
      <p:ext uri="{BB962C8B-B14F-4D97-AF65-F5344CB8AC3E}">
        <p14:creationId xmlns:p14="http://schemas.microsoft.com/office/powerpoint/2010/main" val="3682547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3F3DAD7A-E016-44BC-BBDD-3883DFEF26BA}"/>
              </a:ext>
            </a:extLst>
          </p:cNvPr>
          <p:cNvSpPr>
            <a:spLocks noGrp="1" noRot="1" noChangeAspect="1" noChangeArrowheads="1" noTextEdit="1"/>
          </p:cNvSpPr>
          <p:nvPr>
            <p:ph type="sldImg"/>
          </p:nvPr>
        </p:nvSpPr>
        <p:spPr>
          <a:ln/>
        </p:spPr>
      </p:sp>
      <p:sp>
        <p:nvSpPr>
          <p:cNvPr id="46083" name="Notes Placeholder 2">
            <a:extLst>
              <a:ext uri="{FF2B5EF4-FFF2-40B4-BE49-F238E27FC236}">
                <a16:creationId xmlns:a16="http://schemas.microsoft.com/office/drawing/2014/main" id="{4F81FC53-8060-4FB5-8AE6-FB369705EC6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46084" name="Slide Number Placeholder 3">
            <a:extLst>
              <a:ext uri="{FF2B5EF4-FFF2-40B4-BE49-F238E27FC236}">
                <a16:creationId xmlns:a16="http://schemas.microsoft.com/office/drawing/2014/main" id="{C09ADA89-DC59-4E74-8677-036A9027B1D5}"/>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048482AC-BD33-40A3-B954-8D1E9B7AE0B5}" type="slidenum">
              <a:rPr lang="en-US" altLang="en-US"/>
              <a:pPr algn="r" eaLnBrk="1" hangingPunct="1">
                <a:spcBef>
                  <a:spcPct val="0"/>
                </a:spcBef>
              </a:pPr>
              <a:t>56</a:t>
            </a:fld>
            <a:endParaRPr lang="en-US" altLang="en-US"/>
          </a:p>
        </p:txBody>
      </p:sp>
    </p:spTree>
    <p:extLst>
      <p:ext uri="{BB962C8B-B14F-4D97-AF65-F5344CB8AC3E}">
        <p14:creationId xmlns:p14="http://schemas.microsoft.com/office/powerpoint/2010/main" val="3833108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B65FA38F-6365-4C3E-A2F0-39C69C93CC47}"/>
              </a:ext>
            </a:extLst>
          </p:cNvPr>
          <p:cNvSpPr>
            <a:spLocks noGrp="1" noRot="1" noChangeAspect="1" noChangeArrowheads="1" noTextEdit="1"/>
          </p:cNvSpPr>
          <p:nvPr>
            <p:ph type="sldImg"/>
          </p:nvPr>
        </p:nvSpPr>
        <p:spPr>
          <a:ln/>
        </p:spPr>
      </p:sp>
      <p:sp>
        <p:nvSpPr>
          <p:cNvPr id="48131" name="Notes Placeholder 2">
            <a:extLst>
              <a:ext uri="{FF2B5EF4-FFF2-40B4-BE49-F238E27FC236}">
                <a16:creationId xmlns:a16="http://schemas.microsoft.com/office/drawing/2014/main" id="{23744A2E-3CC6-48D6-9986-9742A8AB80C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48132" name="Slide Number Placeholder 3">
            <a:extLst>
              <a:ext uri="{FF2B5EF4-FFF2-40B4-BE49-F238E27FC236}">
                <a16:creationId xmlns:a16="http://schemas.microsoft.com/office/drawing/2014/main" id="{07FCEA23-BD27-4527-91EF-618496D2C38B}"/>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84F40F36-21A6-4F67-9F56-3079DFEE2784}" type="slidenum">
              <a:rPr lang="en-US" altLang="en-US"/>
              <a:pPr algn="r" eaLnBrk="1" hangingPunct="1">
                <a:spcBef>
                  <a:spcPct val="0"/>
                </a:spcBef>
              </a:pPr>
              <a:t>57</a:t>
            </a:fld>
            <a:endParaRPr lang="en-US" altLang="en-US"/>
          </a:p>
        </p:txBody>
      </p:sp>
    </p:spTree>
    <p:extLst>
      <p:ext uri="{BB962C8B-B14F-4D97-AF65-F5344CB8AC3E}">
        <p14:creationId xmlns:p14="http://schemas.microsoft.com/office/powerpoint/2010/main" val="3128372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81EB9626-5486-4495-B390-9717F9E6CBFC}"/>
              </a:ext>
            </a:extLst>
          </p:cNvPr>
          <p:cNvSpPr>
            <a:spLocks noGrp="1" noRot="1" noChangeAspect="1" noChangeArrowheads="1" noTextEdit="1"/>
          </p:cNvSpPr>
          <p:nvPr>
            <p:ph type="sldImg"/>
          </p:nvPr>
        </p:nvSpPr>
        <p:spPr>
          <a:ln/>
        </p:spPr>
      </p:sp>
      <p:sp>
        <p:nvSpPr>
          <p:cNvPr id="52227" name="Notes Placeholder 2">
            <a:extLst>
              <a:ext uri="{FF2B5EF4-FFF2-40B4-BE49-F238E27FC236}">
                <a16:creationId xmlns:a16="http://schemas.microsoft.com/office/drawing/2014/main" id="{FA652869-F71C-4A1E-A11C-0E127483D8A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52228" name="Slide Number Placeholder 3">
            <a:extLst>
              <a:ext uri="{FF2B5EF4-FFF2-40B4-BE49-F238E27FC236}">
                <a16:creationId xmlns:a16="http://schemas.microsoft.com/office/drawing/2014/main" id="{00D5EAFA-9346-47D2-B0D0-7DEEA3EAED00}"/>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203820A1-567C-4445-8660-3F3B1839D5F9}" type="slidenum">
              <a:rPr lang="en-US" altLang="en-US"/>
              <a:pPr algn="r" eaLnBrk="1" hangingPunct="1">
                <a:spcBef>
                  <a:spcPct val="0"/>
                </a:spcBef>
              </a:pPr>
              <a:t>58</a:t>
            </a:fld>
            <a:endParaRPr lang="en-US" altLang="en-US"/>
          </a:p>
        </p:txBody>
      </p:sp>
    </p:spTree>
    <p:extLst>
      <p:ext uri="{BB962C8B-B14F-4D97-AF65-F5344CB8AC3E}">
        <p14:creationId xmlns:p14="http://schemas.microsoft.com/office/powerpoint/2010/main" val="2462937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buFontTx/>
              <a:buAutoNum type="arabicPeriod"/>
            </a:pPr>
            <a:r>
              <a:rPr lang="en-US" altLang="en-US">
                <a:latin typeface="Times New Roman" panose="02020603050405020304" pitchFamily="18" charset="0"/>
              </a:rPr>
              <a:t>Number of consumers, increase.</a:t>
            </a:r>
          </a:p>
          <a:p>
            <a:pPr marL="228600" indent="-228600">
              <a:buFontTx/>
              <a:buAutoNum type="arabicPeriod"/>
            </a:pPr>
            <a:r>
              <a:rPr lang="en-US" altLang="en-US">
                <a:latin typeface="Times New Roman" panose="02020603050405020304" pitchFamily="18" charset="0"/>
              </a:rPr>
              <a:t>Income, decrease.</a:t>
            </a:r>
          </a:p>
          <a:p>
            <a:pPr marL="228600" indent="-228600">
              <a:buFontTx/>
              <a:buAutoNum type="arabicPeriod"/>
            </a:pPr>
            <a:r>
              <a:rPr lang="en-US" altLang="en-US">
                <a:latin typeface="Times New Roman" panose="02020603050405020304" pitchFamily="18" charset="0"/>
              </a:rPr>
              <a:t>Substitutes, decrease.</a:t>
            </a:r>
          </a:p>
          <a:p>
            <a:pPr marL="228600" indent="-228600">
              <a:buFontTx/>
              <a:buAutoNum type="arabicPeriod"/>
            </a:pPr>
            <a:r>
              <a:rPr lang="en-US" altLang="en-US">
                <a:latin typeface="Times New Roman" panose="02020603050405020304" pitchFamily="18" charset="0"/>
              </a:rPr>
              <a:t>Price doesn’t shift curve, no change.</a:t>
            </a:r>
          </a:p>
          <a:p>
            <a:pPr marL="228600" indent="-228600">
              <a:buFontTx/>
              <a:buAutoNum type="arabicPeriod"/>
            </a:pPr>
            <a:r>
              <a:rPr lang="en-US" altLang="en-US">
                <a:latin typeface="Times New Roman" panose="02020603050405020304" pitchFamily="18" charset="0"/>
              </a:rPr>
              <a:t>Tastes and preferences, decrease.</a:t>
            </a:r>
          </a:p>
          <a:p>
            <a:pPr marL="228600" indent="-228600">
              <a:buFontTx/>
              <a:buAutoNum type="arabicPeriod"/>
            </a:pPr>
            <a:r>
              <a:rPr lang="en-US" altLang="en-US">
                <a:latin typeface="Times New Roman" panose="02020603050405020304" pitchFamily="18" charset="0"/>
              </a:rPr>
              <a:t>Expectations, increase.</a:t>
            </a:r>
          </a:p>
          <a:p>
            <a:pPr marL="228600" indent="-228600">
              <a:buFontTx/>
              <a:buAutoNum type="arabicPeriod"/>
            </a:pPr>
            <a:r>
              <a:rPr lang="en-US" altLang="en-US">
                <a:latin typeface="Times New Roman" panose="02020603050405020304" pitchFamily="18" charset="0"/>
              </a:rPr>
              <a:t>Complements, decrease.</a:t>
            </a:r>
          </a:p>
          <a:p>
            <a:pPr marL="228600" indent="-228600">
              <a:buFontTx/>
              <a:buAutoNum type="arabicPeriod"/>
            </a:pPr>
            <a:r>
              <a:rPr lang="en-US" altLang="en-US">
                <a:latin typeface="Times New Roman" panose="02020603050405020304" pitchFamily="18" charset="0"/>
              </a:rPr>
              <a:t>Price doesn’t shift curve, no change.</a:t>
            </a: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71C4A46-6369-4293-B4B4-28F4A1FB8B7B}" type="slidenum">
              <a:rPr lang="en-US" altLang="en-US" smtClean="0"/>
              <a:pPr>
                <a:spcBef>
                  <a:spcPct val="0"/>
                </a:spcBef>
              </a:pPr>
              <a:t>59</a:t>
            </a:fld>
            <a:endParaRPr lang="en-US" altLang="en-US"/>
          </a:p>
        </p:txBody>
      </p:sp>
    </p:spTree>
    <p:extLst>
      <p:ext uri="{BB962C8B-B14F-4D97-AF65-F5344CB8AC3E}">
        <p14:creationId xmlns:p14="http://schemas.microsoft.com/office/powerpoint/2010/main" val="2572519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buFontTx/>
              <a:buAutoNum type="arabicPeriod"/>
            </a:pPr>
            <a:r>
              <a:rPr lang="en-US" altLang="en-US">
                <a:latin typeface="Times New Roman" panose="02020603050405020304" pitchFamily="18" charset="0"/>
              </a:rPr>
              <a:t>Number of consumers, increase.</a:t>
            </a:r>
          </a:p>
          <a:p>
            <a:pPr marL="228600" indent="-228600">
              <a:buFontTx/>
              <a:buAutoNum type="arabicPeriod"/>
            </a:pPr>
            <a:r>
              <a:rPr lang="en-US" altLang="en-US">
                <a:latin typeface="Times New Roman" panose="02020603050405020304" pitchFamily="18" charset="0"/>
              </a:rPr>
              <a:t>Income, decrease.</a:t>
            </a:r>
          </a:p>
          <a:p>
            <a:pPr marL="228600" indent="-228600">
              <a:buFontTx/>
              <a:buAutoNum type="arabicPeriod"/>
            </a:pPr>
            <a:r>
              <a:rPr lang="en-US" altLang="en-US">
                <a:latin typeface="Times New Roman" panose="02020603050405020304" pitchFamily="18" charset="0"/>
              </a:rPr>
              <a:t>Substitutes, decrease.</a:t>
            </a:r>
          </a:p>
          <a:p>
            <a:pPr marL="228600" indent="-228600">
              <a:buFontTx/>
              <a:buAutoNum type="arabicPeriod"/>
            </a:pPr>
            <a:r>
              <a:rPr lang="en-US" altLang="en-US">
                <a:latin typeface="Times New Roman" panose="02020603050405020304" pitchFamily="18" charset="0"/>
              </a:rPr>
              <a:t>Price doesn’t shift curve, no change.</a:t>
            </a:r>
          </a:p>
          <a:p>
            <a:pPr marL="228600" indent="-228600">
              <a:buFontTx/>
              <a:buAutoNum type="arabicPeriod"/>
            </a:pPr>
            <a:r>
              <a:rPr lang="en-US" altLang="en-US">
                <a:latin typeface="Times New Roman" panose="02020603050405020304" pitchFamily="18" charset="0"/>
              </a:rPr>
              <a:t>Tastes and preferences, decrease.</a:t>
            </a:r>
          </a:p>
          <a:p>
            <a:pPr marL="228600" indent="-228600">
              <a:buFontTx/>
              <a:buAutoNum type="arabicPeriod"/>
            </a:pPr>
            <a:r>
              <a:rPr lang="en-US" altLang="en-US">
                <a:latin typeface="Times New Roman" panose="02020603050405020304" pitchFamily="18" charset="0"/>
              </a:rPr>
              <a:t>Expectations, increase.</a:t>
            </a:r>
          </a:p>
          <a:p>
            <a:pPr marL="228600" indent="-228600">
              <a:buFontTx/>
              <a:buAutoNum type="arabicPeriod"/>
            </a:pPr>
            <a:r>
              <a:rPr lang="en-US" altLang="en-US">
                <a:latin typeface="Times New Roman" panose="02020603050405020304" pitchFamily="18" charset="0"/>
              </a:rPr>
              <a:t>Complements, decrease.</a:t>
            </a:r>
          </a:p>
          <a:p>
            <a:pPr marL="228600" indent="-228600">
              <a:buFontTx/>
              <a:buAutoNum type="arabicPeriod"/>
            </a:pPr>
            <a:r>
              <a:rPr lang="en-US" altLang="en-US">
                <a:latin typeface="Times New Roman" panose="02020603050405020304" pitchFamily="18" charset="0"/>
              </a:rPr>
              <a:t>Price doesn’t shift curve, no change.</a:t>
            </a:r>
          </a:p>
        </p:txBody>
      </p:sp>
      <p:sp>
        <p:nvSpPr>
          <p:cNvPr id="61444" name="Slide Number Placeholder 3"/>
          <p:cNvSpPr txBox="1">
            <a:spLocks noGrp="1"/>
          </p:cNvSpPr>
          <p:nvPr/>
        </p:nvSpPr>
        <p:spPr bwMode="auto">
          <a:xfrm>
            <a:off x="3955468" y="8686800"/>
            <a:ext cx="302477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B9881FAF-F3AB-4664-8EB1-B46CCC8E2D31}" type="slidenum">
              <a:rPr lang="en-US" altLang="en-US"/>
              <a:pPr algn="r" eaLnBrk="1" hangingPunct="1">
                <a:spcBef>
                  <a:spcPct val="0"/>
                </a:spcBef>
              </a:pPr>
              <a:t>60</a:t>
            </a:fld>
            <a:endParaRPr lang="en-US" altLang="en-US"/>
          </a:p>
        </p:txBody>
      </p:sp>
    </p:spTree>
    <p:extLst>
      <p:ext uri="{BB962C8B-B14F-4D97-AF65-F5344CB8AC3E}">
        <p14:creationId xmlns:p14="http://schemas.microsoft.com/office/powerpoint/2010/main" val="2639756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ChangeArrowheads="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0472493-9035-4E09-9665-9E8D473654B5}" type="slidenum">
              <a:rPr lang="en-US" altLang="en-US" smtClean="0">
                <a:ea typeface="MS PGothic" panose="020B0600070205080204" pitchFamily="34" charset="-128"/>
              </a:rPr>
              <a:pPr>
                <a:spcBef>
                  <a:spcPct val="0"/>
                </a:spcBef>
              </a:pPr>
              <a:t>74</a:t>
            </a:fld>
            <a:endParaRPr lang="en-US" altLang="en-US">
              <a:ea typeface="MS PGothic" panose="020B0600070205080204" pitchFamily="34" charset="-128"/>
            </a:endParaRPr>
          </a:p>
        </p:txBody>
      </p:sp>
    </p:spTree>
    <p:extLst>
      <p:ext uri="{BB962C8B-B14F-4D97-AF65-F5344CB8AC3E}">
        <p14:creationId xmlns:p14="http://schemas.microsoft.com/office/powerpoint/2010/main" val="2073913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27E6F4A-898D-40AB-8703-808F8F07A775}" type="datetimeFigureOut">
              <a:rPr lang="en-US" smtClean="0"/>
              <a:t>4/25/2018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52595C-FC34-4EA0-9365-2261DB7063C4}" type="slidenum">
              <a:rPr lang="en-US" smtClean="0"/>
              <a:t>‹#›</a:t>
            </a:fld>
            <a:endParaRPr lang="en-US"/>
          </a:p>
        </p:txBody>
      </p:sp>
    </p:spTree>
    <p:extLst>
      <p:ext uri="{BB962C8B-B14F-4D97-AF65-F5344CB8AC3E}">
        <p14:creationId xmlns:p14="http://schemas.microsoft.com/office/powerpoint/2010/main" val="1907397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7E6F4A-898D-40AB-8703-808F8F07A775}" type="datetimeFigureOut">
              <a:rPr lang="en-US" smtClean="0"/>
              <a:t>4/25/2018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52595C-FC34-4EA0-9365-2261DB7063C4}" type="slidenum">
              <a:rPr lang="en-US" smtClean="0"/>
              <a:t>‹#›</a:t>
            </a:fld>
            <a:endParaRPr lang="en-US"/>
          </a:p>
        </p:txBody>
      </p:sp>
    </p:spTree>
    <p:extLst>
      <p:ext uri="{BB962C8B-B14F-4D97-AF65-F5344CB8AC3E}">
        <p14:creationId xmlns:p14="http://schemas.microsoft.com/office/powerpoint/2010/main" val="3437350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7E6F4A-898D-40AB-8703-808F8F07A775}" type="datetimeFigureOut">
              <a:rPr lang="en-US" smtClean="0"/>
              <a:t>4/25/2018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52595C-FC34-4EA0-9365-2261DB7063C4}" type="slidenum">
              <a:rPr lang="en-US" smtClean="0"/>
              <a:t>‹#›</a:t>
            </a:fld>
            <a:endParaRPr lang="en-US"/>
          </a:p>
        </p:txBody>
      </p:sp>
    </p:spTree>
    <p:extLst>
      <p:ext uri="{BB962C8B-B14F-4D97-AF65-F5344CB8AC3E}">
        <p14:creationId xmlns:p14="http://schemas.microsoft.com/office/powerpoint/2010/main" val="2359134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914400" y="1981200"/>
            <a:ext cx="103632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71759CA-79E3-4291-AAD3-A4DFF8104EBD}" type="slidenum">
              <a:rPr lang="en-US" altLang="en-US"/>
              <a:pPr>
                <a:defRPr/>
              </a:pPr>
              <a:t>‹#›</a:t>
            </a:fld>
            <a:endParaRPr lang="en-US" altLang="en-US"/>
          </a:p>
        </p:txBody>
      </p:sp>
    </p:spTree>
    <p:extLst>
      <p:ext uri="{BB962C8B-B14F-4D97-AF65-F5344CB8AC3E}">
        <p14:creationId xmlns:p14="http://schemas.microsoft.com/office/powerpoint/2010/main" val="1350907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8095E93B-3DC4-4195-962A-ECA78B886D2A}"/>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F859FF1-2C7B-4F6B-A00E-9824D4B3F76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D59A285-47D7-409D-8E75-5559ABBDC6BA}"/>
              </a:ext>
            </a:extLst>
          </p:cNvPr>
          <p:cNvSpPr>
            <a:spLocks noGrp="1" noChangeArrowheads="1"/>
          </p:cNvSpPr>
          <p:nvPr>
            <p:ph type="sldNum" sz="quarter" idx="12"/>
          </p:nvPr>
        </p:nvSpPr>
        <p:spPr/>
        <p:txBody>
          <a:bodyPr/>
          <a:lstStyle>
            <a:lvl1pPr>
              <a:defRPr/>
            </a:lvl1pPr>
          </a:lstStyle>
          <a:p>
            <a:pPr>
              <a:defRPr/>
            </a:pPr>
            <a:fld id="{2CEA948F-F436-4A29-93F4-4C2B626FCFD0}" type="slidenum">
              <a:rPr lang="en-US" altLang="en-US"/>
              <a:pPr>
                <a:defRPr/>
              </a:pPr>
              <a:t>‹#›</a:t>
            </a:fld>
            <a:endParaRPr lang="en-US" altLang="en-US"/>
          </a:p>
        </p:txBody>
      </p:sp>
    </p:spTree>
    <p:extLst>
      <p:ext uri="{BB962C8B-B14F-4D97-AF65-F5344CB8AC3E}">
        <p14:creationId xmlns:p14="http://schemas.microsoft.com/office/powerpoint/2010/main" val="3903446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7E6F4A-898D-40AB-8703-808F8F07A775}" type="datetimeFigureOut">
              <a:rPr lang="en-US" smtClean="0"/>
              <a:t>4/25/2018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52595C-FC34-4EA0-9365-2261DB7063C4}" type="slidenum">
              <a:rPr lang="en-US" smtClean="0"/>
              <a:t>‹#›</a:t>
            </a:fld>
            <a:endParaRPr lang="en-US"/>
          </a:p>
        </p:txBody>
      </p:sp>
    </p:spTree>
    <p:extLst>
      <p:ext uri="{BB962C8B-B14F-4D97-AF65-F5344CB8AC3E}">
        <p14:creationId xmlns:p14="http://schemas.microsoft.com/office/powerpoint/2010/main" val="1903821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7E6F4A-898D-40AB-8703-808F8F07A775}" type="datetimeFigureOut">
              <a:rPr lang="en-US" smtClean="0"/>
              <a:t>4/25/2018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52595C-FC34-4EA0-9365-2261DB7063C4}" type="slidenum">
              <a:rPr lang="en-US" smtClean="0"/>
              <a:t>‹#›</a:t>
            </a:fld>
            <a:endParaRPr lang="en-US"/>
          </a:p>
        </p:txBody>
      </p:sp>
    </p:spTree>
    <p:extLst>
      <p:ext uri="{BB962C8B-B14F-4D97-AF65-F5344CB8AC3E}">
        <p14:creationId xmlns:p14="http://schemas.microsoft.com/office/powerpoint/2010/main" val="1582314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7E6F4A-898D-40AB-8703-808F8F07A775}" type="datetimeFigureOut">
              <a:rPr lang="en-US" smtClean="0"/>
              <a:t>4/25/2018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52595C-FC34-4EA0-9365-2261DB7063C4}" type="slidenum">
              <a:rPr lang="en-US" smtClean="0"/>
              <a:t>‹#›</a:t>
            </a:fld>
            <a:endParaRPr lang="en-US"/>
          </a:p>
        </p:txBody>
      </p:sp>
    </p:spTree>
    <p:extLst>
      <p:ext uri="{BB962C8B-B14F-4D97-AF65-F5344CB8AC3E}">
        <p14:creationId xmlns:p14="http://schemas.microsoft.com/office/powerpoint/2010/main" val="876876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27E6F4A-898D-40AB-8703-808F8F07A775}" type="datetimeFigureOut">
              <a:rPr lang="en-US" smtClean="0"/>
              <a:t>4/25/2018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52595C-FC34-4EA0-9365-2261DB7063C4}" type="slidenum">
              <a:rPr lang="en-US" smtClean="0"/>
              <a:t>‹#›</a:t>
            </a:fld>
            <a:endParaRPr lang="en-US"/>
          </a:p>
        </p:txBody>
      </p:sp>
    </p:spTree>
    <p:extLst>
      <p:ext uri="{BB962C8B-B14F-4D97-AF65-F5344CB8AC3E}">
        <p14:creationId xmlns:p14="http://schemas.microsoft.com/office/powerpoint/2010/main" val="4167679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27E6F4A-898D-40AB-8703-808F8F07A775}" type="datetimeFigureOut">
              <a:rPr lang="en-US" smtClean="0"/>
              <a:t>4/25/2018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52595C-FC34-4EA0-9365-2261DB7063C4}" type="slidenum">
              <a:rPr lang="en-US" smtClean="0"/>
              <a:t>‹#›</a:t>
            </a:fld>
            <a:endParaRPr lang="en-US"/>
          </a:p>
        </p:txBody>
      </p:sp>
    </p:spTree>
    <p:extLst>
      <p:ext uri="{BB962C8B-B14F-4D97-AF65-F5344CB8AC3E}">
        <p14:creationId xmlns:p14="http://schemas.microsoft.com/office/powerpoint/2010/main" val="628500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7E6F4A-898D-40AB-8703-808F8F07A775}" type="datetimeFigureOut">
              <a:rPr lang="en-US" smtClean="0"/>
              <a:t>4/25/2018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52595C-FC34-4EA0-9365-2261DB7063C4}" type="slidenum">
              <a:rPr lang="en-US" smtClean="0"/>
              <a:t>‹#›</a:t>
            </a:fld>
            <a:endParaRPr lang="en-US"/>
          </a:p>
        </p:txBody>
      </p:sp>
    </p:spTree>
    <p:extLst>
      <p:ext uri="{BB962C8B-B14F-4D97-AF65-F5344CB8AC3E}">
        <p14:creationId xmlns:p14="http://schemas.microsoft.com/office/powerpoint/2010/main" val="1260971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7E6F4A-898D-40AB-8703-808F8F07A775}" type="datetimeFigureOut">
              <a:rPr lang="en-US" smtClean="0"/>
              <a:t>4/25/2018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52595C-FC34-4EA0-9365-2261DB7063C4}" type="slidenum">
              <a:rPr lang="en-US" smtClean="0"/>
              <a:t>‹#›</a:t>
            </a:fld>
            <a:endParaRPr lang="en-US"/>
          </a:p>
        </p:txBody>
      </p:sp>
    </p:spTree>
    <p:extLst>
      <p:ext uri="{BB962C8B-B14F-4D97-AF65-F5344CB8AC3E}">
        <p14:creationId xmlns:p14="http://schemas.microsoft.com/office/powerpoint/2010/main" val="4251994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7E6F4A-898D-40AB-8703-808F8F07A775}" type="datetimeFigureOut">
              <a:rPr lang="en-US" smtClean="0"/>
              <a:t>4/25/2018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52595C-FC34-4EA0-9365-2261DB7063C4}" type="slidenum">
              <a:rPr lang="en-US" smtClean="0"/>
              <a:t>‹#›</a:t>
            </a:fld>
            <a:endParaRPr lang="en-US"/>
          </a:p>
        </p:txBody>
      </p:sp>
    </p:spTree>
    <p:extLst>
      <p:ext uri="{BB962C8B-B14F-4D97-AF65-F5344CB8AC3E}">
        <p14:creationId xmlns:p14="http://schemas.microsoft.com/office/powerpoint/2010/main" val="312356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7E6F4A-898D-40AB-8703-808F8F07A775}" type="datetimeFigureOut">
              <a:rPr lang="en-US" smtClean="0"/>
              <a:t>4/25/2018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52595C-FC34-4EA0-9365-2261DB7063C4}" type="slidenum">
              <a:rPr lang="en-US" smtClean="0"/>
              <a:t>‹#›</a:t>
            </a:fld>
            <a:endParaRPr lang="en-US"/>
          </a:p>
        </p:txBody>
      </p:sp>
    </p:spTree>
    <p:extLst>
      <p:ext uri="{BB962C8B-B14F-4D97-AF65-F5344CB8AC3E}">
        <p14:creationId xmlns:p14="http://schemas.microsoft.com/office/powerpoint/2010/main" val="10210012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6.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www.youtube.com/watch?v=mN5HPJYJzus" TargetMode="Externa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hyperlink" Target="http://bedouina.typepad.com/.a/6a00d8341bf73153ef0105359fa532970c-popup"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hyperlink" Target="https://www.youtube.com/watch?v=xLSRMt-wWAM" TargetMode="Externa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5.gif"/><Relationship Id="rId2" Type="http://schemas.openxmlformats.org/officeDocument/2006/relationships/image" Target="../media/image114.jpg"/><Relationship Id="rId1" Type="http://schemas.openxmlformats.org/officeDocument/2006/relationships/slideLayout" Target="../slideLayouts/slideLayout2.xml"/><Relationship Id="rId5" Type="http://schemas.openxmlformats.org/officeDocument/2006/relationships/image" Target="../media/image117.jpeg"/><Relationship Id="rId4" Type="http://schemas.openxmlformats.org/officeDocument/2006/relationships/image" Target="../media/image116.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g"/><Relationship Id="rId1" Type="http://schemas.openxmlformats.org/officeDocument/2006/relationships/slideLayout" Target="../slideLayouts/slideLayout7.xml"/><Relationship Id="rId5" Type="http://schemas.openxmlformats.org/officeDocument/2006/relationships/image" Target="../media/image121.png"/><Relationship Id="rId4" Type="http://schemas.openxmlformats.org/officeDocument/2006/relationships/image" Target="../media/image120.gif"/></Relationships>
</file>

<file path=ppt/slides/_rels/slide11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hyperlink" Target="https://www.google.com/url?sa=i&amp;rct=j&amp;q=&amp;esrc=s&amp;source=images&amp;cd=&amp;cad=rja&amp;uact=8&amp;ved=0ahUKEwjgzrSh8YHKAhVENSYKHe1CAhIQjRwIBw&amp;url=https://12jungev.wordpress.com/tag/price-control/&amp;bvm=bv.110151844,d.eWE&amp;psig=AFQjCNEF9drDa5xgtNfbflkaiRLifsyodw&amp;ust=1451506311888871" TargetMode="Externa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hyperlink" Target="https://www.youtube.com/watch?v=RP0j3Lnlazs" TargetMode="External"/><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hyperlink" Target="https://www.youtube.com/watch?v=_PKH2wtDT3E" TargetMode="Externa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3" Type="http://schemas.openxmlformats.org/officeDocument/2006/relationships/hyperlink" Target="http://study.com/academy/lesson/identifying-shortages-and-surpluses-in-microeconomics.html" TargetMode="External"/><Relationship Id="rId2" Type="http://schemas.openxmlformats.org/officeDocument/2006/relationships/image" Target="../media/image126.pn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hyperlink" Target="https://www.youtube.com/watch?v=V0tIOqU7m-c" TargetMode="External"/><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hyperlink" Target="https://www.youtube.com/watch?v=K0AQ9rK8MN4" TargetMode="External"/><Relationship Id="rId1" Type="http://schemas.openxmlformats.org/officeDocument/2006/relationships/slideLayout" Target="../slideLayouts/slideLayout2.xml"/><Relationship Id="rId4" Type="http://schemas.openxmlformats.org/officeDocument/2006/relationships/image" Target="../media/image130.gif"/></Relationships>
</file>

<file path=ppt/slides/_rels/slide12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hyperlink" Target="https://www.google.com/url?sa=i&amp;rct=j&amp;q=&amp;esrc=s&amp;source=images&amp;cd=&amp;cad=rja&amp;uact=8&amp;ved=0ahUKEwi31MOG8oHKAhWKMSYKHUajBjsQjRwIBw&amp;url=https://12jungev.wordpress.com/tag/price-ceiling/&amp;bvm=bv.110151844,d.eWE&amp;psig=AFQjCNFEkUI3V-QIt774A8RxTdPI6Vb1Ew&amp;ust=1451506696599352" TargetMode="Externa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33.gif"/><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jpg"/><Relationship Id="rId1" Type="http://schemas.openxmlformats.org/officeDocument/2006/relationships/slideLayout" Target="../slideLayouts/slideLayout6.xml"/><Relationship Id="rId4" Type="http://schemas.openxmlformats.org/officeDocument/2006/relationships/image" Target="../media/image136.png"/></Relationships>
</file>

<file path=ppt/slides/_rels/slide133.xml.rels><?xml version="1.0" encoding="UTF-8" standalone="yes"?>
<Relationships xmlns="http://schemas.openxmlformats.org/package/2006/relationships"><Relationship Id="rId3" Type="http://schemas.openxmlformats.org/officeDocument/2006/relationships/hyperlink" Target="https://www.youtube.com/watch?v=1EzY4Vl460U" TargetMode="External"/><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image" Target="../media/image138.gif"/><Relationship Id="rId1" Type="http://schemas.openxmlformats.org/officeDocument/2006/relationships/slideLayout" Target="../slideLayouts/slideLayout2.xml"/><Relationship Id="rId4" Type="http://schemas.openxmlformats.org/officeDocument/2006/relationships/image" Target="../media/image140.jpg"/></Relationships>
</file>

<file path=ppt/slides/_rels/slide135.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image" Target="../media/image141.gif"/><Relationship Id="rId1" Type="http://schemas.openxmlformats.org/officeDocument/2006/relationships/slideLayout" Target="../slideLayouts/slideLayout2.xml"/><Relationship Id="rId4" Type="http://schemas.openxmlformats.org/officeDocument/2006/relationships/image" Target="../media/image143.jp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image" Target="../media/image144.jpg"/><Relationship Id="rId1" Type="http://schemas.openxmlformats.org/officeDocument/2006/relationships/slideLayout" Target="../slideLayouts/slideLayout2.xml"/><Relationship Id="rId4" Type="http://schemas.openxmlformats.org/officeDocument/2006/relationships/image" Target="../media/image146.jpg"/></Relationships>
</file>

<file path=ppt/slides/_rels/slide139.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image" Target="../media/image147.png"/><Relationship Id="rId1" Type="http://schemas.openxmlformats.org/officeDocument/2006/relationships/slideLayout" Target="../slideLayouts/slideLayout2.xml"/><Relationship Id="rId5" Type="http://schemas.openxmlformats.org/officeDocument/2006/relationships/image" Target="../media/image150.png"/><Relationship Id="rId4" Type="http://schemas.openxmlformats.org/officeDocument/2006/relationships/image" Target="../media/image149.jpg"/></Relationships>
</file>

<file path=ppt/slides/_rels/slide14.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8" Type="http://schemas.openxmlformats.org/officeDocument/2006/relationships/image" Target="../media/image158.jpg"/><Relationship Id="rId3" Type="http://schemas.openxmlformats.org/officeDocument/2006/relationships/image" Target="../media/image153.jpeg"/><Relationship Id="rId7" Type="http://schemas.openxmlformats.org/officeDocument/2006/relationships/image" Target="../media/image157.png"/><Relationship Id="rId2" Type="http://schemas.openxmlformats.org/officeDocument/2006/relationships/image" Target="../media/image152.jpg"/><Relationship Id="rId1" Type="http://schemas.openxmlformats.org/officeDocument/2006/relationships/slideLayout" Target="../slideLayouts/slideLayout2.xml"/><Relationship Id="rId6" Type="http://schemas.openxmlformats.org/officeDocument/2006/relationships/image" Target="../media/image156.jpg"/><Relationship Id="rId5" Type="http://schemas.openxmlformats.org/officeDocument/2006/relationships/image" Target="../media/image155.gif"/><Relationship Id="rId4" Type="http://schemas.openxmlformats.org/officeDocument/2006/relationships/image" Target="../media/image154.png"/><Relationship Id="rId9" Type="http://schemas.openxmlformats.org/officeDocument/2006/relationships/image" Target="../media/image159.jpeg"/></Relationships>
</file>

<file path=ppt/slides/_rels/slide142.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image" Target="../media/image160.png"/><Relationship Id="rId1" Type="http://schemas.openxmlformats.org/officeDocument/2006/relationships/slideLayout" Target="../slideLayouts/slideLayout2.xml"/><Relationship Id="rId6" Type="http://schemas.openxmlformats.org/officeDocument/2006/relationships/hyperlink" Target="https://www.youtube.com/watch?v=JMq059SAQXM" TargetMode="External"/><Relationship Id="rId5" Type="http://schemas.openxmlformats.org/officeDocument/2006/relationships/image" Target="../media/image163.png"/><Relationship Id="rId4" Type="http://schemas.openxmlformats.org/officeDocument/2006/relationships/image" Target="../media/image162.jpeg"/></Relationships>
</file>

<file path=ppt/slides/_rels/slide14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jp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image" Target="../media/image166.jpg"/><Relationship Id="rId1" Type="http://schemas.openxmlformats.org/officeDocument/2006/relationships/slideLayout" Target="../slideLayouts/slideLayout2.xml"/><Relationship Id="rId4" Type="http://schemas.openxmlformats.org/officeDocument/2006/relationships/hyperlink" Target="https://www.youtube.com/watch?v=Sb_-wfmJnHA" TargetMode="External"/></Relationships>
</file>

<file path=ppt/slides/_rels/slide145.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72.jpeg"/><Relationship Id="rId7" Type="http://schemas.openxmlformats.org/officeDocument/2006/relationships/image" Target="../media/image176.jpeg"/><Relationship Id="rId2" Type="http://schemas.openxmlformats.org/officeDocument/2006/relationships/image" Target="../media/image171.png"/><Relationship Id="rId1" Type="http://schemas.openxmlformats.org/officeDocument/2006/relationships/slideLayout" Target="../slideLayouts/slideLayout2.xml"/><Relationship Id="rId6" Type="http://schemas.openxmlformats.org/officeDocument/2006/relationships/image" Target="../media/image175.jpeg"/><Relationship Id="rId5" Type="http://schemas.openxmlformats.org/officeDocument/2006/relationships/image" Target="../media/image174.jpeg"/><Relationship Id="rId4" Type="http://schemas.openxmlformats.org/officeDocument/2006/relationships/image" Target="../media/image173.jpeg"/></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g9aDizJpd_s" TargetMode="External"/><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3" Type="http://schemas.openxmlformats.org/officeDocument/2006/relationships/image" Target="../media/image179.jpg"/><Relationship Id="rId2" Type="http://schemas.openxmlformats.org/officeDocument/2006/relationships/image" Target="../media/image178.jpg"/><Relationship Id="rId1" Type="http://schemas.openxmlformats.org/officeDocument/2006/relationships/slideLayout" Target="../slideLayouts/slideLayout6.xml"/><Relationship Id="rId6" Type="http://schemas.openxmlformats.org/officeDocument/2006/relationships/image" Target="../media/image182.jpg"/><Relationship Id="rId5" Type="http://schemas.openxmlformats.org/officeDocument/2006/relationships/image" Target="../media/image181.jpg"/><Relationship Id="rId4" Type="http://schemas.openxmlformats.org/officeDocument/2006/relationships/image" Target="../media/image180.jp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4.xml.rels><?xml version="1.0" encoding="UTF-8" standalone="yes"?>
<Relationships xmlns="http://schemas.openxmlformats.org/package/2006/relationships"><Relationship Id="rId3" Type="http://schemas.openxmlformats.org/officeDocument/2006/relationships/image" Target="../media/image184.jpg"/><Relationship Id="rId2" Type="http://schemas.openxmlformats.org/officeDocument/2006/relationships/image" Target="../media/image183.png"/><Relationship Id="rId1" Type="http://schemas.openxmlformats.org/officeDocument/2006/relationships/slideLayout" Target="../slideLayouts/slideLayout6.xml"/><Relationship Id="rId4" Type="http://schemas.openxmlformats.org/officeDocument/2006/relationships/image" Target="../media/image185.jpe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7.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jpeg"/><Relationship Id="rId1" Type="http://schemas.openxmlformats.org/officeDocument/2006/relationships/slideLayout" Target="../slideLayouts/slideLayout6.xml"/><Relationship Id="rId6" Type="http://schemas.openxmlformats.org/officeDocument/2006/relationships/image" Target="../media/image190.png"/><Relationship Id="rId5" Type="http://schemas.openxmlformats.org/officeDocument/2006/relationships/image" Target="../media/image189.jpeg"/><Relationship Id="rId4" Type="http://schemas.openxmlformats.org/officeDocument/2006/relationships/image" Target="../media/image188.jpeg"/></Relationships>
</file>

<file path=ppt/slides/_rels/slide158.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192.jpeg"/><Relationship Id="rId7" Type="http://schemas.openxmlformats.org/officeDocument/2006/relationships/image" Target="../media/image195.jpeg"/><Relationship Id="rId2" Type="http://schemas.openxmlformats.org/officeDocument/2006/relationships/hyperlink" Target="http://www.google.com/url?sa=i&amp;rct=j&amp;q=disney+abc+espn&amp;source=images&amp;cd=&amp;cad=rja&amp;docid=rsIaN5Lwc6xUqM&amp;tbnid=ocSJ6I7dsgUV9M:&amp;ved=0CAUQjRw&amp;url=http://hd-report.com/2010/09/03/disney-abc-espn-time-warner-cable-make-it-official/&amp;ei=VrovUZbfCY_88QSV8ICIBQ&amp;bvm=bv.43148975,d.eWU&amp;psig=AFQjCNGNcc5RVhrdQn24uH9L8feXPg337Q&amp;ust=1362168787430920" TargetMode="External"/><Relationship Id="rId1" Type="http://schemas.openxmlformats.org/officeDocument/2006/relationships/slideLayout" Target="../slideLayouts/slideLayout2.xml"/><Relationship Id="rId6" Type="http://schemas.openxmlformats.org/officeDocument/2006/relationships/image" Target="../media/image194.jpeg"/><Relationship Id="rId5" Type="http://schemas.openxmlformats.org/officeDocument/2006/relationships/image" Target="../media/image193.png"/><Relationship Id="rId4" Type="http://schemas.openxmlformats.org/officeDocument/2006/relationships/hyperlink" Target="http://www.google.com/url?sa=i&amp;source=images&amp;cd=&amp;cad=rja&amp;docid=mkip2HcRWfccdM&amp;tbnid=odsqtBpdr8I_8M:&amp;ved=0CAgQjRwwADgO&amp;url=https://www.simon.com/mall/westminster-mall/stores/babies-r-us-superstore&amp;ei=5JsvUbSxHYii8QT8uoCYCw&amp;psig=AFQjCNGOcEDCWbRy_PB35ALGgI4uZ3qGGw&amp;ust=1362160996527908"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6.jpeg"/><Relationship Id="rId1" Type="http://schemas.openxmlformats.org/officeDocument/2006/relationships/slideLayout" Target="../slideLayouts/slideLayout2.xml"/><Relationship Id="rId5" Type="http://schemas.openxmlformats.org/officeDocument/2006/relationships/image" Target="../media/image198.png"/><Relationship Id="rId4" Type="http://schemas.openxmlformats.org/officeDocument/2006/relationships/hyperlink" Target="http://www.google.com/url?sa=i&amp;rct=j&amp;q=goodwill&amp;source=images&amp;cd=&amp;cad=rja&amp;docid=T9zEDZ8fmaeMaM&amp;tbnid=bu8D2-xQONa4sM:&amp;ved=0CAUQjRw&amp;url=http://en.wikipedia.org/wiki/Goodwill_Industries&amp;ei=vto0UbCkFoHo8gSgkICwAQ&amp;bvm=bv.43148975,d.eWU&amp;psig=AFQjCNFlHI-uIylwG2zgbfCGImaGWIF6eg&amp;ust=1362504763451385" TargetMode="Externa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hyperlink" Target="http://stosselintheclassroom.org/videos/how_millennials_view_capitalism/"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s://www.google.com/url?sa=i&amp;rct=j&amp;q=&amp;esrc=s&amp;source=images&amp;cd=&amp;cad=rja&amp;uact=8&amp;ved=0ahUKEwiptf-l4OrJAhUKKyYKHQaSCDAQjRwIBw&amp;url=http://store.ferrari.com/en/clothing/menswear/polo-shirts/&amp;psig=AFQjCNEWs6LLUy2bLoFOWFLBEzR9G71DYw&amp;ust=1450711538733000" TargetMode="External"/><Relationship Id="rId1" Type="http://schemas.openxmlformats.org/officeDocument/2006/relationships/slideLayout" Target="../slideLayouts/slideLayout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6.xml"/><Relationship Id="rId4" Type="http://schemas.openxmlformats.org/officeDocument/2006/relationships/image" Target="../media/image41.jp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youtube.com/watch?v=LwLh6ax0zTE" TargetMode="Externa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g"/></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4.jpg"/><Relationship Id="rId5" Type="http://schemas.openxmlformats.org/officeDocument/2006/relationships/image" Target="../media/image63.png"/><Relationship Id="rId4" Type="http://schemas.openxmlformats.org/officeDocument/2006/relationships/image" Target="../media/image62.jpg"/></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www.youtube.com/watch?v=HHcblIxiAAk" TargetMode="External"/><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78.jpg"/><Relationship Id="rId3" Type="http://schemas.openxmlformats.org/officeDocument/2006/relationships/image" Target="../media/image73.jpeg"/><Relationship Id="rId7" Type="http://schemas.openxmlformats.org/officeDocument/2006/relationships/image" Target="../media/image77.png"/><Relationship Id="rId2" Type="http://schemas.openxmlformats.org/officeDocument/2006/relationships/image" Target="../media/image72.jpg"/><Relationship Id="rId1" Type="http://schemas.openxmlformats.org/officeDocument/2006/relationships/slideLayout" Target="../slideLayouts/slideLayout6.xml"/><Relationship Id="rId6" Type="http://schemas.openxmlformats.org/officeDocument/2006/relationships/image" Target="../media/image76.jpeg"/><Relationship Id="rId5" Type="http://schemas.openxmlformats.org/officeDocument/2006/relationships/image" Target="../media/image75.jpg"/><Relationship Id="rId4" Type="http://schemas.openxmlformats.org/officeDocument/2006/relationships/image" Target="../media/image74.jpg"/><Relationship Id="rId9" Type="http://schemas.openxmlformats.org/officeDocument/2006/relationships/image" Target="../media/image79.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hyperlink" Target="https://www.youtube.com/watch?v=ewPNugIqCUM"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87.wmf"/><Relationship Id="rId4" Type="http://schemas.openxmlformats.org/officeDocument/2006/relationships/oleObject" Target="../embeddings/oleObject1.bin"/></Relationships>
</file>

<file path=ppt/slides/_rels/slide91.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2.xml"/><Relationship Id="rId6" Type="http://schemas.openxmlformats.org/officeDocument/2006/relationships/image" Target="../media/image92.GIF"/><Relationship Id="rId5" Type="http://schemas.openxmlformats.org/officeDocument/2006/relationships/image" Target="../media/image91.jpeg"/><Relationship Id="rId4" Type="http://schemas.openxmlformats.org/officeDocument/2006/relationships/image" Target="../media/image90.jpg"/></Relationships>
</file>

<file path=ppt/slides/_rels/slide92.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e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93.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eg"/><Relationship Id="rId1" Type="http://schemas.openxmlformats.org/officeDocument/2006/relationships/slideLayout" Target="../slideLayouts/slideLayout6.xml"/><Relationship Id="rId4" Type="http://schemas.openxmlformats.org/officeDocument/2006/relationships/image" Target="../media/image98.jpg"/></Relationships>
</file>

<file path=ppt/slides/_rels/slide9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g"/><Relationship Id="rId1" Type="http://schemas.openxmlformats.org/officeDocument/2006/relationships/slideLayout" Target="../slideLayouts/slideLayout2.xml"/><Relationship Id="rId4" Type="http://schemas.openxmlformats.org/officeDocument/2006/relationships/image" Target="../media/image104.jpg"/></Relationships>
</file>

<file path=ppt/slides/_rels/slide97.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hyperlink" Target="https://www.google.com/url?sa=i&amp;rct=j&amp;q=&amp;esrc=s&amp;source=images&amp;cd=&amp;cad=rja&amp;uact=8&amp;ved=0ahUKEwjnpqr79vfJAhVDOCYKHUUGD44QjRwIBw&amp;url=http://www.latimes.com/entertainment/movies/moviesnow/la-et-mn-bp-oil-spill-movies-20140820-story.html&amp;bvm=bv.110151844,d.cWw&amp;psig=AFQjCNGaCakgJZhJPBD2iW4gmUwEhxAzDA&amp;ust=1451164441952568" TargetMode="External"/><Relationship Id="rId1" Type="http://schemas.openxmlformats.org/officeDocument/2006/relationships/slideLayout" Target="../slideLayouts/slideLayout2.xml"/><Relationship Id="rId4" Type="http://schemas.openxmlformats.org/officeDocument/2006/relationships/image" Target="../media/image108.jpg"/></Relationships>
</file>

<file path=ppt/slides/_rels/slide99.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63"/>
            <a:ext cx="10515600" cy="1325563"/>
          </a:xfrm>
        </p:spPr>
        <p:txBody>
          <a:bodyPr>
            <a:normAutofit/>
          </a:bodyPr>
          <a:lstStyle/>
          <a:p>
            <a:r>
              <a:rPr lang="en-US" sz="5400" dirty="0">
                <a:latin typeface="Gill Sans Ultra Bold Condensed" panose="020B0A06020104020203" pitchFamily="34" charset="0"/>
              </a:rPr>
              <a:t>     Unit 3: Microeconomics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0885" y="1569704"/>
            <a:ext cx="4730438" cy="251880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7818" y="4350645"/>
            <a:ext cx="3651450" cy="205394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320" y="1275010"/>
            <a:ext cx="4267804" cy="4267804"/>
          </a:xfrm>
          <a:prstGeom prst="rect">
            <a:avLst/>
          </a:prstGeom>
        </p:spPr>
      </p:pic>
      <p:sp>
        <p:nvSpPr>
          <p:cNvPr id="8" name="TextBox 7"/>
          <p:cNvSpPr txBox="1"/>
          <p:nvPr/>
        </p:nvSpPr>
        <p:spPr>
          <a:xfrm>
            <a:off x="579549" y="5542814"/>
            <a:ext cx="7173533" cy="1107996"/>
          </a:xfrm>
          <a:prstGeom prst="rect">
            <a:avLst/>
          </a:prstGeom>
          <a:noFill/>
        </p:spPr>
        <p:txBody>
          <a:bodyPr wrap="square" rtlCol="0">
            <a:spAutoFit/>
          </a:bodyPr>
          <a:lstStyle/>
          <a:p>
            <a:r>
              <a:rPr lang="en-US" sz="2200" b="1" u="sng" dirty="0"/>
              <a:t>Microeconomics</a:t>
            </a:r>
            <a:r>
              <a:rPr lang="en-US" sz="2200" dirty="0"/>
              <a:t> – The study of the economic behavior and decision making of small units, such as individuals, families, and firms (businesses) </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65046" y="311017"/>
            <a:ext cx="1306510" cy="1927985"/>
          </a:xfrm>
          <a:prstGeom prst="rect">
            <a:avLst/>
          </a:prstGeom>
        </p:spPr>
      </p:pic>
    </p:spTree>
    <p:extLst>
      <p:ext uri="{BB962C8B-B14F-4D97-AF65-F5344CB8AC3E}">
        <p14:creationId xmlns:p14="http://schemas.microsoft.com/office/powerpoint/2010/main" val="342171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1D404569-FBBB-4297-8A5E-E17222458793}" type="slidenum">
              <a:rPr lang="en-US" altLang="en-US" smtClean="0"/>
              <a:pPr>
                <a:defRPr/>
              </a:pPr>
              <a:t>10</a:t>
            </a:fld>
            <a:endParaRPr lang="en-US" altLang="en-US"/>
          </a:p>
        </p:txBody>
      </p:sp>
      <p:sp>
        <p:nvSpPr>
          <p:cNvPr id="4" name="TextBox 3"/>
          <p:cNvSpPr txBox="1"/>
          <p:nvPr/>
        </p:nvSpPr>
        <p:spPr>
          <a:xfrm>
            <a:off x="2057400" y="5410201"/>
            <a:ext cx="8229600" cy="830997"/>
          </a:xfrm>
          <a:prstGeom prst="rect">
            <a:avLst/>
          </a:prstGeom>
          <a:noFill/>
        </p:spPr>
        <p:txBody>
          <a:bodyPr wrap="square" rtlCol="0">
            <a:spAutoFit/>
          </a:bodyPr>
          <a:lstStyle/>
          <a:p>
            <a:pPr algn="ctr"/>
            <a:r>
              <a:rPr lang="en-US" sz="2400" dirty="0">
                <a:hlinkClick r:id="rId2"/>
              </a:rPr>
              <a:t>https://www.youtube.com/watch?v=mN5HPJYJzus</a:t>
            </a:r>
            <a:endParaRPr lang="en-US" sz="2400" dirty="0"/>
          </a:p>
          <a:p>
            <a:pPr algn="ctr"/>
            <a:r>
              <a:rPr lang="en-US" sz="2400" dirty="0"/>
              <a:t>AC/DC Econ Movie 1.7: Circular Flow Matrix </a:t>
            </a:r>
          </a:p>
        </p:txBody>
      </p:sp>
      <p:pic>
        <p:nvPicPr>
          <p:cNvPr id="38914" name="Picture 2" descr="Image result for ac/dc econ movie circular f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5452" y="665899"/>
            <a:ext cx="8229600" cy="462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46087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86000" y="-228600"/>
            <a:ext cx="7772400" cy="1143000"/>
          </a:xfrm>
        </p:spPr>
        <p:txBody>
          <a:bodyPr/>
          <a:lstStyle/>
          <a:p>
            <a:pPr eaLnBrk="1" hangingPunct="1"/>
            <a:r>
              <a:rPr lang="en-US" altLang="en-US" b="1"/>
              <a:t>Supply Practice</a:t>
            </a:r>
          </a:p>
        </p:txBody>
      </p:sp>
      <p:sp>
        <p:nvSpPr>
          <p:cNvPr id="39939" name="Text Box 5"/>
          <p:cNvSpPr txBox="1">
            <a:spLocks noChangeArrowheads="1"/>
          </p:cNvSpPr>
          <p:nvPr/>
        </p:nvSpPr>
        <p:spPr bwMode="auto">
          <a:xfrm>
            <a:off x="1752600" y="685800"/>
            <a:ext cx="8915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b="1"/>
              <a:t>First, identify the determinant (shifter) then decide if supply will increase or decrease</a:t>
            </a:r>
            <a:endParaRPr lang="en-US" altLang="en-US" sz="2800" b="1"/>
          </a:p>
        </p:txBody>
      </p:sp>
      <p:sp>
        <p:nvSpPr>
          <p:cNvPr id="39940" name="Slide Number Placeholder 4"/>
          <p:cNvSpPr txBox="1">
            <a:spLocks noGrp="1"/>
          </p:cNvSpPr>
          <p:nvPr/>
        </p:nvSpPr>
        <p:spPr bwMode="auto">
          <a:xfrm>
            <a:off x="8763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FAA3558E-D43E-45FE-B18C-588E730B0EA4}" type="slidenum">
              <a:rPr lang="en-US" altLang="en-US" sz="1400"/>
              <a:pPr algn="r" eaLnBrk="1" hangingPunct="1">
                <a:spcBef>
                  <a:spcPct val="0"/>
                </a:spcBef>
                <a:buFontTx/>
                <a:buNone/>
              </a:pPr>
              <a:t>100</a:t>
            </a:fld>
            <a:endParaRPr lang="en-US" altLang="en-US" sz="1400"/>
          </a:p>
        </p:txBody>
      </p:sp>
      <p:graphicFrame>
        <p:nvGraphicFramePr>
          <p:cNvPr id="94267" name="Group 59">
            <a:extLst>
              <a:ext uri="{FF2B5EF4-FFF2-40B4-BE49-F238E27FC236}">
                <a16:creationId xmlns:a16="http://schemas.microsoft.com/office/drawing/2014/main" id="{A3C9C029-5E46-43ED-844E-096DD674F4F3}"/>
              </a:ext>
            </a:extLst>
          </p:cNvPr>
          <p:cNvGraphicFramePr>
            <a:graphicFrameLocks noGrp="1"/>
          </p:cNvGraphicFramePr>
          <p:nvPr/>
        </p:nvGraphicFramePr>
        <p:xfrm>
          <a:off x="1752600" y="1828800"/>
          <a:ext cx="8445500" cy="4419600"/>
        </p:xfrm>
        <a:graphic>
          <a:graphicData uri="http://schemas.openxmlformats.org/drawingml/2006/table">
            <a:tbl>
              <a:tblPr/>
              <a:tblGrid>
                <a:gridCol w="598488">
                  <a:extLst>
                    <a:ext uri="{9D8B030D-6E8A-4147-A177-3AD203B41FA5}">
                      <a16:colId xmlns:a16="http://schemas.microsoft.com/office/drawing/2014/main" val="1591218214"/>
                    </a:ext>
                  </a:extLst>
                </a:gridCol>
                <a:gridCol w="3287712">
                  <a:extLst>
                    <a:ext uri="{9D8B030D-6E8A-4147-A177-3AD203B41FA5}">
                      <a16:colId xmlns:a16="http://schemas.microsoft.com/office/drawing/2014/main" val="3255282977"/>
                    </a:ext>
                  </a:extLst>
                </a:gridCol>
                <a:gridCol w="2362200">
                  <a:extLst>
                    <a:ext uri="{9D8B030D-6E8A-4147-A177-3AD203B41FA5}">
                      <a16:colId xmlns:a16="http://schemas.microsoft.com/office/drawing/2014/main" val="1642704378"/>
                    </a:ext>
                  </a:extLst>
                </a:gridCol>
                <a:gridCol w="2197100">
                  <a:extLst>
                    <a:ext uri="{9D8B030D-6E8A-4147-A177-3AD203B41FA5}">
                      <a16:colId xmlns:a16="http://schemas.microsoft.com/office/drawing/2014/main" val="582456407"/>
                    </a:ext>
                  </a:extLst>
                </a:gridCol>
              </a:tblGrid>
              <a:tr h="450850">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altLang="en-US" sz="2800" b="1" i="0" u="none" strike="noStrike" cap="none" normalizeH="0" baseline="0">
                        <a:ln>
                          <a:noFill/>
                        </a:ln>
                        <a:solidFill>
                          <a:schemeClr val="tx1"/>
                        </a:solidFill>
                        <a:effectLst/>
                        <a:latin typeface="Times New Roman" panose="02020603050405020304"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Shifter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Increase or Decrease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Left or Right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64245250"/>
                  </a:ext>
                </a:extLst>
              </a:tr>
              <a:tr h="452438">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3200" b="1" i="0" u="none" strike="noStrike" cap="none" normalizeH="0" baseline="0">
                          <a:ln>
                            <a:noFill/>
                          </a:ln>
                          <a:solidFill>
                            <a:schemeClr val="tx1"/>
                          </a:solidFill>
                          <a:effectLst/>
                          <a:latin typeface="Times New Roman" panose="02020603050405020304" pitchFamily="18"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3200" b="1"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3200" b="1"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3200" b="1"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675771"/>
                  </a:ext>
                </a:extLst>
              </a:tr>
              <a:tr h="450850">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3200" b="1" i="0" u="none" strike="noStrike" cap="none" normalizeH="0" baseline="0">
                          <a:ln>
                            <a:noFill/>
                          </a:ln>
                          <a:solidFill>
                            <a:schemeClr val="tx1"/>
                          </a:solidFill>
                          <a:effectLst/>
                          <a:latin typeface="Times New Roman" panose="02020603050405020304" pitchFamily="18"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3200" b="1"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3200" b="1"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3200" b="1"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06321174"/>
                  </a:ext>
                </a:extLst>
              </a:tr>
              <a:tr h="452438">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3200" b="1" i="0" u="none" strike="noStrike" cap="none" normalizeH="0" baseline="0">
                          <a:ln>
                            <a:noFill/>
                          </a:ln>
                          <a:solidFill>
                            <a:schemeClr val="tx1"/>
                          </a:solidFill>
                          <a:effectLst/>
                          <a:latin typeface="Times New Roman" panose="02020603050405020304" pitchFamily="18"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3200" b="1"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3200" b="1"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3200" b="1"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60643986"/>
                  </a:ext>
                </a:extLst>
              </a:tr>
              <a:tr h="450850">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3200" b="1" i="0" u="none" strike="noStrike" cap="none" normalizeH="0" baseline="0">
                          <a:ln>
                            <a:noFill/>
                          </a:ln>
                          <a:solidFill>
                            <a:schemeClr val="tx1"/>
                          </a:solidFill>
                          <a:effectLst/>
                          <a:latin typeface="Times New Roman" panose="02020603050405020304" pitchFamily="18" charset="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3200" b="1"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3200" b="1"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3200" b="1"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82239782"/>
                  </a:ext>
                </a:extLst>
              </a:tr>
              <a:tr h="452438">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3200" b="1" i="0" u="none" strike="noStrike" cap="none" normalizeH="0" baseline="0">
                          <a:ln>
                            <a:noFill/>
                          </a:ln>
                          <a:solidFill>
                            <a:schemeClr val="tx1"/>
                          </a:solidFill>
                          <a:effectLst/>
                          <a:latin typeface="Times New Roman" panose="02020603050405020304" pitchFamily="18" charset="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3200" b="1"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3200" b="1"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3200" b="1"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65155881"/>
                  </a:ext>
                </a:extLst>
              </a:tr>
              <a:tr h="450850">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3200" b="1" i="0" u="none" strike="noStrike" cap="none" normalizeH="0" baseline="0">
                          <a:ln>
                            <a:noFill/>
                          </a:ln>
                          <a:solidFill>
                            <a:schemeClr val="tx1"/>
                          </a:solidFill>
                          <a:effectLst/>
                          <a:latin typeface="Times New Roman" panose="02020603050405020304" pitchFamily="18" charset="0"/>
                        </a:rPr>
                        <a:t>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3200" b="1"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3200" b="1"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3200" b="1"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81455451"/>
                  </a:ext>
                </a:extLst>
              </a:tr>
            </a:tbl>
          </a:graphicData>
        </a:graphic>
      </p:graphicFrame>
    </p:spTree>
    <p:extLst>
      <p:ext uri="{BB962C8B-B14F-4D97-AF65-F5344CB8AC3E}">
        <p14:creationId xmlns:p14="http://schemas.microsoft.com/office/powerpoint/2010/main" val="1987143905"/>
      </p:ext>
    </p:extLst>
  </p:cSld>
  <p:clrMapOvr>
    <a:masterClrMapping/>
  </p:clrMapOvr>
  <p:transition>
    <p:random/>
  </p:transition>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2286000" y="-228600"/>
            <a:ext cx="7772400" cy="1143000"/>
          </a:xfrm>
        </p:spPr>
        <p:txBody>
          <a:bodyPr/>
          <a:lstStyle/>
          <a:p>
            <a:pPr eaLnBrk="1" hangingPunct="1"/>
            <a:r>
              <a:rPr lang="en-US" altLang="en-US" b="1"/>
              <a:t>Supply Practice</a:t>
            </a:r>
          </a:p>
        </p:txBody>
      </p:sp>
      <p:sp>
        <p:nvSpPr>
          <p:cNvPr id="109571" name="Rectangle 3"/>
          <p:cNvSpPr>
            <a:spLocks noGrp="1" noChangeArrowheads="1"/>
          </p:cNvSpPr>
          <p:nvPr>
            <p:ph type="body" sz="half" idx="2"/>
          </p:nvPr>
        </p:nvSpPr>
        <p:spPr>
          <a:xfrm>
            <a:off x="669851" y="1981200"/>
            <a:ext cx="10683949" cy="4568456"/>
          </a:xfrm>
        </p:spPr>
        <p:txBody>
          <a:bodyPr>
            <a:normAutofit/>
          </a:bodyPr>
          <a:lstStyle/>
          <a:p>
            <a:pPr marL="533400" indent="-533400" algn="ctr">
              <a:lnSpc>
                <a:spcPct val="80000"/>
              </a:lnSpc>
              <a:spcBef>
                <a:spcPct val="0"/>
              </a:spcBef>
              <a:buNone/>
            </a:pPr>
            <a:r>
              <a:rPr lang="en-US" altLang="en-US" sz="3600" b="1" dirty="0">
                <a:solidFill>
                  <a:srgbClr val="000099"/>
                </a:solidFill>
              </a:rPr>
              <a:t>Hamburgers</a:t>
            </a:r>
          </a:p>
          <a:p>
            <a:pPr marL="914400" lvl="1" indent="-457200">
              <a:lnSpc>
                <a:spcPct val="80000"/>
              </a:lnSpc>
              <a:spcBef>
                <a:spcPct val="0"/>
              </a:spcBef>
              <a:buFontTx/>
              <a:buAutoNum type="arabicPeriod"/>
            </a:pPr>
            <a:r>
              <a:rPr lang="en-US" altLang="en-US" sz="3600" b="1" dirty="0">
                <a:solidFill>
                  <a:srgbClr val="990000"/>
                </a:solidFill>
              </a:rPr>
              <a:t>Mad cow disease kills 20% of cows </a:t>
            </a:r>
          </a:p>
          <a:p>
            <a:pPr marL="914400" lvl="1" indent="-457200">
              <a:lnSpc>
                <a:spcPct val="80000"/>
              </a:lnSpc>
              <a:spcBef>
                <a:spcPct val="0"/>
              </a:spcBef>
              <a:buFontTx/>
              <a:buAutoNum type="arabicPeriod"/>
            </a:pPr>
            <a:r>
              <a:rPr lang="en-US" altLang="en-US" sz="3600" b="1" dirty="0">
                <a:solidFill>
                  <a:srgbClr val="990000"/>
                </a:solidFill>
              </a:rPr>
              <a:t>Price of burgers increase 30%</a:t>
            </a:r>
          </a:p>
          <a:p>
            <a:pPr marL="914400" lvl="1" indent="-457200">
              <a:lnSpc>
                <a:spcPct val="80000"/>
              </a:lnSpc>
              <a:spcBef>
                <a:spcPct val="0"/>
              </a:spcBef>
              <a:buFontTx/>
              <a:buAutoNum type="arabicPeriod"/>
            </a:pPr>
            <a:r>
              <a:rPr lang="en-US" altLang="en-US" sz="3600" b="1" dirty="0">
                <a:solidFill>
                  <a:srgbClr val="990000"/>
                </a:solidFill>
              </a:rPr>
              <a:t>Government taxes burger producers</a:t>
            </a:r>
          </a:p>
          <a:p>
            <a:pPr marL="914400" lvl="1" indent="-457200">
              <a:lnSpc>
                <a:spcPct val="80000"/>
              </a:lnSpc>
              <a:spcBef>
                <a:spcPct val="0"/>
              </a:spcBef>
              <a:buFontTx/>
              <a:buAutoNum type="arabicPeriod"/>
            </a:pPr>
            <a:r>
              <a:rPr lang="en-US" altLang="en-US" sz="3600" b="1" dirty="0">
                <a:solidFill>
                  <a:srgbClr val="990000"/>
                </a:solidFill>
              </a:rPr>
              <a:t>Restaurants can produce burgers and/or tacos. A demand increase causes the price for tacos to increase 500%</a:t>
            </a:r>
          </a:p>
          <a:p>
            <a:pPr marL="914400" lvl="1" indent="-457200">
              <a:lnSpc>
                <a:spcPct val="80000"/>
              </a:lnSpc>
              <a:spcBef>
                <a:spcPct val="0"/>
              </a:spcBef>
              <a:buFontTx/>
              <a:buAutoNum type="arabicPeriod"/>
            </a:pPr>
            <a:r>
              <a:rPr lang="en-US" altLang="en-US" sz="3600" b="1" dirty="0">
                <a:solidFill>
                  <a:srgbClr val="990000"/>
                </a:solidFill>
              </a:rPr>
              <a:t>New bun baking technology cuts production time in half</a:t>
            </a:r>
          </a:p>
          <a:p>
            <a:pPr marL="914400" lvl="1" indent="-457200">
              <a:lnSpc>
                <a:spcPct val="80000"/>
              </a:lnSpc>
              <a:spcBef>
                <a:spcPct val="0"/>
              </a:spcBef>
              <a:buFontTx/>
              <a:buAutoNum type="arabicPeriod"/>
            </a:pPr>
            <a:r>
              <a:rPr lang="en-US" altLang="en-US" sz="3600" b="1" dirty="0">
                <a:solidFill>
                  <a:srgbClr val="990000"/>
                </a:solidFill>
              </a:rPr>
              <a:t>Minimum wage increases to $10</a:t>
            </a:r>
          </a:p>
          <a:p>
            <a:pPr marL="914400" lvl="1" indent="-457200">
              <a:lnSpc>
                <a:spcPct val="80000"/>
              </a:lnSpc>
              <a:spcBef>
                <a:spcPct val="0"/>
              </a:spcBef>
              <a:buFontTx/>
              <a:buAutoNum type="arabicPeriod"/>
            </a:pPr>
            <a:endParaRPr lang="en-US" altLang="en-US" sz="1200" b="1" dirty="0">
              <a:solidFill>
                <a:srgbClr val="990000"/>
              </a:solidFill>
            </a:endParaRPr>
          </a:p>
        </p:txBody>
      </p:sp>
      <p:sp>
        <p:nvSpPr>
          <p:cNvPr id="41988" name="Text Box 4"/>
          <p:cNvSpPr txBox="1">
            <a:spLocks noChangeArrowheads="1"/>
          </p:cNvSpPr>
          <p:nvPr/>
        </p:nvSpPr>
        <p:spPr bwMode="auto">
          <a:xfrm>
            <a:off x="1201479" y="609600"/>
            <a:ext cx="9037674"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AutoNum type="arabicPeriod"/>
            </a:pPr>
            <a:r>
              <a:rPr lang="en-US" altLang="en-US" sz="2800" b="1" dirty="0"/>
              <a:t>Which determinant (SHIFTER)?</a:t>
            </a:r>
          </a:p>
          <a:p>
            <a:pPr>
              <a:spcBef>
                <a:spcPct val="0"/>
              </a:spcBef>
              <a:buFontTx/>
              <a:buAutoNum type="arabicPeriod"/>
            </a:pPr>
            <a:r>
              <a:rPr lang="en-US" altLang="en-US" sz="2800" b="1" dirty="0"/>
              <a:t>Increase or decrease?</a:t>
            </a:r>
          </a:p>
          <a:p>
            <a:pPr>
              <a:spcBef>
                <a:spcPct val="0"/>
              </a:spcBef>
              <a:buFontTx/>
              <a:buAutoNum type="arabicPeriod"/>
            </a:pPr>
            <a:r>
              <a:rPr lang="en-US" altLang="en-US" sz="2800" b="1" dirty="0"/>
              <a:t>Which direction will curve shift?</a:t>
            </a:r>
            <a:endParaRPr lang="en-US" altLang="en-US" sz="2400" b="1" dirty="0"/>
          </a:p>
        </p:txBody>
      </p:sp>
      <p:sp>
        <p:nvSpPr>
          <p:cNvPr id="4198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8E75D08-72DD-4E1A-8874-AF435F313C21}" type="slidenum">
              <a:rPr lang="en-US" altLang="en-US" sz="1400"/>
              <a:pPr>
                <a:spcBef>
                  <a:spcPct val="0"/>
                </a:spcBef>
                <a:buFontTx/>
                <a:buNone/>
              </a:pPr>
              <a:t>101</a:t>
            </a:fld>
            <a:endParaRPr lang="en-US" altLang="en-US" sz="1400"/>
          </a:p>
        </p:txBody>
      </p:sp>
    </p:spTree>
    <p:extLst>
      <p:ext uri="{BB962C8B-B14F-4D97-AF65-F5344CB8AC3E}">
        <p14:creationId xmlns:p14="http://schemas.microsoft.com/office/powerpoint/2010/main" val="427455302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9571">
                                            <p:txEl>
                                              <p:pRg st="0" end="0"/>
                                            </p:txEl>
                                          </p:spTgt>
                                        </p:tgtEl>
                                        <p:attrNameLst>
                                          <p:attrName>style.visibility</p:attrName>
                                        </p:attrNameLst>
                                      </p:cBhvr>
                                      <p:to>
                                        <p:strVal val="visible"/>
                                      </p:to>
                                    </p:set>
                                    <p:animEffect transition="in" filter="dissolve">
                                      <p:cBhvr>
                                        <p:cTn id="7" dur="500"/>
                                        <p:tgtEl>
                                          <p:spTgt spid="109571">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9571">
                                            <p:txEl>
                                              <p:pRg st="1" end="1"/>
                                            </p:txEl>
                                          </p:spTgt>
                                        </p:tgtEl>
                                        <p:attrNameLst>
                                          <p:attrName>style.visibility</p:attrName>
                                        </p:attrNameLst>
                                      </p:cBhvr>
                                      <p:to>
                                        <p:strVal val="visible"/>
                                      </p:to>
                                    </p:set>
                                    <p:animEffect transition="in" filter="dissolve">
                                      <p:cBhvr>
                                        <p:cTn id="10" dur="500"/>
                                        <p:tgtEl>
                                          <p:spTgt spid="109571">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9571">
                                            <p:txEl>
                                              <p:pRg st="2" end="2"/>
                                            </p:txEl>
                                          </p:spTgt>
                                        </p:tgtEl>
                                        <p:attrNameLst>
                                          <p:attrName>style.visibility</p:attrName>
                                        </p:attrNameLst>
                                      </p:cBhvr>
                                      <p:to>
                                        <p:strVal val="visible"/>
                                      </p:to>
                                    </p:set>
                                    <p:animEffect transition="in" filter="dissolve">
                                      <p:cBhvr>
                                        <p:cTn id="13" dur="500"/>
                                        <p:tgtEl>
                                          <p:spTgt spid="109571">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09571">
                                            <p:txEl>
                                              <p:pRg st="3" end="3"/>
                                            </p:txEl>
                                          </p:spTgt>
                                        </p:tgtEl>
                                        <p:attrNameLst>
                                          <p:attrName>style.visibility</p:attrName>
                                        </p:attrNameLst>
                                      </p:cBhvr>
                                      <p:to>
                                        <p:strVal val="visible"/>
                                      </p:to>
                                    </p:set>
                                    <p:animEffect transition="in" filter="dissolve">
                                      <p:cBhvr>
                                        <p:cTn id="16" dur="500"/>
                                        <p:tgtEl>
                                          <p:spTgt spid="109571">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09571">
                                            <p:txEl>
                                              <p:pRg st="4" end="4"/>
                                            </p:txEl>
                                          </p:spTgt>
                                        </p:tgtEl>
                                        <p:attrNameLst>
                                          <p:attrName>style.visibility</p:attrName>
                                        </p:attrNameLst>
                                      </p:cBhvr>
                                      <p:to>
                                        <p:strVal val="visible"/>
                                      </p:to>
                                    </p:set>
                                    <p:animEffect transition="in" filter="dissolve">
                                      <p:cBhvr>
                                        <p:cTn id="19" dur="500"/>
                                        <p:tgtEl>
                                          <p:spTgt spid="109571">
                                            <p:txEl>
                                              <p:pRg st="4" end="4"/>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09571">
                                            <p:txEl>
                                              <p:pRg st="5" end="5"/>
                                            </p:txEl>
                                          </p:spTgt>
                                        </p:tgtEl>
                                        <p:attrNameLst>
                                          <p:attrName>style.visibility</p:attrName>
                                        </p:attrNameLst>
                                      </p:cBhvr>
                                      <p:to>
                                        <p:strVal val="visible"/>
                                      </p:to>
                                    </p:set>
                                    <p:animEffect transition="in" filter="dissolve">
                                      <p:cBhvr>
                                        <p:cTn id="22" dur="500"/>
                                        <p:tgtEl>
                                          <p:spTgt spid="109571">
                                            <p:txEl>
                                              <p:pRg st="5" end="5"/>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09571">
                                            <p:txEl>
                                              <p:pRg st="6" end="6"/>
                                            </p:txEl>
                                          </p:spTgt>
                                        </p:tgtEl>
                                        <p:attrNameLst>
                                          <p:attrName>style.visibility</p:attrName>
                                        </p:attrNameLst>
                                      </p:cBhvr>
                                      <p:to>
                                        <p:strVal val="visible"/>
                                      </p:to>
                                    </p:set>
                                    <p:animEffect transition="in" filter="dissolve">
                                      <p:cBhvr>
                                        <p:cTn id="25" dur="500"/>
                                        <p:tgtEl>
                                          <p:spTgt spid="10957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build="p"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775" y="116059"/>
            <a:ext cx="10515600" cy="1325563"/>
          </a:xfrm>
        </p:spPr>
        <p:txBody>
          <a:bodyPr>
            <a:normAutofit/>
          </a:bodyPr>
          <a:lstStyle/>
          <a:p>
            <a:pPr algn="ctr"/>
            <a:r>
              <a:rPr lang="en-US" sz="4000" dirty="0">
                <a:solidFill>
                  <a:srgbClr val="C00000"/>
                </a:solidFill>
              </a:rPr>
              <a:t>How does Elasticity of Supply affect Production?</a:t>
            </a:r>
          </a:p>
        </p:txBody>
      </p:sp>
      <p:sp>
        <p:nvSpPr>
          <p:cNvPr id="3" name="Content Placeholder 2"/>
          <p:cNvSpPr>
            <a:spLocks noGrp="1"/>
          </p:cNvSpPr>
          <p:nvPr>
            <p:ph idx="1"/>
          </p:nvPr>
        </p:nvSpPr>
        <p:spPr>
          <a:xfrm>
            <a:off x="415489" y="1184045"/>
            <a:ext cx="11351740" cy="5416378"/>
          </a:xfrm>
        </p:spPr>
        <p:txBody>
          <a:bodyPr>
            <a:normAutofit fontScale="92500" lnSpcReduction="20000"/>
          </a:bodyPr>
          <a:lstStyle/>
          <a:p>
            <a:r>
              <a:rPr lang="en-US" b="1" u="sng" dirty="0"/>
              <a:t>Elasticity of Supply</a:t>
            </a:r>
            <a:r>
              <a:rPr lang="en-US" b="1" dirty="0"/>
              <a:t> </a:t>
            </a:r>
            <a:r>
              <a:rPr lang="en-US" dirty="0"/>
              <a:t>is the degree to which price changes affect the Qs</a:t>
            </a:r>
          </a:p>
          <a:p>
            <a:r>
              <a:rPr lang="en-US" dirty="0">
                <a:solidFill>
                  <a:schemeClr val="accent4">
                    <a:lumMod val="50000"/>
                  </a:schemeClr>
                </a:solidFill>
              </a:rPr>
              <a:t>An </a:t>
            </a:r>
            <a:r>
              <a:rPr lang="en-US" b="1" dirty="0">
                <a:solidFill>
                  <a:schemeClr val="accent4">
                    <a:lumMod val="50000"/>
                  </a:schemeClr>
                </a:solidFill>
              </a:rPr>
              <a:t>ELASTIC</a:t>
            </a:r>
            <a:r>
              <a:rPr lang="en-US" dirty="0">
                <a:solidFill>
                  <a:schemeClr val="accent4">
                    <a:lumMod val="50000"/>
                  </a:schemeClr>
                </a:solidFill>
              </a:rPr>
              <a:t> Supply exists when a small change in price causes a </a:t>
            </a:r>
            <a:r>
              <a:rPr lang="en-US" b="1" dirty="0">
                <a:solidFill>
                  <a:schemeClr val="accent4">
                    <a:lumMod val="50000"/>
                  </a:schemeClr>
                </a:solidFill>
              </a:rPr>
              <a:t>MAJOR</a:t>
            </a:r>
            <a:r>
              <a:rPr lang="en-US" dirty="0">
                <a:solidFill>
                  <a:schemeClr val="accent4">
                    <a:lumMod val="50000"/>
                  </a:schemeClr>
                </a:solidFill>
              </a:rPr>
              <a:t> change in the Qs</a:t>
            </a:r>
          </a:p>
          <a:p>
            <a:r>
              <a:rPr lang="en-US" u="sng" dirty="0">
                <a:solidFill>
                  <a:schemeClr val="tx2">
                    <a:lumMod val="50000"/>
                  </a:schemeClr>
                </a:solidFill>
              </a:rPr>
              <a:t>Elastic products usually can be made:</a:t>
            </a:r>
          </a:p>
          <a:p>
            <a:pPr lvl="1">
              <a:buFont typeface="Wingdings" panose="05000000000000000000" pitchFamily="2" charset="2"/>
              <a:buChar char="ü"/>
            </a:pPr>
            <a:r>
              <a:rPr lang="en-US" sz="2800" dirty="0">
                <a:solidFill>
                  <a:schemeClr val="tx2">
                    <a:lumMod val="50000"/>
                  </a:schemeClr>
                </a:solidFill>
              </a:rPr>
              <a:t>Quickly</a:t>
            </a:r>
          </a:p>
          <a:p>
            <a:pPr lvl="1">
              <a:buFont typeface="Wingdings" panose="05000000000000000000" pitchFamily="2" charset="2"/>
              <a:buChar char="ü"/>
            </a:pPr>
            <a:r>
              <a:rPr lang="en-US" sz="2800" dirty="0">
                <a:solidFill>
                  <a:schemeClr val="tx2">
                    <a:lumMod val="50000"/>
                  </a:schemeClr>
                </a:solidFill>
              </a:rPr>
              <a:t>Inexpensively</a:t>
            </a:r>
          </a:p>
          <a:p>
            <a:pPr lvl="1">
              <a:buFont typeface="Wingdings" panose="05000000000000000000" pitchFamily="2" charset="2"/>
              <a:buChar char="ü"/>
            </a:pPr>
            <a:r>
              <a:rPr lang="en-US" sz="2800" dirty="0">
                <a:solidFill>
                  <a:schemeClr val="tx2">
                    <a:lumMod val="50000"/>
                  </a:schemeClr>
                </a:solidFill>
              </a:rPr>
              <a:t>Using a few readily available resources</a:t>
            </a:r>
          </a:p>
          <a:p>
            <a:r>
              <a:rPr lang="en-US" dirty="0">
                <a:solidFill>
                  <a:srgbClr val="C00000"/>
                </a:solidFill>
              </a:rPr>
              <a:t>An </a:t>
            </a:r>
            <a:r>
              <a:rPr lang="en-US" b="1" dirty="0">
                <a:solidFill>
                  <a:srgbClr val="C00000"/>
                </a:solidFill>
              </a:rPr>
              <a:t>INELASTIC</a:t>
            </a:r>
            <a:r>
              <a:rPr lang="en-US" dirty="0">
                <a:solidFill>
                  <a:srgbClr val="C00000"/>
                </a:solidFill>
              </a:rPr>
              <a:t> Supply exists when a change in a good’s price has </a:t>
            </a:r>
            <a:r>
              <a:rPr lang="en-US" sz="2000" b="1" dirty="0">
                <a:solidFill>
                  <a:srgbClr val="C00000"/>
                </a:solidFill>
              </a:rPr>
              <a:t>little</a:t>
            </a:r>
            <a:r>
              <a:rPr lang="en-US" dirty="0">
                <a:solidFill>
                  <a:srgbClr val="C00000"/>
                </a:solidFill>
              </a:rPr>
              <a:t> impact on the Qs</a:t>
            </a:r>
          </a:p>
          <a:p>
            <a:r>
              <a:rPr lang="en-US" u="sng" dirty="0">
                <a:solidFill>
                  <a:srgbClr val="002060"/>
                </a:solidFill>
              </a:rPr>
              <a:t>Inelastic products typically requires a great deal of:</a:t>
            </a:r>
          </a:p>
          <a:p>
            <a:pPr lvl="1">
              <a:buFont typeface="Wingdings" panose="05000000000000000000" pitchFamily="2" charset="2"/>
              <a:buChar char="Ø"/>
            </a:pPr>
            <a:r>
              <a:rPr lang="en-US" sz="2600" dirty="0">
                <a:solidFill>
                  <a:srgbClr val="002060"/>
                </a:solidFill>
              </a:rPr>
              <a:t>Time</a:t>
            </a:r>
          </a:p>
          <a:p>
            <a:pPr lvl="1">
              <a:buFont typeface="Wingdings" panose="05000000000000000000" pitchFamily="2" charset="2"/>
              <a:buChar char="Ø"/>
            </a:pPr>
            <a:r>
              <a:rPr lang="en-US" sz="2600" dirty="0">
                <a:solidFill>
                  <a:srgbClr val="002060"/>
                </a:solidFill>
              </a:rPr>
              <a:t>Money</a:t>
            </a:r>
          </a:p>
          <a:p>
            <a:pPr lvl="1">
              <a:buFont typeface="Wingdings" panose="05000000000000000000" pitchFamily="2" charset="2"/>
              <a:buChar char="Ø"/>
            </a:pPr>
            <a:r>
              <a:rPr lang="en-US" sz="2600" dirty="0">
                <a:solidFill>
                  <a:srgbClr val="002060"/>
                </a:solidFill>
              </a:rPr>
              <a:t>Resources that are not readily available </a:t>
            </a:r>
          </a:p>
          <a:p>
            <a:r>
              <a:rPr lang="en-US" dirty="0">
                <a:solidFill>
                  <a:srgbClr val="002060"/>
                </a:solidFill>
              </a:rPr>
              <a:t>Because suppliers cannot easily change the production rates of such goods to meet the changing demand</a:t>
            </a:r>
          </a:p>
        </p:txBody>
      </p:sp>
    </p:spTree>
    <p:extLst>
      <p:ext uri="{BB962C8B-B14F-4D97-AF65-F5344CB8AC3E}">
        <p14:creationId xmlns:p14="http://schemas.microsoft.com/office/powerpoint/2010/main" val="872746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barn(inVertical)">
                                      <p:cBhvr>
                                        <p:cTn id="23" dur="500"/>
                                        <p:tgtEl>
                                          <p:spTgt spid="3">
                                            <p:txEl>
                                              <p:pRg st="6" end="6"/>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barn(inVertical)">
                                      <p:cBhvr>
                                        <p:cTn id="26" dur="500"/>
                                        <p:tgtEl>
                                          <p:spTgt spid="3">
                                            <p:txEl>
                                              <p:pRg st="7" end="7"/>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barn(inVertical)">
                                      <p:cBhvr>
                                        <p:cTn id="29" dur="500"/>
                                        <p:tgtEl>
                                          <p:spTgt spid="3">
                                            <p:txEl>
                                              <p:pRg st="8" end="8"/>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barn(inVertical)">
                                      <p:cBhvr>
                                        <p:cTn id="32" dur="500"/>
                                        <p:tgtEl>
                                          <p:spTgt spid="3">
                                            <p:txEl>
                                              <p:pRg st="9" end="9"/>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barn(inVertical)">
                                      <p:cBhvr>
                                        <p:cTn id="35" dur="500"/>
                                        <p:tgtEl>
                                          <p:spTgt spid="3">
                                            <p:txEl>
                                              <p:pRg st="10" end="10"/>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animEffect transition="in" filter="barn(inVertical)">
                                      <p:cBhvr>
                                        <p:cTn id="38"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are the costs of production?</a:t>
            </a:r>
          </a:p>
        </p:txBody>
      </p:sp>
      <p:sp>
        <p:nvSpPr>
          <p:cNvPr id="3" name="Content Placeholder 2"/>
          <p:cNvSpPr>
            <a:spLocks noGrp="1"/>
          </p:cNvSpPr>
          <p:nvPr>
            <p:ph idx="1"/>
          </p:nvPr>
        </p:nvSpPr>
        <p:spPr/>
        <p:txBody>
          <a:bodyPr>
            <a:normAutofit lnSpcReduction="10000"/>
          </a:bodyPr>
          <a:lstStyle/>
          <a:p>
            <a:r>
              <a:rPr lang="en-US" u="sng" dirty="0"/>
              <a:t>Productivity</a:t>
            </a:r>
            <a:r>
              <a:rPr lang="en-US" dirty="0"/>
              <a:t> – amount of goods &amp; services produced per unit of input</a:t>
            </a:r>
          </a:p>
          <a:p>
            <a:r>
              <a:rPr lang="en-US" u="sng" dirty="0"/>
              <a:t>Total Product</a:t>
            </a:r>
            <a:r>
              <a:rPr lang="en-US" dirty="0"/>
              <a:t> – all the product a company makes in a given period of time, with a given amount of input</a:t>
            </a:r>
            <a:endParaRPr lang="en-US" u="sng" dirty="0"/>
          </a:p>
          <a:p>
            <a:r>
              <a:rPr lang="en-US" u="sng" dirty="0"/>
              <a:t>Marginal Product</a:t>
            </a:r>
            <a:r>
              <a:rPr lang="en-US" dirty="0"/>
              <a:t> – the change in output generated by adding</a:t>
            </a:r>
            <a:r>
              <a:rPr lang="en-US" b="1" dirty="0"/>
              <a:t> one more unit</a:t>
            </a:r>
            <a:r>
              <a:rPr lang="en-US" dirty="0"/>
              <a:t> of input</a:t>
            </a:r>
          </a:p>
          <a:p>
            <a:r>
              <a:rPr lang="en-US" sz="3200" b="1" u="sng" dirty="0">
                <a:solidFill>
                  <a:srgbClr val="FF0000"/>
                </a:solidFill>
                <a:latin typeface="Lucida Fax" panose="02060602050505020204" pitchFamily="18" charset="0"/>
              </a:rPr>
              <a:t>LAW of DIMINISHING RETURNS</a:t>
            </a:r>
            <a:r>
              <a:rPr lang="en-US" sz="3200" dirty="0">
                <a:solidFill>
                  <a:srgbClr val="FF0000"/>
                </a:solidFill>
                <a:latin typeface="Lucida Fax" panose="02060602050505020204" pitchFamily="18" charset="0"/>
              </a:rPr>
              <a:t> – states that as more of ONE input is added to a fixed supply of other resources, productivity increases up to a point; but at some point, marginal product will diminish </a:t>
            </a:r>
            <a:endParaRPr lang="en-US" sz="3200" b="1" u="sng" dirty="0">
              <a:solidFill>
                <a:srgbClr val="FF0000"/>
              </a:solidFill>
              <a:latin typeface="Lucida Fax" panose="02060602050505020204" pitchFamily="18" charset="0"/>
            </a:endParaRPr>
          </a:p>
          <a:p>
            <a:endParaRPr lang="en-US" dirty="0"/>
          </a:p>
        </p:txBody>
      </p:sp>
    </p:spTree>
    <p:extLst>
      <p:ext uri="{BB962C8B-B14F-4D97-AF65-F5344CB8AC3E}">
        <p14:creationId xmlns:p14="http://schemas.microsoft.com/office/powerpoint/2010/main" val="150785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p:cTn id="19"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Costs of Production</a:t>
            </a:r>
          </a:p>
        </p:txBody>
      </p:sp>
      <p:sp>
        <p:nvSpPr>
          <p:cNvPr id="3" name="Content Placeholder 2"/>
          <p:cNvSpPr>
            <a:spLocks noGrp="1"/>
          </p:cNvSpPr>
          <p:nvPr>
            <p:ph idx="1"/>
          </p:nvPr>
        </p:nvSpPr>
        <p:spPr/>
        <p:txBody>
          <a:bodyPr>
            <a:normAutofit fontScale="92500" lnSpcReduction="10000"/>
          </a:bodyPr>
          <a:lstStyle/>
          <a:p>
            <a:r>
              <a:rPr lang="en-US" u="sng" dirty="0"/>
              <a:t>Costs of Production</a:t>
            </a:r>
            <a:r>
              <a:rPr lang="en-US" dirty="0"/>
              <a:t>: </a:t>
            </a:r>
            <a:r>
              <a:rPr lang="en-US" b="1" dirty="0">
                <a:solidFill>
                  <a:schemeClr val="accent1">
                    <a:lumMod val="50000"/>
                  </a:schemeClr>
                </a:solidFill>
              </a:rPr>
              <a:t>Fixed Costs </a:t>
            </a:r>
            <a:r>
              <a:rPr lang="en-US" dirty="0"/>
              <a:t>+ </a:t>
            </a:r>
            <a:r>
              <a:rPr lang="en-US" b="1" dirty="0">
                <a:solidFill>
                  <a:schemeClr val="accent4"/>
                </a:solidFill>
              </a:rPr>
              <a:t>Variable Costs </a:t>
            </a:r>
            <a:r>
              <a:rPr lang="en-US" dirty="0"/>
              <a:t>= </a:t>
            </a:r>
            <a:r>
              <a:rPr lang="en-US" b="1" dirty="0"/>
              <a:t>Total Costs</a:t>
            </a:r>
          </a:p>
          <a:p>
            <a:r>
              <a:rPr lang="en-US" b="1" u="sng" dirty="0">
                <a:solidFill>
                  <a:schemeClr val="accent1">
                    <a:lumMod val="50000"/>
                  </a:schemeClr>
                </a:solidFill>
              </a:rPr>
              <a:t>Fixed Costs</a:t>
            </a:r>
            <a:r>
              <a:rPr lang="en-US" b="1" dirty="0">
                <a:solidFill>
                  <a:schemeClr val="accent1">
                    <a:lumMod val="50000"/>
                  </a:schemeClr>
                </a:solidFill>
              </a:rPr>
              <a:t> </a:t>
            </a:r>
            <a:r>
              <a:rPr lang="en-US" dirty="0">
                <a:solidFill>
                  <a:schemeClr val="accent1">
                    <a:lumMod val="50000"/>
                  </a:schemeClr>
                </a:solidFill>
              </a:rPr>
              <a:t>– expenses that owners of a business must incur whether they produce nothing, a little, or a lot </a:t>
            </a:r>
          </a:p>
          <a:p>
            <a:pPr lvl="1"/>
            <a:r>
              <a:rPr lang="en-US" sz="2600" dirty="0">
                <a:solidFill>
                  <a:schemeClr val="accent1">
                    <a:lumMod val="50000"/>
                  </a:schemeClr>
                </a:solidFill>
              </a:rPr>
              <a:t>Rent/Mortgage, Insurance, Utilities, Salaried Employees </a:t>
            </a:r>
          </a:p>
          <a:p>
            <a:r>
              <a:rPr lang="en-US" b="1" u="sng" dirty="0">
                <a:solidFill>
                  <a:schemeClr val="accent4"/>
                </a:solidFill>
              </a:rPr>
              <a:t>Variable Costs</a:t>
            </a:r>
            <a:r>
              <a:rPr lang="en-US" b="1" dirty="0">
                <a:solidFill>
                  <a:schemeClr val="accent4"/>
                </a:solidFill>
              </a:rPr>
              <a:t> </a:t>
            </a:r>
            <a:r>
              <a:rPr lang="en-US" dirty="0">
                <a:solidFill>
                  <a:schemeClr val="accent4"/>
                </a:solidFill>
              </a:rPr>
              <a:t>– business costs that vary as the level of production output changes</a:t>
            </a:r>
          </a:p>
          <a:p>
            <a:pPr lvl="1"/>
            <a:r>
              <a:rPr lang="en-US" sz="2600" dirty="0">
                <a:solidFill>
                  <a:schemeClr val="accent4"/>
                </a:solidFill>
              </a:rPr>
              <a:t>Wages, Resources, Shipping, Advertising</a:t>
            </a:r>
          </a:p>
          <a:p>
            <a:r>
              <a:rPr lang="en-US" b="1" u="sng" dirty="0">
                <a:solidFill>
                  <a:schemeClr val="accent6">
                    <a:lumMod val="50000"/>
                  </a:schemeClr>
                </a:solidFill>
              </a:rPr>
              <a:t>Marginal Cost</a:t>
            </a:r>
            <a:r>
              <a:rPr lang="en-US" b="1" dirty="0">
                <a:solidFill>
                  <a:schemeClr val="accent6">
                    <a:lumMod val="50000"/>
                  </a:schemeClr>
                </a:solidFill>
              </a:rPr>
              <a:t> </a:t>
            </a:r>
            <a:r>
              <a:rPr lang="en-US" dirty="0">
                <a:solidFill>
                  <a:schemeClr val="accent6">
                    <a:lumMod val="50000"/>
                  </a:schemeClr>
                </a:solidFill>
              </a:rPr>
              <a:t>(MC) – the additional costs of producing </a:t>
            </a:r>
            <a:r>
              <a:rPr lang="en-US" b="1" dirty="0">
                <a:solidFill>
                  <a:schemeClr val="accent6">
                    <a:lumMod val="50000"/>
                  </a:schemeClr>
                </a:solidFill>
              </a:rPr>
              <a:t>ONE MORE UNIT </a:t>
            </a:r>
            <a:r>
              <a:rPr lang="en-US" dirty="0">
                <a:solidFill>
                  <a:schemeClr val="accent6">
                    <a:lumMod val="50000"/>
                  </a:schemeClr>
                </a:solidFill>
              </a:rPr>
              <a:t>of output</a:t>
            </a:r>
          </a:p>
          <a:p>
            <a:r>
              <a:rPr lang="en-US" dirty="0">
                <a:solidFill>
                  <a:schemeClr val="accent6">
                    <a:lumMod val="50000"/>
                  </a:schemeClr>
                </a:solidFill>
                <a:latin typeface="Franklin Gothic Demi" panose="020B0703020102020204" pitchFamily="34" charset="0"/>
              </a:rPr>
              <a:t>Calculating MC allows the business to determine the profitability of increasing or decreasing production</a:t>
            </a:r>
          </a:p>
        </p:txBody>
      </p:sp>
    </p:spTree>
    <p:extLst>
      <p:ext uri="{BB962C8B-B14F-4D97-AF65-F5344CB8AC3E}">
        <p14:creationId xmlns:p14="http://schemas.microsoft.com/office/powerpoint/2010/main" val="191668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 calcmode="lin" valueType="num">
                                      <p:cBhvr additive="base">
                                        <p:cTn id="30"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 calcmode="lin" valueType="num">
                                      <p:cBhvr additive="base">
                                        <p:cTn id="36"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Earning the Highest Profit</a:t>
            </a:r>
          </a:p>
        </p:txBody>
      </p:sp>
      <p:sp>
        <p:nvSpPr>
          <p:cNvPr id="3" name="Content Placeholder 2"/>
          <p:cNvSpPr>
            <a:spLocks noGrp="1"/>
          </p:cNvSpPr>
          <p:nvPr>
            <p:ph idx="1"/>
          </p:nvPr>
        </p:nvSpPr>
        <p:spPr>
          <a:xfrm>
            <a:off x="838200" y="1690688"/>
            <a:ext cx="10515600" cy="4351338"/>
          </a:xfrm>
        </p:spPr>
        <p:txBody>
          <a:bodyPr/>
          <a:lstStyle/>
          <a:p>
            <a:r>
              <a:rPr lang="en-US" b="1" dirty="0">
                <a:solidFill>
                  <a:srgbClr val="C00000"/>
                </a:solidFill>
              </a:rPr>
              <a:t>Profit = Total Revenue – Total Costs </a:t>
            </a:r>
          </a:p>
          <a:p>
            <a:r>
              <a:rPr lang="en-US" b="1" u="sng" dirty="0">
                <a:solidFill>
                  <a:srgbClr val="FFC000"/>
                </a:solidFill>
              </a:rPr>
              <a:t>Total Revenue</a:t>
            </a:r>
            <a:r>
              <a:rPr lang="en-US" b="1" dirty="0">
                <a:solidFill>
                  <a:srgbClr val="FFC000"/>
                </a:solidFill>
              </a:rPr>
              <a:t> </a:t>
            </a:r>
            <a:r>
              <a:rPr lang="en-US" dirty="0">
                <a:solidFill>
                  <a:srgbClr val="FFC000"/>
                </a:solidFill>
              </a:rPr>
              <a:t>– income a business receives from selling a product</a:t>
            </a:r>
          </a:p>
          <a:p>
            <a:pPr lvl="1">
              <a:buFont typeface="Wingdings" panose="05000000000000000000" pitchFamily="2" charset="2"/>
              <a:buChar char="q"/>
            </a:pPr>
            <a:r>
              <a:rPr lang="en-US" dirty="0">
                <a:solidFill>
                  <a:srgbClr val="FFC000"/>
                </a:solidFill>
              </a:rPr>
              <a:t>Total Revenue = </a:t>
            </a:r>
            <a:r>
              <a:rPr lang="en-US" b="1" dirty="0">
                <a:solidFill>
                  <a:srgbClr val="FFC000"/>
                </a:solidFill>
              </a:rPr>
              <a:t>P</a:t>
            </a:r>
            <a:r>
              <a:rPr lang="en-US" dirty="0">
                <a:solidFill>
                  <a:srgbClr val="FFC000"/>
                </a:solidFill>
              </a:rPr>
              <a:t>rice x </a:t>
            </a:r>
            <a:r>
              <a:rPr lang="en-US" b="1" dirty="0">
                <a:solidFill>
                  <a:srgbClr val="FFC000"/>
                </a:solidFill>
              </a:rPr>
              <a:t>Q</a:t>
            </a:r>
            <a:r>
              <a:rPr lang="en-US" dirty="0">
                <a:solidFill>
                  <a:srgbClr val="FFC000"/>
                </a:solidFill>
              </a:rPr>
              <a:t>uantity purchased at that price)</a:t>
            </a:r>
          </a:p>
          <a:p>
            <a:pPr lvl="1">
              <a:buFont typeface="Wingdings" panose="05000000000000000000" pitchFamily="2" charset="2"/>
              <a:buChar char="q"/>
            </a:pPr>
            <a:r>
              <a:rPr lang="en-US" dirty="0">
                <a:solidFill>
                  <a:srgbClr val="FFC000"/>
                </a:solidFill>
              </a:rPr>
              <a:t>Ex: Mario’s Pizza sells 60 pizzas at $10.99 each ($10.99 x 60 = $659.40 is TR)</a:t>
            </a:r>
          </a:p>
          <a:p>
            <a:r>
              <a:rPr lang="en-US" b="1" u="sng" dirty="0">
                <a:solidFill>
                  <a:srgbClr val="00B050"/>
                </a:solidFill>
              </a:rPr>
              <a:t>Marginal Revenue</a:t>
            </a:r>
            <a:r>
              <a:rPr lang="en-US" b="1" dirty="0">
                <a:solidFill>
                  <a:srgbClr val="00B050"/>
                </a:solidFill>
              </a:rPr>
              <a:t> </a:t>
            </a:r>
            <a:r>
              <a:rPr lang="en-US" dirty="0">
                <a:solidFill>
                  <a:srgbClr val="00B050"/>
                </a:solidFill>
              </a:rPr>
              <a:t>– added revenue per unit of output (money made from </a:t>
            </a:r>
            <a:r>
              <a:rPr lang="en-US" b="1" dirty="0">
                <a:solidFill>
                  <a:srgbClr val="00B050"/>
                </a:solidFill>
              </a:rPr>
              <a:t>each additional unit sold</a:t>
            </a:r>
            <a:r>
              <a:rPr lang="en-US" dirty="0">
                <a:solidFill>
                  <a:srgbClr val="00B050"/>
                </a:solidFill>
              </a:rPr>
              <a:t>)</a:t>
            </a:r>
          </a:p>
          <a:p>
            <a:r>
              <a:rPr lang="en-US" b="1" u="sng" dirty="0">
                <a:solidFill>
                  <a:srgbClr val="002060"/>
                </a:solidFill>
              </a:rPr>
              <a:t>Profit-maximizing Output</a:t>
            </a:r>
            <a:r>
              <a:rPr lang="en-US" b="1" dirty="0">
                <a:solidFill>
                  <a:srgbClr val="002060"/>
                </a:solidFill>
              </a:rPr>
              <a:t> </a:t>
            </a:r>
            <a:r>
              <a:rPr lang="en-US" dirty="0">
                <a:solidFill>
                  <a:srgbClr val="002060"/>
                </a:solidFill>
              </a:rPr>
              <a:t>– greatest amount of profits </a:t>
            </a:r>
            <a:r>
              <a:rPr lang="en-US" b="1" dirty="0">
                <a:solidFill>
                  <a:srgbClr val="002060"/>
                </a:solidFill>
              </a:rPr>
              <a:t>when marginal cost &amp; marginal revenue are equal</a:t>
            </a:r>
            <a:r>
              <a:rPr lang="en-US" dirty="0">
                <a:solidFill>
                  <a:srgbClr val="002060"/>
                </a:solidFill>
              </a:rPr>
              <a:t>; after this point, profits begin to decline </a:t>
            </a:r>
            <a:endParaRPr lang="en-US" u="sng" dirty="0">
              <a:solidFill>
                <a:srgbClr val="002060"/>
              </a:solidFill>
            </a:endParaRPr>
          </a:p>
        </p:txBody>
      </p:sp>
      <p:pic>
        <p:nvPicPr>
          <p:cNvPr id="1026" name="Picture 2" descr="http://bedouina.typepad.com/.a/6a00d8341bf73153ef0105359fa532970c-800wi">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35243" y="101875"/>
            <a:ext cx="1358704" cy="1908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84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dirty="0">
                <a:latin typeface="Microsoft JhengHei UI Light" panose="020B0304030504040204" pitchFamily="34" charset="-120"/>
                <a:ea typeface="Microsoft JhengHei UI Light" panose="020B0304030504040204" pitchFamily="34" charset="-120"/>
              </a:rPr>
              <a:t>Marginal Returns </a:t>
            </a:r>
          </a:p>
        </p:txBody>
      </p:sp>
      <p:sp>
        <p:nvSpPr>
          <p:cNvPr id="3" name="Content Placeholder 2"/>
          <p:cNvSpPr>
            <a:spLocks noGrp="1"/>
          </p:cNvSpPr>
          <p:nvPr>
            <p:ph idx="1"/>
          </p:nvPr>
        </p:nvSpPr>
        <p:spPr>
          <a:xfrm>
            <a:off x="345583" y="1132380"/>
            <a:ext cx="11500834" cy="2630465"/>
          </a:xfrm>
        </p:spPr>
        <p:txBody>
          <a:bodyPr>
            <a:normAutofit lnSpcReduction="10000"/>
          </a:bodyPr>
          <a:lstStyle/>
          <a:p>
            <a:r>
              <a:rPr lang="en-US" b="1" u="sng" dirty="0"/>
              <a:t>Increasing marginal returns </a:t>
            </a:r>
            <a:r>
              <a:rPr lang="en-US" dirty="0"/>
              <a:t>– Increases in output per worker added by the firm</a:t>
            </a:r>
          </a:p>
          <a:p>
            <a:r>
              <a:rPr lang="en-US" b="1" u="sng" dirty="0"/>
              <a:t>Diminishing marginal returns </a:t>
            </a:r>
            <a:r>
              <a:rPr lang="en-US" dirty="0"/>
              <a:t>– Additional workers increase total output, but at a decreasing rate</a:t>
            </a:r>
          </a:p>
          <a:p>
            <a:r>
              <a:rPr lang="en-US" dirty="0">
                <a:hlinkClick r:id="rId2"/>
              </a:rPr>
              <a:t>https://www.youtube.com/watch?v=xLSRMt-wWAM</a:t>
            </a:r>
            <a:endParaRPr lang="en-US" dirty="0"/>
          </a:p>
          <a:p>
            <a:r>
              <a:rPr lang="en-US" b="1" u="sng" dirty="0"/>
              <a:t>Negative Marginal Returns </a:t>
            </a:r>
            <a:r>
              <a:rPr lang="en-US" dirty="0"/>
              <a:t>– Adding additional workers decreases output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3673" y="3956028"/>
            <a:ext cx="4040047" cy="309736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4404" y="4025289"/>
            <a:ext cx="4030021" cy="2512604"/>
          </a:xfrm>
          <a:prstGeom prst="rect">
            <a:avLst/>
          </a:prstGeom>
        </p:spPr>
      </p:pic>
    </p:spTree>
    <p:extLst>
      <p:ext uri="{BB962C8B-B14F-4D97-AF65-F5344CB8AC3E}">
        <p14:creationId xmlns:p14="http://schemas.microsoft.com/office/powerpoint/2010/main" val="344994903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0000"/>
                </a:solidFill>
              </a:rPr>
              <a:t>Milestone Review </a:t>
            </a:r>
          </a:p>
        </p:txBody>
      </p:sp>
      <p:sp>
        <p:nvSpPr>
          <p:cNvPr id="3" name="Content Placeholder 2"/>
          <p:cNvSpPr>
            <a:spLocks noGrp="1"/>
          </p:cNvSpPr>
          <p:nvPr>
            <p:ph idx="1"/>
          </p:nvPr>
        </p:nvSpPr>
        <p:spPr>
          <a:xfrm>
            <a:off x="477078" y="1825625"/>
            <a:ext cx="6692348" cy="4351338"/>
          </a:xfrm>
        </p:spPr>
        <p:txBody>
          <a:bodyPr/>
          <a:lstStyle/>
          <a:p>
            <a:pPr marL="0" indent="0">
              <a:buNone/>
            </a:pPr>
            <a:r>
              <a:rPr lang="en-US" b="1" dirty="0"/>
              <a:t>SSEMI2e) </a:t>
            </a:r>
            <a:r>
              <a:rPr lang="en-US" dirty="0"/>
              <a:t>What happens to the Supply </a:t>
            </a:r>
            <a:br>
              <a:rPr lang="en-US" dirty="0"/>
            </a:br>
            <a:r>
              <a:rPr lang="en-US" dirty="0"/>
              <a:t>of cars if the Auto Union demands a 30% increase in wages?</a:t>
            </a:r>
          </a:p>
          <a:p>
            <a:pPr marL="514350" indent="-514350">
              <a:buFont typeface="+mj-lt"/>
              <a:buAutoNum type="alphaLcParenR"/>
            </a:pPr>
            <a:r>
              <a:rPr lang="en-US" dirty="0"/>
              <a:t>Increase; shift right</a:t>
            </a:r>
          </a:p>
          <a:p>
            <a:pPr marL="514350" indent="-514350">
              <a:buFont typeface="+mj-lt"/>
              <a:buAutoNum type="alphaLcParenR"/>
            </a:pPr>
            <a:r>
              <a:rPr lang="en-US" dirty="0"/>
              <a:t>Decrease; shift right</a:t>
            </a:r>
          </a:p>
          <a:p>
            <a:pPr marL="514350" indent="-514350">
              <a:buFont typeface="+mj-lt"/>
              <a:buAutoNum type="alphaLcParenR"/>
            </a:pPr>
            <a:r>
              <a:rPr lang="en-US" dirty="0"/>
              <a:t>Increase; shift left</a:t>
            </a:r>
          </a:p>
          <a:p>
            <a:pPr marL="514350" indent="-514350">
              <a:buFont typeface="+mj-lt"/>
              <a:buAutoNum type="alphaLcParenR"/>
            </a:pPr>
            <a:r>
              <a:rPr lang="en-US" dirty="0"/>
              <a:t>Decrease; shift left</a:t>
            </a:r>
          </a:p>
          <a:p>
            <a:endParaRPr lang="en-US" dirty="0"/>
          </a:p>
        </p:txBody>
      </p:sp>
      <p:cxnSp>
        <p:nvCxnSpPr>
          <p:cNvPr id="5" name="Straight Connector 4"/>
          <p:cNvCxnSpPr/>
          <p:nvPr/>
        </p:nvCxnSpPr>
        <p:spPr>
          <a:xfrm>
            <a:off x="8083826" y="2027583"/>
            <a:ext cx="53009" cy="352507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8136835" y="5552661"/>
            <a:ext cx="3190461" cy="26504"/>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785113" y="1825625"/>
            <a:ext cx="1272209" cy="369332"/>
          </a:xfrm>
          <a:prstGeom prst="rect">
            <a:avLst/>
          </a:prstGeom>
          <a:noFill/>
        </p:spPr>
        <p:txBody>
          <a:bodyPr wrap="square" rtlCol="0">
            <a:spAutoFit/>
          </a:bodyPr>
          <a:lstStyle/>
          <a:p>
            <a:pPr algn="ctr"/>
            <a:r>
              <a:rPr lang="en-US" dirty="0"/>
              <a:t>Price</a:t>
            </a:r>
          </a:p>
        </p:txBody>
      </p:sp>
      <p:sp>
        <p:nvSpPr>
          <p:cNvPr id="13" name="TextBox 12"/>
          <p:cNvSpPr txBox="1"/>
          <p:nvPr/>
        </p:nvSpPr>
        <p:spPr>
          <a:xfrm rot="10800000" flipH="1" flipV="1">
            <a:off x="10415409" y="5629096"/>
            <a:ext cx="1644069" cy="646331"/>
          </a:xfrm>
          <a:prstGeom prst="rect">
            <a:avLst/>
          </a:prstGeom>
          <a:noFill/>
        </p:spPr>
        <p:txBody>
          <a:bodyPr wrap="square" rtlCol="0">
            <a:spAutoFit/>
          </a:bodyPr>
          <a:lstStyle/>
          <a:p>
            <a:pPr algn="ctr"/>
            <a:r>
              <a:rPr lang="en-US" dirty="0"/>
              <a:t>Quantity</a:t>
            </a:r>
          </a:p>
          <a:p>
            <a:pPr algn="ctr"/>
            <a:r>
              <a:rPr lang="en-US" dirty="0"/>
              <a:t>(cars)</a:t>
            </a:r>
          </a:p>
        </p:txBody>
      </p:sp>
      <p:cxnSp>
        <p:nvCxnSpPr>
          <p:cNvPr id="8" name="Straight Connector 7"/>
          <p:cNvCxnSpPr/>
          <p:nvPr/>
        </p:nvCxnSpPr>
        <p:spPr>
          <a:xfrm flipV="1">
            <a:off x="8454887" y="2451652"/>
            <a:ext cx="2266122" cy="2703444"/>
          </a:xfrm>
          <a:prstGeom prst="line">
            <a:avLst/>
          </a:prstGeom>
        </p:spPr>
        <p:style>
          <a:lnRef idx="1">
            <a:schemeClr val="dk1"/>
          </a:lnRef>
          <a:fillRef idx="0">
            <a:schemeClr val="dk1"/>
          </a:fillRef>
          <a:effectRef idx="0">
            <a:schemeClr val="dk1"/>
          </a:effectRef>
          <a:fontRef idx="minor">
            <a:schemeClr val="tx1"/>
          </a:fontRef>
        </p:style>
      </p:cxnSp>
      <p:sp>
        <p:nvSpPr>
          <p:cNvPr id="12" name="TextBox 11"/>
          <p:cNvSpPr txBox="1"/>
          <p:nvPr/>
        </p:nvSpPr>
        <p:spPr>
          <a:xfrm>
            <a:off x="10787270" y="2266986"/>
            <a:ext cx="516434" cy="369332"/>
          </a:xfrm>
          <a:prstGeom prst="rect">
            <a:avLst/>
          </a:prstGeom>
          <a:noFill/>
        </p:spPr>
        <p:txBody>
          <a:bodyPr wrap="square" rtlCol="0">
            <a:spAutoFit/>
          </a:bodyPr>
          <a:lstStyle/>
          <a:p>
            <a:r>
              <a:rPr lang="en-US" dirty="0"/>
              <a:t>S</a:t>
            </a:r>
          </a:p>
        </p:txBody>
      </p:sp>
    </p:spTree>
    <p:extLst>
      <p:ext uri="{BB962C8B-B14F-4D97-AF65-F5344CB8AC3E}">
        <p14:creationId xmlns:p14="http://schemas.microsoft.com/office/powerpoint/2010/main" val="269634368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3352800" y="1543051"/>
            <a:ext cx="6972300"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2400">
              <a:cs typeface="Arial" panose="020B0604020202020204" pitchFamily="34" charset="0"/>
            </a:endParaRPr>
          </a:p>
        </p:txBody>
      </p:sp>
      <p:sp>
        <p:nvSpPr>
          <p:cNvPr id="15363" name="Rectangle 3"/>
          <p:cNvSpPr>
            <a:spLocks noChangeArrowheads="1"/>
          </p:cNvSpPr>
          <p:nvPr/>
        </p:nvSpPr>
        <p:spPr bwMode="auto">
          <a:xfrm>
            <a:off x="1676401" y="0"/>
            <a:ext cx="870267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6600" b="1">
                <a:cs typeface="Times New Roman" panose="02020603050405020304" pitchFamily="18" charset="0"/>
              </a:rPr>
              <a:t>REVIEW</a:t>
            </a:r>
          </a:p>
        </p:txBody>
      </p:sp>
      <p:sp>
        <p:nvSpPr>
          <p:cNvPr id="16388" name="Rectangle 4"/>
          <p:cNvSpPr>
            <a:spLocks noGrp="1" noChangeArrowheads="1"/>
          </p:cNvSpPr>
          <p:nvPr>
            <p:ph type="title"/>
          </p:nvPr>
        </p:nvSpPr>
        <p:spPr/>
        <p:txBody>
          <a:bodyPr/>
          <a:lstStyle/>
          <a:p>
            <a:pPr eaLnBrk="1" hangingPunct="1"/>
            <a:r>
              <a:rPr lang="en-US" altLang="en-US" sz="6000" b="1" dirty="0"/>
              <a:t> </a:t>
            </a:r>
            <a:endParaRPr lang="en-US" altLang="en-US" sz="2800" dirty="0"/>
          </a:p>
        </p:txBody>
      </p:sp>
      <p:sp>
        <p:nvSpPr>
          <p:cNvPr id="15369" name="Rectangle 9"/>
          <p:cNvSpPr>
            <a:spLocks noChangeArrowheads="1"/>
          </p:cNvSpPr>
          <p:nvPr/>
        </p:nvSpPr>
        <p:spPr bwMode="auto">
          <a:xfrm>
            <a:off x="304800" y="826812"/>
            <a:ext cx="11887200" cy="1059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514350" indent="-514350">
              <a:buFont typeface="+mj-lt"/>
              <a:buAutoNum type="arabicPeriod"/>
            </a:pPr>
            <a:r>
              <a:rPr lang="en-US" sz="2600" b="1" dirty="0">
                <a:solidFill>
                  <a:srgbClr val="0070C0"/>
                </a:solidFill>
              </a:rPr>
              <a:t>What is the #1 goal of entrepreneurs? </a:t>
            </a:r>
          </a:p>
          <a:p>
            <a:pPr marL="514350" indent="-514350">
              <a:buFont typeface="+mj-lt"/>
              <a:buAutoNum type="arabicPeriod"/>
            </a:pPr>
            <a:r>
              <a:rPr lang="en-US" sz="2600" b="1" dirty="0">
                <a:solidFill>
                  <a:srgbClr val="0070C0"/>
                </a:solidFill>
              </a:rPr>
              <a:t>In which market do firms earn revenues? How are profits determined?</a:t>
            </a:r>
          </a:p>
          <a:p>
            <a:pPr marL="514350" indent="-514350">
              <a:buFont typeface="+mj-lt"/>
              <a:buAutoNum type="arabicPeriod"/>
            </a:pPr>
            <a:r>
              <a:rPr lang="en-US" sz="2600" b="1" dirty="0">
                <a:solidFill>
                  <a:srgbClr val="0070C0"/>
                </a:solidFill>
              </a:rPr>
              <a:t>What is the difference between Supply and Quantity Supplied (Qs)?</a:t>
            </a:r>
          </a:p>
          <a:p>
            <a:pPr marL="514350" indent="-514350">
              <a:buFont typeface="+mj-lt"/>
              <a:buAutoNum type="arabicPeriod"/>
            </a:pPr>
            <a:r>
              <a:rPr lang="en-US" sz="2600" b="1" dirty="0">
                <a:solidFill>
                  <a:srgbClr val="0070C0"/>
                </a:solidFill>
              </a:rPr>
              <a:t>Finish the statement: Supply ______ to the _______!</a:t>
            </a:r>
          </a:p>
          <a:p>
            <a:pPr marL="514350" indent="-514350">
              <a:buFont typeface="+mj-lt"/>
              <a:buAutoNum type="arabicPeriod"/>
            </a:pPr>
            <a:r>
              <a:rPr lang="en-US" sz="2600" b="1" dirty="0">
                <a:solidFill>
                  <a:srgbClr val="0070C0"/>
                </a:solidFill>
              </a:rPr>
              <a:t>State the Law of Supply like a true Economist would. What type of relationship do price and Qs have?</a:t>
            </a:r>
          </a:p>
          <a:p>
            <a:pPr marL="514350" indent="-514350">
              <a:buFont typeface="+mj-lt"/>
              <a:buAutoNum type="arabicPeriod"/>
            </a:pPr>
            <a:r>
              <a:rPr lang="en-US" sz="2600" b="1" dirty="0">
                <a:solidFill>
                  <a:srgbClr val="0070C0"/>
                </a:solidFill>
              </a:rPr>
              <a:t>What are the 6 Determinants of Supply? And give an example of each one and how it would impact Supply, Prices, and Quantity Supplied.</a:t>
            </a:r>
          </a:p>
          <a:p>
            <a:pPr marL="514350" indent="-514350">
              <a:buFont typeface="+mj-lt"/>
              <a:buAutoNum type="arabicPeriod"/>
            </a:pPr>
            <a:r>
              <a:rPr lang="en-US" sz="2600" b="1" dirty="0">
                <a:solidFill>
                  <a:srgbClr val="0070C0"/>
                </a:solidFill>
              </a:rPr>
              <a:t>What Gov’t tool actually increases Supply? Why is that…?</a:t>
            </a:r>
          </a:p>
          <a:p>
            <a:pPr marL="514350" indent="-514350">
              <a:buFont typeface="+mj-lt"/>
              <a:buAutoNum type="arabicPeriod"/>
            </a:pPr>
            <a:r>
              <a:rPr lang="en-US" sz="2600" b="1" dirty="0">
                <a:solidFill>
                  <a:srgbClr val="0070C0"/>
                </a:solidFill>
              </a:rPr>
              <a:t>If the cost of labor increases due to a minimum wage increase, what happens to Supply?</a:t>
            </a:r>
          </a:p>
          <a:p>
            <a:pPr marL="514350" indent="-514350">
              <a:buFont typeface="+mj-lt"/>
              <a:buAutoNum type="arabicPeriod"/>
            </a:pPr>
            <a:r>
              <a:rPr lang="en-US" sz="2600" b="1" dirty="0">
                <a:solidFill>
                  <a:srgbClr val="0070C0"/>
                </a:solidFill>
              </a:rPr>
              <a:t>What happens to Supply if there are advancements in technology?</a:t>
            </a:r>
          </a:p>
          <a:p>
            <a:pPr marL="514350" indent="-514350">
              <a:buFont typeface="+mj-lt"/>
              <a:buAutoNum type="arabicPeriod"/>
            </a:pPr>
            <a:r>
              <a:rPr lang="en-US" sz="2600" b="1" dirty="0">
                <a:solidFill>
                  <a:srgbClr val="0070C0"/>
                </a:solidFill>
              </a:rPr>
              <a:t>List your top 10 Super heroes in order from best to least favorite.</a:t>
            </a:r>
          </a:p>
          <a:p>
            <a:pPr marL="514350" indent="-514350">
              <a:buFont typeface="+mj-lt"/>
              <a:buAutoNum type="arabicPeriod"/>
            </a:pPr>
            <a:endParaRPr lang="en-US" sz="2600" b="1" dirty="0">
              <a:solidFill>
                <a:srgbClr val="0070C0"/>
              </a:solidFill>
            </a:endParaRPr>
          </a:p>
          <a:p>
            <a:pPr marL="514350" indent="-514350">
              <a:buFont typeface="+mj-lt"/>
              <a:buAutoNum type="arabicPeriod"/>
            </a:pPr>
            <a:endParaRPr lang="en-US" sz="2600" b="1" dirty="0">
              <a:solidFill>
                <a:srgbClr val="0070C0"/>
              </a:solidFill>
            </a:endParaRPr>
          </a:p>
          <a:p>
            <a:pPr marL="514350" indent="-514350">
              <a:buFont typeface="+mj-lt"/>
              <a:buAutoNum type="arabicPeriod"/>
            </a:pPr>
            <a:endParaRPr lang="en-US" sz="2600" b="1" dirty="0">
              <a:solidFill>
                <a:srgbClr val="0070C0"/>
              </a:solidFill>
            </a:endParaRPr>
          </a:p>
          <a:p>
            <a:pPr marL="514350" indent="-514350">
              <a:buFont typeface="+mj-lt"/>
              <a:buAutoNum type="arabicPeriod"/>
            </a:pPr>
            <a:endParaRPr lang="en-US" sz="2600" b="1" dirty="0">
              <a:solidFill>
                <a:srgbClr val="0070C0"/>
              </a:solidFill>
            </a:endParaRPr>
          </a:p>
          <a:p>
            <a:pPr marL="514350" indent="-514350">
              <a:buFont typeface="+mj-lt"/>
              <a:buAutoNum type="arabicPeriod"/>
            </a:pPr>
            <a:endParaRPr lang="en-US" sz="2600" b="1" dirty="0">
              <a:solidFill>
                <a:srgbClr val="0070C0"/>
              </a:solidFill>
            </a:endParaRPr>
          </a:p>
          <a:p>
            <a:pPr marL="514350" indent="-514350">
              <a:buFont typeface="+mj-lt"/>
              <a:buAutoNum type="arabicPeriod"/>
            </a:pPr>
            <a:endParaRPr lang="en-US" sz="2600" b="1" dirty="0">
              <a:solidFill>
                <a:srgbClr val="0070C0"/>
              </a:solidFill>
            </a:endParaRPr>
          </a:p>
          <a:p>
            <a:pPr marL="514350" indent="-514350">
              <a:buFont typeface="+mj-lt"/>
              <a:buAutoNum type="arabicPeriod"/>
            </a:pPr>
            <a:endParaRPr lang="en-US" sz="2400" b="1" dirty="0">
              <a:solidFill>
                <a:srgbClr val="0070C0"/>
              </a:solidFill>
            </a:endParaRPr>
          </a:p>
          <a:p>
            <a:pPr marL="0" indent="0">
              <a:spcBef>
                <a:spcPct val="0"/>
              </a:spcBef>
              <a:buNone/>
            </a:pPr>
            <a:endParaRPr kumimoji="1" lang="en-US" altLang="en-US" sz="2600" b="1" dirty="0">
              <a:solidFill>
                <a:srgbClr val="000099"/>
              </a:solidFill>
            </a:endParaRPr>
          </a:p>
          <a:p>
            <a:pPr>
              <a:spcBef>
                <a:spcPct val="0"/>
              </a:spcBef>
              <a:buFontTx/>
              <a:buAutoNum type="arabicPeriod"/>
            </a:pPr>
            <a:endParaRPr kumimoji="1" lang="en-US" altLang="en-US" sz="2600" b="1" dirty="0">
              <a:solidFill>
                <a:srgbClr val="000099"/>
              </a:solidFill>
            </a:endParaRPr>
          </a:p>
          <a:p>
            <a:pPr>
              <a:spcBef>
                <a:spcPct val="0"/>
              </a:spcBef>
              <a:buFontTx/>
              <a:buAutoNum type="arabicPeriod"/>
            </a:pPr>
            <a:endParaRPr kumimoji="1" lang="en-US" altLang="en-US" sz="3000" b="1" dirty="0">
              <a:solidFill>
                <a:srgbClr val="000099"/>
              </a:solidFill>
            </a:endParaRPr>
          </a:p>
        </p:txBody>
      </p:sp>
      <p:pic>
        <p:nvPicPr>
          <p:cNvPr id="16390" name="Picture 10" descr="ge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8200" y="152400"/>
            <a:ext cx="175260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13</a:t>
            </a:r>
          </a:p>
        </p:txBody>
      </p:sp>
    </p:spTree>
    <p:extLst>
      <p:ext uri="{BB962C8B-B14F-4D97-AF65-F5344CB8AC3E}">
        <p14:creationId xmlns:p14="http://schemas.microsoft.com/office/powerpoint/2010/main" val="331658833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dissolve">
                                      <p:cBhvr>
                                        <p:cTn id="7" dur="500"/>
                                        <p:tgtEl>
                                          <p:spTgt spid="153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369"/>
                                        </p:tgtEl>
                                        <p:attrNameLst>
                                          <p:attrName>style.visibility</p:attrName>
                                        </p:attrNameLst>
                                      </p:cBhvr>
                                      <p:to>
                                        <p:strVal val="visible"/>
                                      </p:to>
                                    </p:set>
                                    <p:animEffect transition="in" filter="dissolve">
                                      <p:cBhvr>
                                        <p:cTn id="12" dur="500"/>
                                        <p:tgtEl>
                                          <p:spTgt spid="15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utoUpdateAnimBg="0"/>
      <p:bldP spid="15369" grpId="0"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a:latin typeface="Copperplate Gothic Bold" panose="020E0705020206020404" pitchFamily="34" charset="0"/>
              </a:rPr>
              <a:t>PRICES</a:t>
            </a:r>
          </a:p>
        </p:txBody>
      </p:sp>
      <p:sp>
        <p:nvSpPr>
          <p:cNvPr id="3" name="Content Placeholder 2"/>
          <p:cNvSpPr>
            <a:spLocks noGrp="1"/>
          </p:cNvSpPr>
          <p:nvPr>
            <p:ph idx="1"/>
          </p:nvPr>
        </p:nvSpPr>
        <p:spPr>
          <a:xfrm>
            <a:off x="413197" y="2185920"/>
            <a:ext cx="10515600" cy="1291062"/>
          </a:xfrm>
        </p:spPr>
        <p:txBody>
          <a:bodyPr/>
          <a:lstStyle/>
          <a:p>
            <a:r>
              <a:rPr lang="en-US" sz="3600" dirty="0">
                <a:latin typeface="Agency FB" panose="020B0503020202020204" pitchFamily="34" charset="0"/>
              </a:rPr>
              <a:t> </a:t>
            </a:r>
            <a:r>
              <a:rPr lang="en-US" sz="3600" b="1" u="sng" dirty="0">
                <a:latin typeface="Agency FB" panose="020B0503020202020204" pitchFamily="34" charset="0"/>
              </a:rPr>
              <a:t>Price</a:t>
            </a:r>
            <a:r>
              <a:rPr lang="en-US" sz="3600" dirty="0">
                <a:latin typeface="Agency FB" panose="020B0503020202020204" pitchFamily="34" charset="0"/>
              </a:rPr>
              <a:t> – the value of a product as established by Supply &amp; Demand</a:t>
            </a:r>
          </a:p>
          <a:p>
            <a:pPr lvl="1"/>
            <a:r>
              <a:rPr lang="en-US" sz="2800" dirty="0">
                <a:latin typeface="Agency FB" panose="020B0503020202020204" pitchFamily="34" charset="0"/>
              </a:rPr>
              <a:t>Prices serve as a link between producers &amp; consumers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1277" y="42795"/>
            <a:ext cx="2143125" cy="214312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2352" y="3284502"/>
            <a:ext cx="4592745" cy="339133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3746" y="309730"/>
            <a:ext cx="2238095" cy="187619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644" y="3476982"/>
            <a:ext cx="4624784" cy="2973565"/>
          </a:xfrm>
          <a:prstGeom prst="rect">
            <a:avLst/>
          </a:prstGeom>
        </p:spPr>
      </p:pic>
    </p:spTree>
    <p:extLst>
      <p:ext uri="{BB962C8B-B14F-4D97-AF65-F5344CB8AC3E}">
        <p14:creationId xmlns:p14="http://schemas.microsoft.com/office/powerpoint/2010/main" val="327879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217" y="5766742"/>
            <a:ext cx="10515600" cy="1325563"/>
          </a:xfrm>
        </p:spPr>
        <p:txBody>
          <a:bodyPr>
            <a:noAutofit/>
          </a:bodyPr>
          <a:lstStyle/>
          <a:p>
            <a:pPr algn="ctr"/>
            <a:r>
              <a:rPr lang="en-US" sz="2400" dirty="0">
                <a:solidFill>
                  <a:srgbClr val="C00000"/>
                </a:solidFill>
                <a:latin typeface="Comic Sans MS" panose="030F0702030302020204" pitchFamily="66" charset="0"/>
              </a:rPr>
              <a:t>Microeconomics can be summarized by the relationship &amp; interaction between households, businesses, and government </a:t>
            </a:r>
          </a:p>
        </p:txBody>
      </p:sp>
      <p:pic>
        <p:nvPicPr>
          <p:cNvPr id="102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7581" y="153595"/>
            <a:ext cx="7659757" cy="575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503923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4256467" y="1864474"/>
            <a:ext cx="3606085" cy="31682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658931" y="2588654"/>
            <a:ext cx="2794716" cy="2431435"/>
          </a:xfrm>
          <a:prstGeom prst="rect">
            <a:avLst/>
          </a:prstGeom>
          <a:noFill/>
        </p:spPr>
        <p:txBody>
          <a:bodyPr wrap="square" rtlCol="0">
            <a:spAutoFit/>
          </a:bodyPr>
          <a:lstStyle/>
          <a:p>
            <a:pPr algn="ctr"/>
            <a:r>
              <a:rPr lang="en-US" sz="2800" dirty="0">
                <a:solidFill>
                  <a:srgbClr val="FF0000"/>
                </a:solidFill>
              </a:rPr>
              <a:t>What are the characteristics of the Price System?</a:t>
            </a:r>
          </a:p>
          <a:p>
            <a:pPr algn="ctr"/>
            <a:endParaRPr lang="en-US" sz="2800" dirty="0">
              <a:solidFill>
                <a:srgbClr val="FF0000"/>
              </a:solidFill>
            </a:endParaRPr>
          </a:p>
          <a:p>
            <a:pPr algn="ctr"/>
            <a:r>
              <a:rPr lang="en-US" sz="2000" dirty="0">
                <a:solidFill>
                  <a:srgbClr val="FF0000"/>
                </a:solidFill>
              </a:rPr>
              <a:t>(Hint: p. 175 in the textbook)</a:t>
            </a:r>
          </a:p>
        </p:txBody>
      </p:sp>
      <p:sp>
        <p:nvSpPr>
          <p:cNvPr id="6" name="Rounded Rectangle 5"/>
          <p:cNvSpPr/>
          <p:nvPr/>
        </p:nvSpPr>
        <p:spPr>
          <a:xfrm>
            <a:off x="368116" y="294976"/>
            <a:ext cx="3366755" cy="25138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34851" y="4141075"/>
            <a:ext cx="3309869" cy="26074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8456053" y="127551"/>
            <a:ext cx="3339919" cy="26193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Rounded Rectangle 8"/>
          <p:cNvSpPr/>
          <p:nvPr/>
        </p:nvSpPr>
        <p:spPr>
          <a:xfrm>
            <a:off x="8439954" y="4273839"/>
            <a:ext cx="3372118" cy="24121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14236" y="395000"/>
            <a:ext cx="2674514" cy="2308324"/>
          </a:xfrm>
          <a:prstGeom prst="rect">
            <a:avLst/>
          </a:prstGeom>
          <a:noFill/>
        </p:spPr>
        <p:txBody>
          <a:bodyPr wrap="square" rtlCol="0">
            <a:spAutoFit/>
          </a:bodyPr>
          <a:lstStyle/>
          <a:p>
            <a:pPr algn="ctr"/>
            <a:r>
              <a:rPr lang="en-US" sz="2400" b="1" u="sng" dirty="0">
                <a:solidFill>
                  <a:schemeClr val="bg1"/>
                </a:solidFill>
              </a:rPr>
              <a:t>Neutral</a:t>
            </a:r>
            <a:r>
              <a:rPr lang="en-US" sz="2400" dirty="0">
                <a:solidFill>
                  <a:schemeClr val="bg1"/>
                </a:solidFill>
              </a:rPr>
              <a:t> – Both the producer &amp; consumer make choices that determine the equilibrium price</a:t>
            </a:r>
          </a:p>
        </p:txBody>
      </p:sp>
      <p:sp>
        <p:nvSpPr>
          <p:cNvPr id="11" name="TextBox 10"/>
          <p:cNvSpPr txBox="1"/>
          <p:nvPr/>
        </p:nvSpPr>
        <p:spPr>
          <a:xfrm>
            <a:off x="8596648" y="227765"/>
            <a:ext cx="2938530" cy="2308324"/>
          </a:xfrm>
          <a:prstGeom prst="rect">
            <a:avLst/>
          </a:prstGeom>
          <a:noFill/>
        </p:spPr>
        <p:txBody>
          <a:bodyPr wrap="square" rtlCol="0">
            <a:spAutoFit/>
          </a:bodyPr>
          <a:lstStyle/>
          <a:p>
            <a:pPr algn="ctr"/>
            <a:r>
              <a:rPr lang="en-US" sz="2400" b="1" u="sng" dirty="0">
                <a:solidFill>
                  <a:schemeClr val="bg1"/>
                </a:solidFill>
              </a:rPr>
              <a:t>Market Driven </a:t>
            </a:r>
            <a:r>
              <a:rPr lang="en-US" sz="2400" dirty="0">
                <a:solidFill>
                  <a:schemeClr val="bg1"/>
                </a:solidFill>
              </a:rPr>
              <a:t>– Market forces, not Gov’t policy, determine prices, so the system basically runs itself</a:t>
            </a:r>
          </a:p>
        </p:txBody>
      </p:sp>
      <p:sp>
        <p:nvSpPr>
          <p:cNvPr id="12" name="TextBox 11"/>
          <p:cNvSpPr txBox="1"/>
          <p:nvPr/>
        </p:nvSpPr>
        <p:spPr>
          <a:xfrm>
            <a:off x="457198" y="4141074"/>
            <a:ext cx="3065173" cy="2677656"/>
          </a:xfrm>
          <a:prstGeom prst="rect">
            <a:avLst/>
          </a:prstGeom>
          <a:noFill/>
        </p:spPr>
        <p:txBody>
          <a:bodyPr wrap="square" rtlCol="0">
            <a:spAutoFit/>
          </a:bodyPr>
          <a:lstStyle/>
          <a:p>
            <a:pPr algn="ctr"/>
            <a:r>
              <a:rPr lang="en-US" sz="2400" b="1" u="sng" dirty="0">
                <a:solidFill>
                  <a:schemeClr val="bg1"/>
                </a:solidFill>
              </a:rPr>
              <a:t>Efficient</a:t>
            </a:r>
            <a:r>
              <a:rPr lang="en-US" sz="2400" dirty="0">
                <a:solidFill>
                  <a:schemeClr val="bg1"/>
                </a:solidFill>
              </a:rPr>
              <a:t> – Resources are allocated efficiently since prices adjust until the maximum number of goods &amp; services are sold</a:t>
            </a:r>
            <a:endParaRPr lang="en-US" sz="2400" u="sng" dirty="0">
              <a:solidFill>
                <a:schemeClr val="bg1"/>
              </a:solidFill>
            </a:endParaRPr>
          </a:p>
        </p:txBody>
      </p:sp>
      <p:sp>
        <p:nvSpPr>
          <p:cNvPr id="13" name="TextBox 12"/>
          <p:cNvSpPr txBox="1"/>
          <p:nvPr/>
        </p:nvSpPr>
        <p:spPr>
          <a:xfrm>
            <a:off x="8796270" y="4636394"/>
            <a:ext cx="2923505" cy="1200329"/>
          </a:xfrm>
          <a:prstGeom prst="rect">
            <a:avLst/>
          </a:prstGeom>
          <a:noFill/>
        </p:spPr>
        <p:txBody>
          <a:bodyPr wrap="square" rtlCol="0">
            <a:spAutoFit/>
          </a:bodyPr>
          <a:lstStyle/>
          <a:p>
            <a:pPr algn="ctr"/>
            <a:r>
              <a:rPr lang="en-US" sz="2400" b="1" u="sng" dirty="0">
                <a:solidFill>
                  <a:schemeClr val="bg1"/>
                </a:solidFill>
              </a:rPr>
              <a:t>Flexible</a:t>
            </a:r>
            <a:r>
              <a:rPr lang="en-US" sz="2400" dirty="0">
                <a:solidFill>
                  <a:schemeClr val="bg1"/>
                </a:solidFill>
              </a:rPr>
              <a:t> – When market conditions charge, so do prices</a:t>
            </a:r>
            <a:endParaRPr lang="en-US" sz="2400" u="sng" dirty="0">
              <a:solidFill>
                <a:schemeClr val="bg1"/>
              </a:solidFill>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5900" y="2703324"/>
            <a:ext cx="1564244" cy="1564244"/>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727" y="28002"/>
            <a:ext cx="3029229" cy="1836471"/>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4587" y="5212435"/>
            <a:ext cx="2863403" cy="1536096"/>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785" y="2611452"/>
            <a:ext cx="2361998" cy="1609539"/>
          </a:xfrm>
          <a:prstGeom prst="rect">
            <a:avLst/>
          </a:prstGeom>
        </p:spPr>
      </p:pic>
    </p:spTree>
    <p:extLst>
      <p:ext uri="{BB962C8B-B14F-4D97-AF65-F5344CB8AC3E}">
        <p14:creationId xmlns:p14="http://schemas.microsoft.com/office/powerpoint/2010/main" val="288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12jungev.files.wordpress.com/2010/10/invisiblehand.jpg?w=480">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4000" y="414516"/>
            <a:ext cx="5645722" cy="62904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15469" y="689114"/>
            <a:ext cx="5300869" cy="3016210"/>
          </a:xfrm>
          <a:prstGeom prst="rect">
            <a:avLst/>
          </a:prstGeom>
          <a:noFill/>
        </p:spPr>
        <p:txBody>
          <a:bodyPr wrap="square" rtlCol="0">
            <a:spAutoFit/>
          </a:bodyPr>
          <a:lstStyle/>
          <a:p>
            <a:r>
              <a:rPr lang="en-US" sz="3800" dirty="0">
                <a:solidFill>
                  <a:schemeClr val="bg2">
                    <a:lumMod val="25000"/>
                  </a:schemeClr>
                </a:solidFill>
                <a:latin typeface="Gill Sans Ultra Bold Condensed" panose="020B0A06020104020203" pitchFamily="34" charset="0"/>
              </a:rPr>
              <a:t>Explain what is going on in the picture as the expert Microeconomist that you are all becoming!!!</a:t>
            </a:r>
          </a:p>
        </p:txBody>
      </p:sp>
      <p:sp>
        <p:nvSpPr>
          <p:cNvPr id="4" name="TextBox 3"/>
          <p:cNvSpPr txBox="1"/>
          <p:nvPr/>
        </p:nvSpPr>
        <p:spPr>
          <a:xfrm>
            <a:off x="715469" y="4293704"/>
            <a:ext cx="5247861" cy="1323439"/>
          </a:xfrm>
          <a:prstGeom prst="rect">
            <a:avLst/>
          </a:prstGeom>
          <a:noFill/>
        </p:spPr>
        <p:txBody>
          <a:bodyPr wrap="square" rtlCol="0">
            <a:spAutoFit/>
          </a:bodyPr>
          <a:lstStyle/>
          <a:p>
            <a:r>
              <a:rPr lang="en-US" sz="4000" dirty="0">
                <a:solidFill>
                  <a:schemeClr val="accent4">
                    <a:lumMod val="75000"/>
                  </a:schemeClr>
                </a:solidFill>
                <a:latin typeface="Berlin Sans FB Demi" panose="020E0802020502020306" pitchFamily="34" charset="0"/>
              </a:rPr>
              <a:t>Who did this concept originate from…?</a:t>
            </a:r>
          </a:p>
        </p:txBody>
      </p:sp>
      <p:sp>
        <p:nvSpPr>
          <p:cNvPr id="6" name="Rectangle 5"/>
          <p:cNvSpPr/>
          <p:nvPr/>
        </p:nvSpPr>
        <p:spPr>
          <a:xfrm>
            <a:off x="6997148" y="543339"/>
            <a:ext cx="4346713"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13738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a:extLst>
              <a:ext uri="{FF2B5EF4-FFF2-40B4-BE49-F238E27FC236}">
                <a16:creationId xmlns:a16="http://schemas.microsoft.com/office/drawing/2014/main" id="{DC0AAB77-A4E1-4745-8A23-D5F4ABB62B5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5EEBA9C-5272-4ED7-87C2-76743E451988}" type="slidenum">
              <a:rPr lang="en-US" altLang="en-US" sz="1400"/>
              <a:pPr>
                <a:spcBef>
                  <a:spcPct val="0"/>
                </a:spcBef>
                <a:buFontTx/>
                <a:buNone/>
              </a:pPr>
              <a:t>112</a:t>
            </a:fld>
            <a:endParaRPr lang="en-US" altLang="en-US" sz="1400"/>
          </a:p>
        </p:txBody>
      </p:sp>
      <p:pic>
        <p:nvPicPr>
          <p:cNvPr id="18435" name="Picture 2" descr="Image result for Econ Movies Indiana Jones">
            <a:extLst>
              <a:ext uri="{FF2B5EF4-FFF2-40B4-BE49-F238E27FC236}">
                <a16:creationId xmlns:a16="http://schemas.microsoft.com/office/drawing/2014/main" id="{1095C101-9729-476D-B415-B40FCE5C38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762001"/>
            <a:ext cx="8382000"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4">
            <a:extLst>
              <a:ext uri="{FF2B5EF4-FFF2-40B4-BE49-F238E27FC236}">
                <a16:creationId xmlns:a16="http://schemas.microsoft.com/office/drawing/2014/main" id="{66F3BA2E-33B9-42B5-8E17-22F743CCFFF4}"/>
              </a:ext>
            </a:extLst>
          </p:cNvPr>
          <p:cNvSpPr txBox="1">
            <a:spLocks noChangeArrowheads="1"/>
          </p:cNvSpPr>
          <p:nvPr/>
        </p:nvSpPr>
        <p:spPr bwMode="auto">
          <a:xfrm>
            <a:off x="2209800" y="5638801"/>
            <a:ext cx="8153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hlinkClick r:id="rId3"/>
              </a:rPr>
              <a:t>https://www.youtube.com/watch?v=RP0j3Lnlazs</a:t>
            </a:r>
            <a:endParaRPr lang="en-US" altLang="en-US" sz="2400"/>
          </a:p>
          <a:p>
            <a:pPr eaLnBrk="1" hangingPunct="1">
              <a:spcBef>
                <a:spcPct val="0"/>
              </a:spcBef>
              <a:buFontTx/>
              <a:buNone/>
            </a:pPr>
            <a:r>
              <a:rPr lang="en-US" altLang="en-US" sz="2400"/>
              <a:t>Econ Movies #4: Supply &amp; Demand</a:t>
            </a:r>
          </a:p>
        </p:txBody>
      </p:sp>
    </p:spTree>
    <p:extLst>
      <p:ext uri="{BB962C8B-B14F-4D97-AF65-F5344CB8AC3E}">
        <p14:creationId xmlns:p14="http://schemas.microsoft.com/office/powerpoint/2010/main" val="213051315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5169" y="16813"/>
            <a:ext cx="10515600" cy="1325563"/>
          </a:xfrm>
        </p:spPr>
        <p:txBody>
          <a:bodyPr>
            <a:normAutofit/>
          </a:bodyPr>
          <a:lstStyle/>
          <a:p>
            <a:pPr algn="ctr"/>
            <a:r>
              <a:rPr lang="en-US" sz="4000" dirty="0">
                <a:solidFill>
                  <a:schemeClr val="accent5">
                    <a:lumMod val="50000"/>
                  </a:schemeClr>
                </a:solidFill>
                <a:latin typeface="High Tower Text" panose="02040502050506030303" pitchFamily="18" charset="0"/>
              </a:rPr>
              <a:t>Defining the Equilibrium</a:t>
            </a:r>
          </a:p>
        </p:txBody>
      </p:sp>
      <p:sp>
        <p:nvSpPr>
          <p:cNvPr id="3" name="Content Placeholder 2"/>
          <p:cNvSpPr>
            <a:spLocks noGrp="1"/>
          </p:cNvSpPr>
          <p:nvPr>
            <p:ph idx="1"/>
          </p:nvPr>
        </p:nvSpPr>
        <p:spPr>
          <a:xfrm>
            <a:off x="232893" y="988498"/>
            <a:ext cx="10515600" cy="4351338"/>
          </a:xfrm>
        </p:spPr>
        <p:txBody>
          <a:bodyPr/>
          <a:lstStyle/>
          <a:p>
            <a:r>
              <a:rPr lang="en-US" sz="3200" b="1" u="sng" dirty="0">
                <a:latin typeface="Goudy Old Style" panose="02020502050305020303" pitchFamily="18" charset="0"/>
              </a:rPr>
              <a:t>Market Equilibrium </a:t>
            </a:r>
            <a:r>
              <a:rPr lang="en-US" sz="3200" dirty="0">
                <a:latin typeface="Goudy Old Style" panose="02020502050305020303" pitchFamily="18" charset="0"/>
              </a:rPr>
              <a:t>– the point of balance where Demand &amp; Supply curves intersect</a:t>
            </a:r>
          </a:p>
          <a:p>
            <a:r>
              <a:rPr lang="en-US" sz="3200" b="1" u="sng" dirty="0">
                <a:solidFill>
                  <a:srgbClr val="FF0000"/>
                </a:solidFill>
                <a:latin typeface="Modern No. 20" panose="02070704070505020303" pitchFamily="18" charset="0"/>
              </a:rPr>
              <a:t>Market clearing price </a:t>
            </a:r>
            <a:r>
              <a:rPr lang="en-US" dirty="0"/>
              <a:t>– </a:t>
            </a:r>
            <a:r>
              <a:rPr lang="en-US" dirty="0">
                <a:solidFill>
                  <a:srgbClr val="FF0000"/>
                </a:solidFill>
                <a:latin typeface="Modern No. 20" panose="02070704070505020303" pitchFamily="18" charset="0"/>
              </a:rPr>
              <a:t>price that has cleared the market, accepted by both buyers &amp; sellers</a:t>
            </a:r>
          </a:p>
          <a:p>
            <a:pPr lvl="1"/>
            <a:r>
              <a:rPr lang="en-US" sz="2800" dirty="0">
                <a:solidFill>
                  <a:srgbClr val="0070C0"/>
                </a:solidFill>
              </a:rPr>
              <a:t>In other words, </a:t>
            </a:r>
            <a:r>
              <a:rPr lang="en-US" sz="2800" dirty="0" err="1">
                <a:solidFill>
                  <a:srgbClr val="0070C0"/>
                </a:solidFill>
              </a:rPr>
              <a:t>Qd</a:t>
            </a:r>
            <a:r>
              <a:rPr lang="en-US" sz="2800" dirty="0">
                <a:solidFill>
                  <a:srgbClr val="0070C0"/>
                </a:solidFill>
              </a:rPr>
              <a:t> = Qs </a:t>
            </a: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0693" y="2674088"/>
            <a:ext cx="6573495" cy="4351338"/>
          </a:xfrm>
          <a:prstGeom prst="rect">
            <a:avLst/>
          </a:prstGeom>
        </p:spPr>
      </p:pic>
      <p:pic>
        <p:nvPicPr>
          <p:cNvPr id="6" name="Picture 5"/>
          <p:cNvPicPr>
            <a:picLocks noChangeAspect="1"/>
          </p:cNvPicPr>
          <p:nvPr/>
        </p:nvPicPr>
        <p:blipFill>
          <a:blip r:embed="rId3"/>
          <a:stretch>
            <a:fillRect/>
          </a:stretch>
        </p:blipFill>
        <p:spPr>
          <a:xfrm>
            <a:off x="735169" y="3438659"/>
            <a:ext cx="3909507" cy="3070135"/>
          </a:xfrm>
          <a:prstGeom prst="rect">
            <a:avLst/>
          </a:prstGeom>
        </p:spPr>
      </p:pic>
      <p:sp>
        <p:nvSpPr>
          <p:cNvPr id="7" name="TextBox 6"/>
          <p:cNvSpPr txBox="1"/>
          <p:nvPr/>
        </p:nvSpPr>
        <p:spPr>
          <a:xfrm>
            <a:off x="735169" y="5109003"/>
            <a:ext cx="1146220" cy="461665"/>
          </a:xfrm>
          <a:prstGeom prst="rect">
            <a:avLst/>
          </a:prstGeom>
          <a:noFill/>
        </p:spPr>
        <p:txBody>
          <a:bodyPr wrap="square" rtlCol="0">
            <a:spAutoFit/>
          </a:bodyPr>
          <a:lstStyle/>
          <a:p>
            <a:pPr algn="ctr"/>
            <a:r>
              <a:rPr lang="en-US" sz="2400" b="1" dirty="0" err="1">
                <a:solidFill>
                  <a:srgbClr val="00B0F0"/>
                </a:solidFill>
                <a:latin typeface="Rockwell" panose="02060603020205020403" pitchFamily="18" charset="0"/>
              </a:rPr>
              <a:t>Qd</a:t>
            </a:r>
            <a:endParaRPr lang="en-US" sz="2400" b="1" dirty="0">
              <a:solidFill>
                <a:srgbClr val="00B0F0"/>
              </a:solidFill>
              <a:latin typeface="Rockwell" panose="02060603020205020403" pitchFamily="18" charset="0"/>
            </a:endParaRPr>
          </a:p>
        </p:txBody>
      </p:sp>
      <p:sp>
        <p:nvSpPr>
          <p:cNvPr id="8" name="TextBox 7"/>
          <p:cNvSpPr txBox="1"/>
          <p:nvPr/>
        </p:nvSpPr>
        <p:spPr>
          <a:xfrm>
            <a:off x="3498456" y="5109003"/>
            <a:ext cx="1146220" cy="461665"/>
          </a:xfrm>
          <a:prstGeom prst="rect">
            <a:avLst/>
          </a:prstGeom>
          <a:noFill/>
        </p:spPr>
        <p:txBody>
          <a:bodyPr wrap="square" rtlCol="0">
            <a:spAutoFit/>
          </a:bodyPr>
          <a:lstStyle/>
          <a:p>
            <a:pPr algn="ctr"/>
            <a:r>
              <a:rPr lang="en-US" sz="2400" b="1" dirty="0">
                <a:solidFill>
                  <a:srgbClr val="FF0000"/>
                </a:solidFill>
                <a:latin typeface="Rockwell" panose="02060603020205020403" pitchFamily="18" charset="0"/>
              </a:rPr>
              <a:t>Qs</a:t>
            </a:r>
          </a:p>
        </p:txBody>
      </p:sp>
    </p:spTree>
    <p:extLst>
      <p:ext uri="{BB962C8B-B14F-4D97-AF65-F5344CB8AC3E}">
        <p14:creationId xmlns:p14="http://schemas.microsoft.com/office/powerpoint/2010/main" val="366556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6"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7" dur="1000"/>
                                        <p:tgtEl>
                                          <p:spTgt spid="3">
                                            <p:txEl>
                                              <p:pRg st="1" end="1"/>
                                            </p:txEl>
                                          </p:spTgt>
                                        </p:tgtEl>
                                      </p:cBhvr>
                                    </p:animEffect>
                                  </p:childTnLst>
                                </p:cTn>
                              </p:par>
                              <p:par>
                                <p:cTn id="18" presetID="31" presetClass="entr" presetSubtype="0"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p:cTn id="20"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1"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2"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3"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7" name="Group 17"/>
          <p:cNvGrpSpPr>
            <a:grpSpLocks/>
          </p:cNvGrpSpPr>
          <p:nvPr/>
        </p:nvGrpSpPr>
        <p:grpSpPr bwMode="auto">
          <a:xfrm>
            <a:off x="3773488" y="1604964"/>
            <a:ext cx="4608512" cy="4262437"/>
            <a:chOff x="1473" y="948"/>
            <a:chExt cx="2989" cy="2724"/>
          </a:xfrm>
        </p:grpSpPr>
        <p:sp>
          <p:nvSpPr>
            <p:cNvPr id="20551" name="Line 18"/>
            <p:cNvSpPr>
              <a:spLocks noChangeShapeType="1"/>
            </p:cNvSpPr>
            <p:nvPr/>
          </p:nvSpPr>
          <p:spPr bwMode="auto">
            <a:xfrm>
              <a:off x="1489" y="948"/>
              <a:ext cx="0" cy="2724"/>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0552" name="Line 19"/>
            <p:cNvSpPr>
              <a:spLocks noChangeShapeType="1"/>
            </p:cNvSpPr>
            <p:nvPr/>
          </p:nvSpPr>
          <p:spPr bwMode="auto">
            <a:xfrm>
              <a:off x="1473" y="3655"/>
              <a:ext cx="2989" cy="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52230" name="Rectangle 21"/>
          <p:cNvSpPr>
            <a:spLocks noChangeArrowheads="1"/>
          </p:cNvSpPr>
          <p:nvPr/>
        </p:nvSpPr>
        <p:spPr bwMode="auto">
          <a:xfrm>
            <a:off x="8382001" y="5791201"/>
            <a:ext cx="460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Q</a:t>
            </a:r>
          </a:p>
        </p:txBody>
      </p:sp>
      <p:sp>
        <p:nvSpPr>
          <p:cNvPr id="52231" name="Rectangle 22"/>
          <p:cNvSpPr>
            <a:spLocks noChangeArrowheads="1"/>
          </p:cNvSpPr>
          <p:nvPr/>
        </p:nvSpPr>
        <p:spPr bwMode="auto">
          <a:xfrm>
            <a:off x="3509963" y="5683250"/>
            <a:ext cx="405560"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o</a:t>
            </a:r>
          </a:p>
        </p:txBody>
      </p:sp>
      <p:sp>
        <p:nvSpPr>
          <p:cNvPr id="52232" name="Text Box 23"/>
          <p:cNvSpPr txBox="1">
            <a:spLocks noChangeArrowheads="1"/>
          </p:cNvSpPr>
          <p:nvPr/>
        </p:nvSpPr>
        <p:spPr bwMode="auto">
          <a:xfrm>
            <a:off x="3359150" y="1595438"/>
            <a:ext cx="43815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US" altLang="en-US" sz="1800" b="1">
                <a:latin typeface="Arial" panose="020B0604020202020204" pitchFamily="34" charset="0"/>
              </a:rPr>
              <a:t>$5</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4</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3</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2</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1</a:t>
            </a:r>
          </a:p>
        </p:txBody>
      </p:sp>
      <p:sp>
        <p:nvSpPr>
          <p:cNvPr id="52233" name="Text Box 31"/>
          <p:cNvSpPr txBox="1">
            <a:spLocks noChangeArrowheads="1"/>
          </p:cNvSpPr>
          <p:nvPr/>
        </p:nvSpPr>
        <p:spPr bwMode="auto">
          <a:xfrm>
            <a:off x="3276600" y="990601"/>
            <a:ext cx="4206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800" b="1">
                <a:latin typeface="Arial" panose="020B0604020202020204" pitchFamily="34" charset="0"/>
              </a:rPr>
              <a:t>P</a:t>
            </a:r>
          </a:p>
        </p:txBody>
      </p:sp>
      <p:sp>
        <p:nvSpPr>
          <p:cNvPr id="20487" name="Text Box 34"/>
          <p:cNvSpPr txBox="1">
            <a:spLocks noChangeArrowheads="1"/>
          </p:cNvSpPr>
          <p:nvPr/>
        </p:nvSpPr>
        <p:spPr bwMode="auto">
          <a:xfrm>
            <a:off x="1524000" y="1143000"/>
            <a:ext cx="16764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800" b="1">
                <a:solidFill>
                  <a:srgbClr val="990000"/>
                </a:solidFill>
              </a:rPr>
              <a:t>Demand Schedule</a:t>
            </a:r>
          </a:p>
        </p:txBody>
      </p:sp>
      <p:sp>
        <p:nvSpPr>
          <p:cNvPr id="52236" name="Text Box 35"/>
          <p:cNvSpPr txBox="1">
            <a:spLocks noChangeArrowheads="1"/>
          </p:cNvSpPr>
          <p:nvPr/>
        </p:nvSpPr>
        <p:spPr bwMode="auto">
          <a:xfrm>
            <a:off x="4005264" y="5827713"/>
            <a:ext cx="4529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a:latin typeface="Arial" panose="020B0604020202020204" pitchFamily="34" charset="0"/>
              </a:rPr>
              <a:t>10     20     30     40     50     60     70     80</a:t>
            </a:r>
          </a:p>
        </p:txBody>
      </p:sp>
      <p:sp>
        <p:nvSpPr>
          <p:cNvPr id="20489" name="Slide Number Placeholder 38"/>
          <p:cNvSpPr txBox="1">
            <a:spLocks noGrp="1"/>
          </p:cNvSpPr>
          <p:nvPr/>
        </p:nvSpPr>
        <p:spPr bwMode="auto">
          <a:xfrm>
            <a:off x="8763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5C09A2F0-5750-47D9-81D0-3FA8EE05F07B}" type="slidenum">
              <a:rPr lang="en-US" altLang="en-US" sz="1400"/>
              <a:pPr algn="r" eaLnBrk="1" hangingPunct="1">
                <a:spcBef>
                  <a:spcPct val="0"/>
                </a:spcBef>
                <a:buFontTx/>
                <a:buNone/>
              </a:pPr>
              <a:t>114</a:t>
            </a:fld>
            <a:endParaRPr lang="en-US" altLang="en-US" sz="1400"/>
          </a:p>
        </p:txBody>
      </p:sp>
      <p:graphicFrame>
        <p:nvGraphicFramePr>
          <p:cNvPr id="52273" name="Group 49"/>
          <p:cNvGraphicFramePr>
            <a:graphicFrameLocks noGrp="1"/>
          </p:cNvGraphicFramePr>
          <p:nvPr/>
        </p:nvGraphicFramePr>
        <p:xfrm>
          <a:off x="1676401" y="2057400"/>
          <a:ext cx="1198563" cy="4089402"/>
        </p:xfrm>
        <a:graphic>
          <a:graphicData uri="http://schemas.openxmlformats.org/drawingml/2006/table">
            <a:tbl>
              <a:tblPr/>
              <a:tblGrid>
                <a:gridCol w="539750">
                  <a:extLst>
                    <a:ext uri="{9D8B030D-6E8A-4147-A177-3AD203B41FA5}">
                      <a16:colId xmlns:a16="http://schemas.microsoft.com/office/drawing/2014/main" val="85612690"/>
                    </a:ext>
                  </a:extLst>
                </a:gridCol>
                <a:gridCol w="658813">
                  <a:extLst>
                    <a:ext uri="{9D8B030D-6E8A-4147-A177-3AD203B41FA5}">
                      <a16:colId xmlns:a16="http://schemas.microsoft.com/office/drawing/2014/main" val="1685868041"/>
                    </a:ext>
                  </a:extLst>
                </a:gridCol>
              </a:tblGrid>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P</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Qd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91503230"/>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48246838"/>
                  </a:ext>
                </a:extLst>
              </a:tr>
              <a:tr h="7032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90404518"/>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29071993"/>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57904341"/>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80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05646466"/>
                  </a:ext>
                </a:extLst>
              </a:tr>
            </a:tbl>
          </a:graphicData>
        </a:graphic>
      </p:graphicFrame>
      <p:sp>
        <p:nvSpPr>
          <p:cNvPr id="100382" name="Freeform 30"/>
          <p:cNvSpPr>
            <a:spLocks/>
          </p:cNvSpPr>
          <p:nvPr/>
        </p:nvSpPr>
        <p:spPr bwMode="auto">
          <a:xfrm rot="21241100">
            <a:off x="4335463" y="1611313"/>
            <a:ext cx="3429000" cy="3505200"/>
          </a:xfrm>
          <a:custGeom>
            <a:avLst/>
            <a:gdLst>
              <a:gd name="T0" fmla="*/ 0 w 4387"/>
              <a:gd name="T1" fmla="*/ 0 h 4289"/>
              <a:gd name="T2" fmla="*/ 2147483646 w 4387"/>
              <a:gd name="T3" fmla="*/ 2147483646 h 4289"/>
              <a:gd name="T4" fmla="*/ 2147483646 w 4387"/>
              <a:gd name="T5" fmla="*/ 2147483646 h 4289"/>
              <a:gd name="T6" fmla="*/ 2147483646 w 4387"/>
              <a:gd name="T7" fmla="*/ 2147483646 h 4289"/>
              <a:gd name="T8" fmla="*/ 2147483646 w 4387"/>
              <a:gd name="T9" fmla="*/ 2147483646 h 4289"/>
              <a:gd name="T10" fmla="*/ 2147483646 w 4387"/>
              <a:gd name="T11" fmla="*/ 2147483646 h 4289"/>
              <a:gd name="T12" fmla="*/ 2147483646 w 4387"/>
              <a:gd name="T13" fmla="*/ 2147483646 h 4289"/>
              <a:gd name="T14" fmla="*/ 2147483646 w 4387"/>
              <a:gd name="T15" fmla="*/ 2147483646 h 4289"/>
              <a:gd name="T16" fmla="*/ 2147483646 w 4387"/>
              <a:gd name="T17" fmla="*/ 2147483646 h 4289"/>
              <a:gd name="T18" fmla="*/ 2147483646 w 4387"/>
              <a:gd name="T19" fmla="*/ 2147483646 h 4289"/>
              <a:gd name="T20" fmla="*/ 2147483646 w 4387"/>
              <a:gd name="T21" fmla="*/ 2147483646 h 4289"/>
              <a:gd name="T22" fmla="*/ 2147483646 w 4387"/>
              <a:gd name="T23" fmla="*/ 2147483646 h 4289"/>
              <a:gd name="T24" fmla="*/ 2147483646 w 4387"/>
              <a:gd name="T25" fmla="*/ 2147483646 h 4289"/>
              <a:gd name="T26" fmla="*/ 2147483646 w 4387"/>
              <a:gd name="T27" fmla="*/ 2147483646 h 4289"/>
              <a:gd name="T28" fmla="*/ 2147483646 w 4387"/>
              <a:gd name="T29" fmla="*/ 2147483646 h 4289"/>
              <a:gd name="T30" fmla="*/ 2147483646 w 4387"/>
              <a:gd name="T31" fmla="*/ 2147483646 h 4289"/>
              <a:gd name="T32" fmla="*/ 2147483646 w 4387"/>
              <a:gd name="T33" fmla="*/ 2147483646 h 42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87"/>
              <a:gd name="T52" fmla="*/ 0 h 4289"/>
              <a:gd name="T53" fmla="*/ 4387 w 4387"/>
              <a:gd name="T54" fmla="*/ 4289 h 428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87" h="4289">
                <a:moveTo>
                  <a:pt x="0" y="0"/>
                </a:moveTo>
                <a:lnTo>
                  <a:pt x="191" y="346"/>
                </a:lnTo>
                <a:lnTo>
                  <a:pt x="397" y="685"/>
                </a:lnTo>
                <a:lnTo>
                  <a:pt x="615" y="1014"/>
                </a:lnTo>
                <a:lnTo>
                  <a:pt x="846" y="1335"/>
                </a:lnTo>
                <a:lnTo>
                  <a:pt x="1084" y="1643"/>
                </a:lnTo>
                <a:lnTo>
                  <a:pt x="1337" y="1942"/>
                </a:lnTo>
                <a:lnTo>
                  <a:pt x="1599" y="2230"/>
                </a:lnTo>
                <a:lnTo>
                  <a:pt x="1873" y="2509"/>
                </a:lnTo>
                <a:lnTo>
                  <a:pt x="2155" y="2773"/>
                </a:lnTo>
                <a:lnTo>
                  <a:pt x="2447" y="3028"/>
                </a:lnTo>
                <a:lnTo>
                  <a:pt x="2748" y="3269"/>
                </a:lnTo>
                <a:lnTo>
                  <a:pt x="3059" y="3499"/>
                </a:lnTo>
                <a:lnTo>
                  <a:pt x="3378" y="3715"/>
                </a:lnTo>
                <a:lnTo>
                  <a:pt x="3706" y="3919"/>
                </a:lnTo>
                <a:lnTo>
                  <a:pt x="4043" y="4110"/>
                </a:lnTo>
                <a:lnTo>
                  <a:pt x="4387" y="4289"/>
                </a:lnTo>
              </a:path>
            </a:pathLst>
          </a:custGeom>
          <a:noFill/>
          <a:ln w="57150">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2262" name="Oval 38"/>
          <p:cNvSpPr>
            <a:spLocks noChangeArrowheads="1"/>
          </p:cNvSpPr>
          <p:nvPr/>
        </p:nvSpPr>
        <p:spPr bwMode="auto">
          <a:xfrm>
            <a:off x="4114800" y="16764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52263" name="Oval 39"/>
          <p:cNvSpPr>
            <a:spLocks noChangeArrowheads="1"/>
          </p:cNvSpPr>
          <p:nvPr/>
        </p:nvSpPr>
        <p:spPr bwMode="auto">
          <a:xfrm>
            <a:off x="4648200" y="2514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52265" name="Oval 41"/>
          <p:cNvSpPr>
            <a:spLocks noChangeArrowheads="1"/>
          </p:cNvSpPr>
          <p:nvPr/>
        </p:nvSpPr>
        <p:spPr bwMode="auto">
          <a:xfrm>
            <a:off x="6477000" y="41910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52266" name="Oval 42"/>
          <p:cNvSpPr>
            <a:spLocks noChangeArrowheads="1"/>
          </p:cNvSpPr>
          <p:nvPr/>
        </p:nvSpPr>
        <p:spPr bwMode="auto">
          <a:xfrm>
            <a:off x="7924800" y="48768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100383" name="Rectangle 31"/>
          <p:cNvSpPr>
            <a:spLocks noChangeArrowheads="1"/>
          </p:cNvSpPr>
          <p:nvPr/>
        </p:nvSpPr>
        <p:spPr bwMode="auto">
          <a:xfrm>
            <a:off x="8229601" y="4953001"/>
            <a:ext cx="4413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D</a:t>
            </a:r>
          </a:p>
        </p:txBody>
      </p:sp>
      <p:sp>
        <p:nvSpPr>
          <p:cNvPr id="95248" name="Freeform 16"/>
          <p:cNvSpPr>
            <a:spLocks/>
          </p:cNvSpPr>
          <p:nvPr/>
        </p:nvSpPr>
        <p:spPr bwMode="auto">
          <a:xfrm rot="21407190">
            <a:off x="4117975" y="1830388"/>
            <a:ext cx="2362200" cy="3048000"/>
          </a:xfrm>
          <a:custGeom>
            <a:avLst/>
            <a:gdLst>
              <a:gd name="T0" fmla="*/ 0 w 3038"/>
              <a:gd name="T1" fmla="*/ 2147483646 h 4134"/>
              <a:gd name="T2" fmla="*/ 2147483646 w 3038"/>
              <a:gd name="T3" fmla="*/ 2147483646 h 4134"/>
              <a:gd name="T4" fmla="*/ 2147483646 w 3038"/>
              <a:gd name="T5" fmla="*/ 2147483646 h 4134"/>
              <a:gd name="T6" fmla="*/ 2147483646 w 3038"/>
              <a:gd name="T7" fmla="*/ 2147483646 h 4134"/>
              <a:gd name="T8" fmla="*/ 2147483646 w 3038"/>
              <a:gd name="T9" fmla="*/ 2147483646 h 4134"/>
              <a:gd name="T10" fmla="*/ 2147483646 w 3038"/>
              <a:gd name="T11" fmla="*/ 2147483646 h 4134"/>
              <a:gd name="T12" fmla="*/ 2147483646 w 3038"/>
              <a:gd name="T13" fmla="*/ 2147483646 h 4134"/>
              <a:gd name="T14" fmla="*/ 2147483646 w 3038"/>
              <a:gd name="T15" fmla="*/ 2147483646 h 4134"/>
              <a:gd name="T16" fmla="*/ 2147483646 w 3038"/>
              <a:gd name="T17" fmla="*/ 0 h 41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38"/>
              <a:gd name="T28" fmla="*/ 0 h 4134"/>
              <a:gd name="T29" fmla="*/ 3038 w 3038"/>
              <a:gd name="T30" fmla="*/ 4134 h 41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38" h="4134">
                <a:moveTo>
                  <a:pt x="0" y="4134"/>
                </a:moveTo>
                <a:lnTo>
                  <a:pt x="438" y="3675"/>
                </a:lnTo>
                <a:lnTo>
                  <a:pt x="860" y="3198"/>
                </a:lnTo>
                <a:lnTo>
                  <a:pt x="1265" y="2704"/>
                </a:lnTo>
                <a:lnTo>
                  <a:pt x="1655" y="2194"/>
                </a:lnTo>
                <a:lnTo>
                  <a:pt x="2026" y="1668"/>
                </a:lnTo>
                <a:lnTo>
                  <a:pt x="2382" y="1128"/>
                </a:lnTo>
                <a:lnTo>
                  <a:pt x="2718" y="572"/>
                </a:lnTo>
                <a:lnTo>
                  <a:pt x="3038" y="0"/>
                </a:lnTo>
              </a:path>
            </a:pathLst>
          </a:custGeom>
          <a:noFill/>
          <a:ln w="57150">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2275" name="Oval 51"/>
          <p:cNvSpPr>
            <a:spLocks noChangeArrowheads="1"/>
          </p:cNvSpPr>
          <p:nvPr/>
        </p:nvSpPr>
        <p:spPr bwMode="auto">
          <a:xfrm>
            <a:off x="4113213" y="4875213"/>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52276" name="Oval 52"/>
          <p:cNvSpPr>
            <a:spLocks noChangeArrowheads="1"/>
          </p:cNvSpPr>
          <p:nvPr/>
        </p:nvSpPr>
        <p:spPr bwMode="auto">
          <a:xfrm>
            <a:off x="4722813" y="4189413"/>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52278" name="Oval 54"/>
          <p:cNvSpPr>
            <a:spLocks noChangeArrowheads="1"/>
          </p:cNvSpPr>
          <p:nvPr/>
        </p:nvSpPr>
        <p:spPr bwMode="auto">
          <a:xfrm>
            <a:off x="5867400" y="2514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52279" name="Oval 55"/>
          <p:cNvSpPr>
            <a:spLocks noChangeArrowheads="1"/>
          </p:cNvSpPr>
          <p:nvPr/>
        </p:nvSpPr>
        <p:spPr bwMode="auto">
          <a:xfrm>
            <a:off x="6324600" y="16764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 name="Rectangle 31"/>
          <p:cNvSpPr>
            <a:spLocks noChangeArrowheads="1"/>
          </p:cNvSpPr>
          <p:nvPr/>
        </p:nvSpPr>
        <p:spPr bwMode="auto">
          <a:xfrm>
            <a:off x="6553200" y="1371601"/>
            <a:ext cx="4206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S</a:t>
            </a:r>
          </a:p>
        </p:txBody>
      </p:sp>
      <p:sp>
        <p:nvSpPr>
          <p:cNvPr id="52264" name="Oval 40"/>
          <p:cNvSpPr>
            <a:spLocks noChangeArrowheads="1"/>
          </p:cNvSpPr>
          <p:nvPr/>
        </p:nvSpPr>
        <p:spPr bwMode="auto">
          <a:xfrm>
            <a:off x="5410200" y="3276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0526" name="Text Box 34"/>
          <p:cNvSpPr txBox="1">
            <a:spLocks noChangeArrowheads="1"/>
          </p:cNvSpPr>
          <p:nvPr/>
        </p:nvSpPr>
        <p:spPr bwMode="auto">
          <a:xfrm>
            <a:off x="8915400" y="1066800"/>
            <a:ext cx="1752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800" b="1">
                <a:solidFill>
                  <a:srgbClr val="990000"/>
                </a:solidFill>
              </a:rPr>
              <a:t>Supply Schedule</a:t>
            </a:r>
          </a:p>
        </p:txBody>
      </p:sp>
      <p:graphicFrame>
        <p:nvGraphicFramePr>
          <p:cNvPr id="52308" name="Group 84"/>
          <p:cNvGraphicFramePr>
            <a:graphicFrameLocks noGrp="1"/>
          </p:cNvGraphicFramePr>
          <p:nvPr/>
        </p:nvGraphicFramePr>
        <p:xfrm>
          <a:off x="9296400" y="2057400"/>
          <a:ext cx="1138238" cy="4089402"/>
        </p:xfrm>
        <a:graphic>
          <a:graphicData uri="http://schemas.openxmlformats.org/drawingml/2006/table">
            <a:tbl>
              <a:tblPr/>
              <a:tblGrid>
                <a:gridCol w="539750">
                  <a:extLst>
                    <a:ext uri="{9D8B030D-6E8A-4147-A177-3AD203B41FA5}">
                      <a16:colId xmlns:a16="http://schemas.microsoft.com/office/drawing/2014/main" val="1379360523"/>
                    </a:ext>
                  </a:extLst>
                </a:gridCol>
                <a:gridCol w="598488">
                  <a:extLst>
                    <a:ext uri="{9D8B030D-6E8A-4147-A177-3AD203B41FA5}">
                      <a16:colId xmlns:a16="http://schemas.microsoft.com/office/drawing/2014/main" val="2441318807"/>
                    </a:ext>
                  </a:extLst>
                </a:gridCol>
              </a:tblGrid>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P</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Qs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90289270"/>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06192890"/>
                  </a:ext>
                </a:extLst>
              </a:tr>
              <a:tr h="7032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40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39934933"/>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63071601"/>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19042928"/>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49485663"/>
                  </a:ext>
                </a:extLst>
              </a:tr>
            </a:tbl>
          </a:graphicData>
        </a:graphic>
      </p:graphicFrame>
      <p:sp>
        <p:nvSpPr>
          <p:cNvPr id="20550" name="Text Box 1081"/>
          <p:cNvSpPr txBox="1">
            <a:spLocks noChangeArrowheads="1"/>
          </p:cNvSpPr>
          <p:nvPr/>
        </p:nvSpPr>
        <p:spPr bwMode="auto">
          <a:xfrm>
            <a:off x="1524000" y="-3942"/>
            <a:ext cx="9144000" cy="1077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b="1">
                <a:solidFill>
                  <a:srgbClr val="000099"/>
                </a:solidFill>
              </a:rPr>
              <a:t>Supply and Demand are put together to determine equilibrium price and equilibrium quantity </a:t>
            </a:r>
          </a:p>
        </p:txBody>
      </p:sp>
    </p:spTree>
    <p:extLst>
      <p:ext uri="{BB962C8B-B14F-4D97-AF65-F5344CB8AC3E}">
        <p14:creationId xmlns:p14="http://schemas.microsoft.com/office/powerpoint/2010/main" val="88392536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2227"/>
                                        </p:tgtEl>
                                        <p:attrNameLst>
                                          <p:attrName>style.visibility</p:attrName>
                                        </p:attrNameLst>
                                      </p:cBhvr>
                                      <p:to>
                                        <p:strVal val="visible"/>
                                      </p:to>
                                    </p:set>
                                    <p:animEffect transition="in" filter="dissolve">
                                      <p:cBhvr>
                                        <p:cTn id="7" dur="500"/>
                                        <p:tgtEl>
                                          <p:spTgt spid="5222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2230"/>
                                        </p:tgtEl>
                                        <p:attrNameLst>
                                          <p:attrName>style.visibility</p:attrName>
                                        </p:attrNameLst>
                                      </p:cBhvr>
                                      <p:to>
                                        <p:strVal val="visible"/>
                                      </p:to>
                                    </p:set>
                                    <p:animEffect transition="in" filter="dissolve">
                                      <p:cBhvr>
                                        <p:cTn id="10" dur="500"/>
                                        <p:tgtEl>
                                          <p:spTgt spid="5223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2231"/>
                                        </p:tgtEl>
                                        <p:attrNameLst>
                                          <p:attrName>style.visibility</p:attrName>
                                        </p:attrNameLst>
                                      </p:cBhvr>
                                      <p:to>
                                        <p:strVal val="visible"/>
                                      </p:to>
                                    </p:set>
                                    <p:animEffect transition="in" filter="dissolve">
                                      <p:cBhvr>
                                        <p:cTn id="13" dur="500"/>
                                        <p:tgtEl>
                                          <p:spTgt spid="52231"/>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52232"/>
                                        </p:tgtEl>
                                        <p:attrNameLst>
                                          <p:attrName>style.visibility</p:attrName>
                                        </p:attrNameLst>
                                      </p:cBhvr>
                                      <p:to>
                                        <p:strVal val="visible"/>
                                      </p:to>
                                    </p:set>
                                    <p:animEffect transition="in" filter="dissolve">
                                      <p:cBhvr>
                                        <p:cTn id="16" dur="500"/>
                                        <p:tgtEl>
                                          <p:spTgt spid="52232"/>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52233"/>
                                        </p:tgtEl>
                                        <p:attrNameLst>
                                          <p:attrName>style.visibility</p:attrName>
                                        </p:attrNameLst>
                                      </p:cBhvr>
                                      <p:to>
                                        <p:strVal val="visible"/>
                                      </p:to>
                                    </p:set>
                                    <p:animEffect transition="in" filter="dissolve">
                                      <p:cBhvr>
                                        <p:cTn id="19" dur="500"/>
                                        <p:tgtEl>
                                          <p:spTgt spid="52233"/>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52236"/>
                                        </p:tgtEl>
                                        <p:attrNameLst>
                                          <p:attrName>style.visibility</p:attrName>
                                        </p:attrNameLst>
                                      </p:cBhvr>
                                      <p:to>
                                        <p:strVal val="visible"/>
                                      </p:to>
                                    </p:set>
                                    <p:animEffect transition="in" filter="dissolve">
                                      <p:cBhvr>
                                        <p:cTn id="22" dur="500"/>
                                        <p:tgtEl>
                                          <p:spTgt spid="5223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52266"/>
                                        </p:tgtEl>
                                        <p:attrNameLst>
                                          <p:attrName>style.visibility</p:attrName>
                                        </p:attrNameLst>
                                      </p:cBhvr>
                                      <p:to>
                                        <p:strVal val="visible"/>
                                      </p:to>
                                    </p:set>
                                    <p:animEffect transition="in" filter="dissolve">
                                      <p:cBhvr>
                                        <p:cTn id="27" dur="500"/>
                                        <p:tgtEl>
                                          <p:spTgt spid="52266"/>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00383"/>
                                        </p:tgtEl>
                                        <p:attrNameLst>
                                          <p:attrName>style.visibility</p:attrName>
                                        </p:attrNameLst>
                                      </p:cBhvr>
                                      <p:to>
                                        <p:strVal val="visible"/>
                                      </p:to>
                                    </p:set>
                                    <p:animEffect transition="in" filter="dissolve">
                                      <p:cBhvr>
                                        <p:cTn id="30" dur="500"/>
                                        <p:tgtEl>
                                          <p:spTgt spid="100383"/>
                                        </p:tgtEl>
                                      </p:cBhvr>
                                    </p:animEffect>
                                  </p:childTnLst>
                                </p:cTn>
                              </p:par>
                              <p:par>
                                <p:cTn id="31" presetID="9" presetClass="entr" presetSubtype="0" fill="hold" nodeType="withEffect">
                                  <p:stCondLst>
                                    <p:cond delay="0"/>
                                  </p:stCondLst>
                                  <p:childTnLst>
                                    <p:set>
                                      <p:cBhvr>
                                        <p:cTn id="32" dur="1" fill="hold">
                                          <p:stCondLst>
                                            <p:cond delay="0"/>
                                          </p:stCondLst>
                                        </p:cTn>
                                        <p:tgtEl>
                                          <p:spTgt spid="52265"/>
                                        </p:tgtEl>
                                        <p:attrNameLst>
                                          <p:attrName>style.visibility</p:attrName>
                                        </p:attrNameLst>
                                      </p:cBhvr>
                                      <p:to>
                                        <p:strVal val="visible"/>
                                      </p:to>
                                    </p:set>
                                    <p:animEffect transition="in" filter="dissolve">
                                      <p:cBhvr>
                                        <p:cTn id="33" dur="500"/>
                                        <p:tgtEl>
                                          <p:spTgt spid="52265"/>
                                        </p:tgtEl>
                                      </p:cBhvr>
                                    </p:animEffect>
                                  </p:childTnLst>
                                </p:cTn>
                              </p:par>
                              <p:par>
                                <p:cTn id="34" presetID="9" presetClass="entr" presetSubtype="0" fill="hold" nodeType="withEffect">
                                  <p:stCondLst>
                                    <p:cond delay="0"/>
                                  </p:stCondLst>
                                  <p:childTnLst>
                                    <p:set>
                                      <p:cBhvr>
                                        <p:cTn id="35" dur="1" fill="hold">
                                          <p:stCondLst>
                                            <p:cond delay="0"/>
                                          </p:stCondLst>
                                        </p:cTn>
                                        <p:tgtEl>
                                          <p:spTgt spid="52264"/>
                                        </p:tgtEl>
                                        <p:attrNameLst>
                                          <p:attrName>style.visibility</p:attrName>
                                        </p:attrNameLst>
                                      </p:cBhvr>
                                      <p:to>
                                        <p:strVal val="visible"/>
                                      </p:to>
                                    </p:set>
                                    <p:animEffect transition="in" filter="dissolve">
                                      <p:cBhvr>
                                        <p:cTn id="36" dur="500"/>
                                        <p:tgtEl>
                                          <p:spTgt spid="52264"/>
                                        </p:tgtEl>
                                      </p:cBhvr>
                                    </p:animEffect>
                                  </p:childTnLst>
                                </p:cTn>
                              </p:par>
                              <p:par>
                                <p:cTn id="37" presetID="9" presetClass="entr" presetSubtype="0" fill="hold" nodeType="withEffect">
                                  <p:stCondLst>
                                    <p:cond delay="0"/>
                                  </p:stCondLst>
                                  <p:childTnLst>
                                    <p:set>
                                      <p:cBhvr>
                                        <p:cTn id="38" dur="1" fill="hold">
                                          <p:stCondLst>
                                            <p:cond delay="0"/>
                                          </p:stCondLst>
                                        </p:cTn>
                                        <p:tgtEl>
                                          <p:spTgt spid="52263"/>
                                        </p:tgtEl>
                                        <p:attrNameLst>
                                          <p:attrName>style.visibility</p:attrName>
                                        </p:attrNameLst>
                                      </p:cBhvr>
                                      <p:to>
                                        <p:strVal val="visible"/>
                                      </p:to>
                                    </p:set>
                                    <p:animEffect transition="in" filter="dissolve">
                                      <p:cBhvr>
                                        <p:cTn id="39" dur="500"/>
                                        <p:tgtEl>
                                          <p:spTgt spid="52263"/>
                                        </p:tgtEl>
                                      </p:cBhvr>
                                    </p:animEffect>
                                  </p:childTnLst>
                                </p:cTn>
                              </p:par>
                              <p:par>
                                <p:cTn id="40" presetID="9" presetClass="entr" presetSubtype="0" fill="hold" nodeType="withEffect">
                                  <p:stCondLst>
                                    <p:cond delay="0"/>
                                  </p:stCondLst>
                                  <p:childTnLst>
                                    <p:set>
                                      <p:cBhvr>
                                        <p:cTn id="41" dur="1" fill="hold">
                                          <p:stCondLst>
                                            <p:cond delay="0"/>
                                          </p:stCondLst>
                                        </p:cTn>
                                        <p:tgtEl>
                                          <p:spTgt spid="52262"/>
                                        </p:tgtEl>
                                        <p:attrNameLst>
                                          <p:attrName>style.visibility</p:attrName>
                                        </p:attrNameLst>
                                      </p:cBhvr>
                                      <p:to>
                                        <p:strVal val="visible"/>
                                      </p:to>
                                    </p:set>
                                    <p:animEffect transition="in" filter="dissolve">
                                      <p:cBhvr>
                                        <p:cTn id="42" dur="500"/>
                                        <p:tgtEl>
                                          <p:spTgt spid="52262"/>
                                        </p:tgtEl>
                                      </p:cBhvr>
                                    </p:animEffect>
                                  </p:childTnLst>
                                </p:cTn>
                              </p:par>
                              <p:par>
                                <p:cTn id="43" presetID="9" presetClass="entr" presetSubtype="0" fill="hold" nodeType="withEffect">
                                  <p:stCondLst>
                                    <p:cond delay="0"/>
                                  </p:stCondLst>
                                  <p:childTnLst>
                                    <p:set>
                                      <p:cBhvr>
                                        <p:cTn id="44" dur="1" fill="hold">
                                          <p:stCondLst>
                                            <p:cond delay="0"/>
                                          </p:stCondLst>
                                        </p:cTn>
                                        <p:tgtEl>
                                          <p:spTgt spid="100382"/>
                                        </p:tgtEl>
                                        <p:attrNameLst>
                                          <p:attrName>style.visibility</p:attrName>
                                        </p:attrNameLst>
                                      </p:cBhvr>
                                      <p:to>
                                        <p:strVal val="visible"/>
                                      </p:to>
                                    </p:set>
                                    <p:animEffect transition="in" filter="dissolve">
                                      <p:cBhvr>
                                        <p:cTn id="45" dur="500"/>
                                        <p:tgtEl>
                                          <p:spTgt spid="100382"/>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9" presetClass="entr" presetSubtype="0" fill="hold" nodeType="clickEffect">
                                  <p:stCondLst>
                                    <p:cond delay="0"/>
                                  </p:stCondLst>
                                  <p:childTnLst>
                                    <p:set>
                                      <p:cBhvr>
                                        <p:cTn id="49" dur="1" fill="hold">
                                          <p:stCondLst>
                                            <p:cond delay="0"/>
                                          </p:stCondLst>
                                        </p:cTn>
                                        <p:tgtEl>
                                          <p:spTgt spid="52275"/>
                                        </p:tgtEl>
                                        <p:attrNameLst>
                                          <p:attrName>style.visibility</p:attrName>
                                        </p:attrNameLst>
                                      </p:cBhvr>
                                      <p:to>
                                        <p:strVal val="visible"/>
                                      </p:to>
                                    </p:set>
                                    <p:animEffect transition="in" filter="dissolve">
                                      <p:cBhvr>
                                        <p:cTn id="50" dur="500"/>
                                        <p:tgtEl>
                                          <p:spTgt spid="52275"/>
                                        </p:tgtEl>
                                      </p:cBhvr>
                                    </p:animEffect>
                                  </p:childTnLst>
                                </p:cTn>
                              </p:par>
                              <p:par>
                                <p:cTn id="51" presetID="9" presetClass="entr" presetSubtype="0" fill="hold" nodeType="withEffect">
                                  <p:stCondLst>
                                    <p:cond delay="0"/>
                                  </p:stCondLst>
                                  <p:childTnLst>
                                    <p:set>
                                      <p:cBhvr>
                                        <p:cTn id="52" dur="1" fill="hold">
                                          <p:stCondLst>
                                            <p:cond delay="0"/>
                                          </p:stCondLst>
                                        </p:cTn>
                                        <p:tgtEl>
                                          <p:spTgt spid="52276"/>
                                        </p:tgtEl>
                                        <p:attrNameLst>
                                          <p:attrName>style.visibility</p:attrName>
                                        </p:attrNameLst>
                                      </p:cBhvr>
                                      <p:to>
                                        <p:strVal val="visible"/>
                                      </p:to>
                                    </p:set>
                                    <p:animEffect transition="in" filter="dissolve">
                                      <p:cBhvr>
                                        <p:cTn id="53" dur="500"/>
                                        <p:tgtEl>
                                          <p:spTgt spid="52276"/>
                                        </p:tgtEl>
                                      </p:cBhvr>
                                    </p:animEffect>
                                  </p:childTnLst>
                                </p:cTn>
                              </p:par>
                              <p:par>
                                <p:cTn id="54" presetID="9" presetClass="entr" presetSubtype="0" fill="hold" nodeType="withEffect">
                                  <p:stCondLst>
                                    <p:cond delay="0"/>
                                  </p:stCondLst>
                                  <p:childTnLst>
                                    <p:set>
                                      <p:cBhvr>
                                        <p:cTn id="55" dur="1" fill="hold">
                                          <p:stCondLst>
                                            <p:cond delay="0"/>
                                          </p:stCondLst>
                                        </p:cTn>
                                        <p:tgtEl>
                                          <p:spTgt spid="52278"/>
                                        </p:tgtEl>
                                        <p:attrNameLst>
                                          <p:attrName>style.visibility</p:attrName>
                                        </p:attrNameLst>
                                      </p:cBhvr>
                                      <p:to>
                                        <p:strVal val="visible"/>
                                      </p:to>
                                    </p:set>
                                    <p:animEffect transition="in" filter="dissolve">
                                      <p:cBhvr>
                                        <p:cTn id="56" dur="500"/>
                                        <p:tgtEl>
                                          <p:spTgt spid="52278"/>
                                        </p:tgtEl>
                                      </p:cBhvr>
                                    </p:animEffect>
                                  </p:childTnLst>
                                </p:cTn>
                              </p:par>
                              <p:par>
                                <p:cTn id="57" presetID="9" presetClass="entr" presetSubtype="0" fill="hold" nodeType="withEffect">
                                  <p:stCondLst>
                                    <p:cond delay="0"/>
                                  </p:stCondLst>
                                  <p:childTnLst>
                                    <p:set>
                                      <p:cBhvr>
                                        <p:cTn id="58" dur="1" fill="hold">
                                          <p:stCondLst>
                                            <p:cond delay="0"/>
                                          </p:stCondLst>
                                        </p:cTn>
                                        <p:tgtEl>
                                          <p:spTgt spid="52279"/>
                                        </p:tgtEl>
                                        <p:attrNameLst>
                                          <p:attrName>style.visibility</p:attrName>
                                        </p:attrNameLst>
                                      </p:cBhvr>
                                      <p:to>
                                        <p:strVal val="visible"/>
                                      </p:to>
                                    </p:set>
                                    <p:animEffect transition="in" filter="dissolve">
                                      <p:cBhvr>
                                        <p:cTn id="59" dur="500"/>
                                        <p:tgtEl>
                                          <p:spTgt spid="52279"/>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dissolve">
                                      <p:cBhvr>
                                        <p:cTn id="62" dur="500"/>
                                        <p:tgtEl>
                                          <p:spTgt spid="2"/>
                                        </p:tgtEl>
                                      </p:cBhvr>
                                    </p:animEffect>
                                  </p:childTnLst>
                                </p:cTn>
                              </p:par>
                              <p:par>
                                <p:cTn id="63" presetID="9" presetClass="entr" presetSubtype="0" fill="hold" nodeType="withEffect">
                                  <p:stCondLst>
                                    <p:cond delay="0"/>
                                  </p:stCondLst>
                                  <p:childTnLst>
                                    <p:set>
                                      <p:cBhvr>
                                        <p:cTn id="64" dur="1" fill="hold">
                                          <p:stCondLst>
                                            <p:cond delay="0"/>
                                          </p:stCondLst>
                                        </p:cTn>
                                        <p:tgtEl>
                                          <p:spTgt spid="95248"/>
                                        </p:tgtEl>
                                        <p:attrNameLst>
                                          <p:attrName>style.visibility</p:attrName>
                                        </p:attrNameLst>
                                      </p:cBhvr>
                                      <p:to>
                                        <p:strVal val="visible"/>
                                      </p:to>
                                    </p:set>
                                    <p:animEffect transition="in" filter="dissolve">
                                      <p:cBhvr>
                                        <p:cTn id="65" dur="500"/>
                                        <p:tgtEl>
                                          <p:spTgt spid="95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0" grpId="0"/>
      <p:bldP spid="52231" grpId="0"/>
      <p:bldP spid="52232" grpId="0"/>
      <p:bldP spid="52233" grpId="0"/>
      <p:bldP spid="52236" grpId="0"/>
      <p:bldP spid="100383" grpId="0"/>
      <p:bldP spid="2"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17"/>
          <p:cNvGrpSpPr>
            <a:grpSpLocks/>
          </p:cNvGrpSpPr>
          <p:nvPr/>
        </p:nvGrpSpPr>
        <p:grpSpPr bwMode="auto">
          <a:xfrm>
            <a:off x="3773488" y="1604964"/>
            <a:ext cx="4608512" cy="4262437"/>
            <a:chOff x="1473" y="948"/>
            <a:chExt cx="2989" cy="2724"/>
          </a:xfrm>
        </p:grpSpPr>
        <p:sp>
          <p:nvSpPr>
            <p:cNvPr id="21583" name="Line 18"/>
            <p:cNvSpPr>
              <a:spLocks noChangeShapeType="1"/>
            </p:cNvSpPr>
            <p:nvPr/>
          </p:nvSpPr>
          <p:spPr bwMode="auto">
            <a:xfrm>
              <a:off x="1489" y="948"/>
              <a:ext cx="0" cy="2724"/>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1584" name="Line 19"/>
            <p:cNvSpPr>
              <a:spLocks noChangeShapeType="1"/>
            </p:cNvSpPr>
            <p:nvPr/>
          </p:nvSpPr>
          <p:spPr bwMode="auto">
            <a:xfrm>
              <a:off x="1473" y="3655"/>
              <a:ext cx="2989" cy="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21507" name="Rectangle 21"/>
          <p:cNvSpPr>
            <a:spLocks noChangeArrowheads="1"/>
          </p:cNvSpPr>
          <p:nvPr/>
        </p:nvSpPr>
        <p:spPr bwMode="auto">
          <a:xfrm>
            <a:off x="8382001" y="5791201"/>
            <a:ext cx="460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Q</a:t>
            </a:r>
          </a:p>
        </p:txBody>
      </p:sp>
      <p:sp>
        <p:nvSpPr>
          <p:cNvPr id="21508" name="Rectangle 22"/>
          <p:cNvSpPr>
            <a:spLocks noChangeArrowheads="1"/>
          </p:cNvSpPr>
          <p:nvPr/>
        </p:nvSpPr>
        <p:spPr bwMode="auto">
          <a:xfrm>
            <a:off x="3509963" y="5683250"/>
            <a:ext cx="405560"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o</a:t>
            </a:r>
          </a:p>
        </p:txBody>
      </p:sp>
      <p:sp>
        <p:nvSpPr>
          <p:cNvPr id="21509" name="Text Box 23"/>
          <p:cNvSpPr txBox="1">
            <a:spLocks noChangeArrowheads="1"/>
          </p:cNvSpPr>
          <p:nvPr/>
        </p:nvSpPr>
        <p:spPr bwMode="auto">
          <a:xfrm>
            <a:off x="3359150" y="1595438"/>
            <a:ext cx="43815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US" altLang="en-US" sz="1800" b="1">
                <a:latin typeface="Arial" panose="020B0604020202020204" pitchFamily="34" charset="0"/>
              </a:rPr>
              <a:t>$5</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4</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3</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2</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1</a:t>
            </a:r>
          </a:p>
        </p:txBody>
      </p:sp>
      <p:sp>
        <p:nvSpPr>
          <p:cNvPr id="21510" name="Text Box 31"/>
          <p:cNvSpPr txBox="1">
            <a:spLocks noChangeArrowheads="1"/>
          </p:cNvSpPr>
          <p:nvPr/>
        </p:nvSpPr>
        <p:spPr bwMode="auto">
          <a:xfrm>
            <a:off x="3276600" y="990601"/>
            <a:ext cx="4206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800" b="1">
                <a:latin typeface="Arial" panose="020B0604020202020204" pitchFamily="34" charset="0"/>
              </a:rPr>
              <a:t>P</a:t>
            </a:r>
          </a:p>
        </p:txBody>
      </p:sp>
      <p:sp>
        <p:nvSpPr>
          <p:cNvPr id="21511" name="Text Box 34"/>
          <p:cNvSpPr txBox="1">
            <a:spLocks noChangeArrowheads="1"/>
          </p:cNvSpPr>
          <p:nvPr/>
        </p:nvSpPr>
        <p:spPr bwMode="auto">
          <a:xfrm>
            <a:off x="1524000" y="1143000"/>
            <a:ext cx="16764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800" b="1">
                <a:solidFill>
                  <a:srgbClr val="990000"/>
                </a:solidFill>
              </a:rPr>
              <a:t>Demand Schedule</a:t>
            </a:r>
          </a:p>
        </p:txBody>
      </p:sp>
      <p:sp>
        <p:nvSpPr>
          <p:cNvPr id="21512" name="Text Box 35"/>
          <p:cNvSpPr txBox="1">
            <a:spLocks noChangeArrowheads="1"/>
          </p:cNvSpPr>
          <p:nvPr/>
        </p:nvSpPr>
        <p:spPr bwMode="auto">
          <a:xfrm>
            <a:off x="4005264" y="5827713"/>
            <a:ext cx="4529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a:latin typeface="Arial" panose="020B0604020202020204" pitchFamily="34" charset="0"/>
              </a:rPr>
              <a:t>10     20     30     40     50     60     70     80</a:t>
            </a:r>
          </a:p>
        </p:txBody>
      </p:sp>
      <p:sp>
        <p:nvSpPr>
          <p:cNvPr id="21513" name="Slide Number Placeholder 38"/>
          <p:cNvSpPr txBox="1">
            <a:spLocks noGrp="1"/>
          </p:cNvSpPr>
          <p:nvPr/>
        </p:nvSpPr>
        <p:spPr bwMode="auto">
          <a:xfrm>
            <a:off x="8763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BF094674-7EF2-4705-800C-D20DB0FD13CF}" type="slidenum">
              <a:rPr lang="en-US" altLang="en-US" sz="1400"/>
              <a:pPr algn="r" eaLnBrk="1" hangingPunct="1">
                <a:spcBef>
                  <a:spcPct val="0"/>
                </a:spcBef>
                <a:buFontTx/>
                <a:buNone/>
              </a:pPr>
              <a:t>115</a:t>
            </a:fld>
            <a:endParaRPr lang="en-US" altLang="en-US" sz="1400"/>
          </a:p>
        </p:txBody>
      </p:sp>
      <p:graphicFrame>
        <p:nvGraphicFramePr>
          <p:cNvPr id="53260" name="Group 12"/>
          <p:cNvGraphicFramePr>
            <a:graphicFrameLocks noGrp="1"/>
          </p:cNvGraphicFramePr>
          <p:nvPr/>
        </p:nvGraphicFramePr>
        <p:xfrm>
          <a:off x="1676401" y="2057400"/>
          <a:ext cx="1198563" cy="4089402"/>
        </p:xfrm>
        <a:graphic>
          <a:graphicData uri="http://schemas.openxmlformats.org/drawingml/2006/table">
            <a:tbl>
              <a:tblPr/>
              <a:tblGrid>
                <a:gridCol w="539750">
                  <a:extLst>
                    <a:ext uri="{9D8B030D-6E8A-4147-A177-3AD203B41FA5}">
                      <a16:colId xmlns:a16="http://schemas.microsoft.com/office/drawing/2014/main" val="1094450195"/>
                    </a:ext>
                  </a:extLst>
                </a:gridCol>
                <a:gridCol w="658813">
                  <a:extLst>
                    <a:ext uri="{9D8B030D-6E8A-4147-A177-3AD203B41FA5}">
                      <a16:colId xmlns:a16="http://schemas.microsoft.com/office/drawing/2014/main" val="3052047124"/>
                    </a:ext>
                  </a:extLst>
                </a:gridCol>
              </a:tblGrid>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P</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Qd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35300236"/>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25145836"/>
                  </a:ext>
                </a:extLst>
              </a:tr>
              <a:tr h="7032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90324016"/>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35005719"/>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71119617"/>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80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04835007"/>
                  </a:ext>
                </a:extLst>
              </a:tr>
            </a:tbl>
          </a:graphicData>
        </a:graphic>
      </p:graphicFrame>
      <p:sp>
        <p:nvSpPr>
          <p:cNvPr id="21537" name="Freeform 30"/>
          <p:cNvSpPr>
            <a:spLocks/>
          </p:cNvSpPr>
          <p:nvPr/>
        </p:nvSpPr>
        <p:spPr bwMode="auto">
          <a:xfrm rot="21241100">
            <a:off x="4335463" y="1611313"/>
            <a:ext cx="3429000" cy="3505200"/>
          </a:xfrm>
          <a:custGeom>
            <a:avLst/>
            <a:gdLst>
              <a:gd name="T0" fmla="*/ 0 w 4387"/>
              <a:gd name="T1" fmla="*/ 0 h 4289"/>
              <a:gd name="T2" fmla="*/ 2147483646 w 4387"/>
              <a:gd name="T3" fmla="*/ 2147483646 h 4289"/>
              <a:gd name="T4" fmla="*/ 2147483646 w 4387"/>
              <a:gd name="T5" fmla="*/ 2147483646 h 4289"/>
              <a:gd name="T6" fmla="*/ 2147483646 w 4387"/>
              <a:gd name="T7" fmla="*/ 2147483646 h 4289"/>
              <a:gd name="T8" fmla="*/ 2147483646 w 4387"/>
              <a:gd name="T9" fmla="*/ 2147483646 h 4289"/>
              <a:gd name="T10" fmla="*/ 2147483646 w 4387"/>
              <a:gd name="T11" fmla="*/ 2147483646 h 4289"/>
              <a:gd name="T12" fmla="*/ 2147483646 w 4387"/>
              <a:gd name="T13" fmla="*/ 2147483646 h 4289"/>
              <a:gd name="T14" fmla="*/ 2147483646 w 4387"/>
              <a:gd name="T15" fmla="*/ 2147483646 h 4289"/>
              <a:gd name="T16" fmla="*/ 2147483646 w 4387"/>
              <a:gd name="T17" fmla="*/ 2147483646 h 4289"/>
              <a:gd name="T18" fmla="*/ 2147483646 w 4387"/>
              <a:gd name="T19" fmla="*/ 2147483646 h 4289"/>
              <a:gd name="T20" fmla="*/ 2147483646 w 4387"/>
              <a:gd name="T21" fmla="*/ 2147483646 h 4289"/>
              <a:gd name="T22" fmla="*/ 2147483646 w 4387"/>
              <a:gd name="T23" fmla="*/ 2147483646 h 4289"/>
              <a:gd name="T24" fmla="*/ 2147483646 w 4387"/>
              <a:gd name="T25" fmla="*/ 2147483646 h 4289"/>
              <a:gd name="T26" fmla="*/ 2147483646 w 4387"/>
              <a:gd name="T27" fmla="*/ 2147483646 h 4289"/>
              <a:gd name="T28" fmla="*/ 2147483646 w 4387"/>
              <a:gd name="T29" fmla="*/ 2147483646 h 4289"/>
              <a:gd name="T30" fmla="*/ 2147483646 w 4387"/>
              <a:gd name="T31" fmla="*/ 2147483646 h 4289"/>
              <a:gd name="T32" fmla="*/ 2147483646 w 4387"/>
              <a:gd name="T33" fmla="*/ 2147483646 h 42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87"/>
              <a:gd name="T52" fmla="*/ 0 h 4289"/>
              <a:gd name="T53" fmla="*/ 4387 w 4387"/>
              <a:gd name="T54" fmla="*/ 4289 h 428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87" h="4289">
                <a:moveTo>
                  <a:pt x="0" y="0"/>
                </a:moveTo>
                <a:lnTo>
                  <a:pt x="191" y="346"/>
                </a:lnTo>
                <a:lnTo>
                  <a:pt x="397" y="685"/>
                </a:lnTo>
                <a:lnTo>
                  <a:pt x="615" y="1014"/>
                </a:lnTo>
                <a:lnTo>
                  <a:pt x="846" y="1335"/>
                </a:lnTo>
                <a:lnTo>
                  <a:pt x="1084" y="1643"/>
                </a:lnTo>
                <a:lnTo>
                  <a:pt x="1337" y="1942"/>
                </a:lnTo>
                <a:lnTo>
                  <a:pt x="1599" y="2230"/>
                </a:lnTo>
                <a:lnTo>
                  <a:pt x="1873" y="2509"/>
                </a:lnTo>
                <a:lnTo>
                  <a:pt x="2155" y="2773"/>
                </a:lnTo>
                <a:lnTo>
                  <a:pt x="2447" y="3028"/>
                </a:lnTo>
                <a:lnTo>
                  <a:pt x="2748" y="3269"/>
                </a:lnTo>
                <a:lnTo>
                  <a:pt x="3059" y="3499"/>
                </a:lnTo>
                <a:lnTo>
                  <a:pt x="3378" y="3715"/>
                </a:lnTo>
                <a:lnTo>
                  <a:pt x="3706" y="3919"/>
                </a:lnTo>
                <a:lnTo>
                  <a:pt x="4043" y="4110"/>
                </a:lnTo>
                <a:lnTo>
                  <a:pt x="4387" y="4289"/>
                </a:lnTo>
              </a:path>
            </a:pathLst>
          </a:custGeom>
          <a:noFill/>
          <a:ln w="57150">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38" name="Oval 36"/>
          <p:cNvSpPr>
            <a:spLocks noChangeArrowheads="1"/>
          </p:cNvSpPr>
          <p:nvPr/>
        </p:nvSpPr>
        <p:spPr bwMode="auto">
          <a:xfrm>
            <a:off x="4114800" y="16764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1539" name="Oval 37"/>
          <p:cNvSpPr>
            <a:spLocks noChangeArrowheads="1"/>
          </p:cNvSpPr>
          <p:nvPr/>
        </p:nvSpPr>
        <p:spPr bwMode="auto">
          <a:xfrm>
            <a:off x="4648200" y="2514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1540" name="Oval 38"/>
          <p:cNvSpPr>
            <a:spLocks noChangeArrowheads="1"/>
          </p:cNvSpPr>
          <p:nvPr/>
        </p:nvSpPr>
        <p:spPr bwMode="auto">
          <a:xfrm>
            <a:off x="6477000" y="41910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1541" name="Oval 39"/>
          <p:cNvSpPr>
            <a:spLocks noChangeArrowheads="1"/>
          </p:cNvSpPr>
          <p:nvPr/>
        </p:nvSpPr>
        <p:spPr bwMode="auto">
          <a:xfrm>
            <a:off x="7924800" y="48768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1542" name="Freeform 16"/>
          <p:cNvSpPr>
            <a:spLocks/>
          </p:cNvSpPr>
          <p:nvPr/>
        </p:nvSpPr>
        <p:spPr bwMode="auto">
          <a:xfrm rot="21407190">
            <a:off x="4117975" y="1830388"/>
            <a:ext cx="2362200" cy="3048000"/>
          </a:xfrm>
          <a:custGeom>
            <a:avLst/>
            <a:gdLst>
              <a:gd name="T0" fmla="*/ 0 w 3038"/>
              <a:gd name="T1" fmla="*/ 2147483646 h 4134"/>
              <a:gd name="T2" fmla="*/ 2147483646 w 3038"/>
              <a:gd name="T3" fmla="*/ 2147483646 h 4134"/>
              <a:gd name="T4" fmla="*/ 2147483646 w 3038"/>
              <a:gd name="T5" fmla="*/ 2147483646 h 4134"/>
              <a:gd name="T6" fmla="*/ 2147483646 w 3038"/>
              <a:gd name="T7" fmla="*/ 2147483646 h 4134"/>
              <a:gd name="T8" fmla="*/ 2147483646 w 3038"/>
              <a:gd name="T9" fmla="*/ 2147483646 h 4134"/>
              <a:gd name="T10" fmla="*/ 2147483646 w 3038"/>
              <a:gd name="T11" fmla="*/ 2147483646 h 4134"/>
              <a:gd name="T12" fmla="*/ 2147483646 w 3038"/>
              <a:gd name="T13" fmla="*/ 2147483646 h 4134"/>
              <a:gd name="T14" fmla="*/ 2147483646 w 3038"/>
              <a:gd name="T15" fmla="*/ 2147483646 h 4134"/>
              <a:gd name="T16" fmla="*/ 2147483646 w 3038"/>
              <a:gd name="T17" fmla="*/ 0 h 41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38"/>
              <a:gd name="T28" fmla="*/ 0 h 4134"/>
              <a:gd name="T29" fmla="*/ 3038 w 3038"/>
              <a:gd name="T30" fmla="*/ 4134 h 41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38" h="4134">
                <a:moveTo>
                  <a:pt x="0" y="4134"/>
                </a:moveTo>
                <a:lnTo>
                  <a:pt x="438" y="3675"/>
                </a:lnTo>
                <a:lnTo>
                  <a:pt x="860" y="3198"/>
                </a:lnTo>
                <a:lnTo>
                  <a:pt x="1265" y="2704"/>
                </a:lnTo>
                <a:lnTo>
                  <a:pt x="1655" y="2194"/>
                </a:lnTo>
                <a:lnTo>
                  <a:pt x="2026" y="1668"/>
                </a:lnTo>
                <a:lnTo>
                  <a:pt x="2382" y="1128"/>
                </a:lnTo>
                <a:lnTo>
                  <a:pt x="2718" y="572"/>
                </a:lnTo>
                <a:lnTo>
                  <a:pt x="3038" y="0"/>
                </a:lnTo>
              </a:path>
            </a:pathLst>
          </a:custGeom>
          <a:noFill/>
          <a:ln w="57150">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43" name="Oval 42"/>
          <p:cNvSpPr>
            <a:spLocks noChangeArrowheads="1"/>
          </p:cNvSpPr>
          <p:nvPr/>
        </p:nvSpPr>
        <p:spPr bwMode="auto">
          <a:xfrm>
            <a:off x="4113213" y="4875213"/>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1544" name="Oval 43"/>
          <p:cNvSpPr>
            <a:spLocks noChangeArrowheads="1"/>
          </p:cNvSpPr>
          <p:nvPr/>
        </p:nvSpPr>
        <p:spPr bwMode="auto">
          <a:xfrm>
            <a:off x="4722813" y="4189413"/>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1545" name="Oval 44"/>
          <p:cNvSpPr>
            <a:spLocks noChangeArrowheads="1"/>
          </p:cNvSpPr>
          <p:nvPr/>
        </p:nvSpPr>
        <p:spPr bwMode="auto">
          <a:xfrm>
            <a:off x="5867400" y="2514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1546" name="Oval 45"/>
          <p:cNvSpPr>
            <a:spLocks noChangeArrowheads="1"/>
          </p:cNvSpPr>
          <p:nvPr/>
        </p:nvSpPr>
        <p:spPr bwMode="auto">
          <a:xfrm>
            <a:off x="6324600" y="16764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1547" name="Oval 47"/>
          <p:cNvSpPr>
            <a:spLocks noChangeArrowheads="1"/>
          </p:cNvSpPr>
          <p:nvPr/>
        </p:nvSpPr>
        <p:spPr bwMode="auto">
          <a:xfrm>
            <a:off x="5410200" y="3276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1548" name="Text Box 34"/>
          <p:cNvSpPr txBox="1">
            <a:spLocks noChangeArrowheads="1"/>
          </p:cNvSpPr>
          <p:nvPr/>
        </p:nvSpPr>
        <p:spPr bwMode="auto">
          <a:xfrm>
            <a:off x="8915400" y="1066800"/>
            <a:ext cx="1752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800" b="1">
                <a:solidFill>
                  <a:srgbClr val="990000"/>
                </a:solidFill>
              </a:rPr>
              <a:t>Supply Schedule</a:t>
            </a:r>
          </a:p>
        </p:txBody>
      </p:sp>
      <p:graphicFrame>
        <p:nvGraphicFramePr>
          <p:cNvPr id="53297" name="Group 49"/>
          <p:cNvGraphicFramePr>
            <a:graphicFrameLocks noGrp="1"/>
          </p:cNvGraphicFramePr>
          <p:nvPr/>
        </p:nvGraphicFramePr>
        <p:xfrm>
          <a:off x="9296400" y="2057400"/>
          <a:ext cx="1138238" cy="4089402"/>
        </p:xfrm>
        <a:graphic>
          <a:graphicData uri="http://schemas.openxmlformats.org/drawingml/2006/table">
            <a:tbl>
              <a:tblPr/>
              <a:tblGrid>
                <a:gridCol w="539750">
                  <a:extLst>
                    <a:ext uri="{9D8B030D-6E8A-4147-A177-3AD203B41FA5}">
                      <a16:colId xmlns:a16="http://schemas.microsoft.com/office/drawing/2014/main" val="829968412"/>
                    </a:ext>
                  </a:extLst>
                </a:gridCol>
                <a:gridCol w="598488">
                  <a:extLst>
                    <a:ext uri="{9D8B030D-6E8A-4147-A177-3AD203B41FA5}">
                      <a16:colId xmlns:a16="http://schemas.microsoft.com/office/drawing/2014/main" val="4233822241"/>
                    </a:ext>
                  </a:extLst>
                </a:gridCol>
              </a:tblGrid>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P</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Qs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96572242"/>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09176284"/>
                  </a:ext>
                </a:extLst>
              </a:tr>
              <a:tr h="7032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40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47797887"/>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05724138"/>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83951526"/>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39631622"/>
                  </a:ext>
                </a:extLst>
              </a:tr>
            </a:tbl>
          </a:graphicData>
        </a:graphic>
      </p:graphicFrame>
      <p:sp>
        <p:nvSpPr>
          <p:cNvPr id="21572" name="Text Box 1081"/>
          <p:cNvSpPr txBox="1">
            <a:spLocks noChangeArrowheads="1"/>
          </p:cNvSpPr>
          <p:nvPr/>
        </p:nvSpPr>
        <p:spPr bwMode="auto">
          <a:xfrm>
            <a:off x="1524000" y="-3942"/>
            <a:ext cx="9144000" cy="1077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b="1">
                <a:solidFill>
                  <a:srgbClr val="000099"/>
                </a:solidFill>
              </a:rPr>
              <a:t>Supply and Demand are put together to determine equilibrium price and equilibrium quantity </a:t>
            </a:r>
          </a:p>
        </p:txBody>
      </p:sp>
      <p:sp>
        <p:nvSpPr>
          <p:cNvPr id="21573" name="Line 73"/>
          <p:cNvSpPr>
            <a:spLocks noChangeShapeType="1"/>
          </p:cNvSpPr>
          <p:nvPr/>
        </p:nvSpPr>
        <p:spPr bwMode="auto">
          <a:xfrm flipH="1">
            <a:off x="3810000" y="3352800"/>
            <a:ext cx="1600200" cy="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74" name="Line 74"/>
          <p:cNvSpPr>
            <a:spLocks noChangeShapeType="1"/>
          </p:cNvSpPr>
          <p:nvPr/>
        </p:nvSpPr>
        <p:spPr bwMode="auto">
          <a:xfrm flipH="1">
            <a:off x="5486400" y="3429000"/>
            <a:ext cx="0" cy="236220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23" name="Oval 75"/>
          <p:cNvSpPr>
            <a:spLocks noChangeArrowheads="1"/>
          </p:cNvSpPr>
          <p:nvPr/>
        </p:nvSpPr>
        <p:spPr bwMode="auto">
          <a:xfrm>
            <a:off x="3429000" y="3200400"/>
            <a:ext cx="457200" cy="457200"/>
          </a:xfrm>
          <a:prstGeom prst="ellipse">
            <a:avLst/>
          </a:prstGeom>
          <a:noFill/>
          <a:ln w="38100">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rgbClr val="990000"/>
              </a:solidFill>
            </a:endParaRPr>
          </a:p>
        </p:txBody>
      </p:sp>
      <p:sp>
        <p:nvSpPr>
          <p:cNvPr id="53328" name="Oval 80"/>
          <p:cNvSpPr>
            <a:spLocks noChangeArrowheads="1"/>
          </p:cNvSpPr>
          <p:nvPr/>
        </p:nvSpPr>
        <p:spPr bwMode="auto">
          <a:xfrm>
            <a:off x="5181600" y="5791200"/>
            <a:ext cx="457200" cy="457200"/>
          </a:xfrm>
          <a:prstGeom prst="ellipse">
            <a:avLst/>
          </a:prstGeom>
          <a:noFill/>
          <a:ln w="38100">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rgbClr val="990000"/>
              </a:solidFill>
            </a:endParaRPr>
          </a:p>
        </p:txBody>
      </p:sp>
      <p:sp>
        <p:nvSpPr>
          <p:cNvPr id="53329" name="Oval 81"/>
          <p:cNvSpPr>
            <a:spLocks noChangeArrowheads="1"/>
          </p:cNvSpPr>
          <p:nvPr/>
        </p:nvSpPr>
        <p:spPr bwMode="auto">
          <a:xfrm>
            <a:off x="1676400" y="4191000"/>
            <a:ext cx="1219200" cy="533400"/>
          </a:xfrm>
          <a:prstGeom prst="ellipse">
            <a:avLst/>
          </a:prstGeom>
          <a:noFill/>
          <a:ln w="38100">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rgbClr val="990000"/>
              </a:solidFill>
            </a:endParaRPr>
          </a:p>
        </p:txBody>
      </p:sp>
      <p:sp>
        <p:nvSpPr>
          <p:cNvPr id="53330" name="Oval 82"/>
          <p:cNvSpPr>
            <a:spLocks noChangeArrowheads="1"/>
          </p:cNvSpPr>
          <p:nvPr/>
        </p:nvSpPr>
        <p:spPr bwMode="auto">
          <a:xfrm>
            <a:off x="9220200" y="4191000"/>
            <a:ext cx="1219200" cy="533400"/>
          </a:xfrm>
          <a:prstGeom prst="ellipse">
            <a:avLst/>
          </a:prstGeom>
          <a:noFill/>
          <a:ln w="38100">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rgbClr val="990000"/>
              </a:solidFill>
            </a:endParaRPr>
          </a:p>
        </p:txBody>
      </p:sp>
      <p:sp>
        <p:nvSpPr>
          <p:cNvPr id="3" name="Text Box 34"/>
          <p:cNvSpPr txBox="1">
            <a:spLocks noChangeArrowheads="1"/>
          </p:cNvSpPr>
          <p:nvPr/>
        </p:nvSpPr>
        <p:spPr bwMode="auto">
          <a:xfrm>
            <a:off x="5562600" y="2667000"/>
            <a:ext cx="37338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90000"/>
              </a:lnSpc>
              <a:spcBef>
                <a:spcPct val="0"/>
              </a:spcBef>
              <a:buFontTx/>
              <a:buNone/>
            </a:pPr>
            <a:endParaRPr lang="en-US" altLang="en-US" sz="2800" b="1">
              <a:solidFill>
                <a:srgbClr val="990000"/>
              </a:solidFill>
            </a:endParaRPr>
          </a:p>
          <a:p>
            <a:pPr algn="ctr">
              <a:lnSpc>
                <a:spcPct val="90000"/>
              </a:lnSpc>
              <a:spcBef>
                <a:spcPct val="0"/>
              </a:spcBef>
              <a:buFontTx/>
              <a:buNone/>
            </a:pPr>
            <a:r>
              <a:rPr lang="en-US" altLang="en-US" sz="2800" b="1">
                <a:solidFill>
                  <a:srgbClr val="990000"/>
                </a:solidFill>
              </a:rPr>
              <a:t>Equilibrium Price = $3 (Qd=Qs)</a:t>
            </a:r>
          </a:p>
        </p:txBody>
      </p:sp>
      <p:sp>
        <p:nvSpPr>
          <p:cNvPr id="4" name="Text Box 34"/>
          <p:cNvSpPr txBox="1">
            <a:spLocks noChangeArrowheads="1"/>
          </p:cNvSpPr>
          <p:nvPr/>
        </p:nvSpPr>
        <p:spPr bwMode="auto">
          <a:xfrm>
            <a:off x="3352800" y="6338888"/>
            <a:ext cx="4648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800" b="1">
                <a:solidFill>
                  <a:srgbClr val="990000"/>
                </a:solidFill>
              </a:rPr>
              <a:t>Equilibrium Quantity is 30</a:t>
            </a:r>
          </a:p>
        </p:txBody>
      </p:sp>
      <p:sp>
        <p:nvSpPr>
          <p:cNvPr id="21581" name="Rectangle 31"/>
          <p:cNvSpPr>
            <a:spLocks noChangeArrowheads="1"/>
          </p:cNvSpPr>
          <p:nvPr/>
        </p:nvSpPr>
        <p:spPr bwMode="auto">
          <a:xfrm>
            <a:off x="8229601" y="4953001"/>
            <a:ext cx="4413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D</a:t>
            </a:r>
          </a:p>
        </p:txBody>
      </p:sp>
      <p:sp>
        <p:nvSpPr>
          <p:cNvPr id="21582" name="Rectangle 31"/>
          <p:cNvSpPr>
            <a:spLocks noChangeArrowheads="1"/>
          </p:cNvSpPr>
          <p:nvPr/>
        </p:nvSpPr>
        <p:spPr bwMode="auto">
          <a:xfrm>
            <a:off x="6553200" y="1371601"/>
            <a:ext cx="4206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S</a:t>
            </a:r>
          </a:p>
        </p:txBody>
      </p:sp>
    </p:spTree>
    <p:extLst>
      <p:ext uri="{BB962C8B-B14F-4D97-AF65-F5344CB8AC3E}">
        <p14:creationId xmlns:p14="http://schemas.microsoft.com/office/powerpoint/2010/main" val="42371160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3329"/>
                                        </p:tgtEl>
                                        <p:attrNameLst>
                                          <p:attrName>style.visibility</p:attrName>
                                        </p:attrNameLst>
                                      </p:cBhvr>
                                      <p:to>
                                        <p:strVal val="visible"/>
                                      </p:to>
                                    </p:set>
                                    <p:animEffect transition="in" filter="dissolve">
                                      <p:cBhvr>
                                        <p:cTn id="7" dur="500"/>
                                        <p:tgtEl>
                                          <p:spTgt spid="5332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3330"/>
                                        </p:tgtEl>
                                        <p:attrNameLst>
                                          <p:attrName>style.visibility</p:attrName>
                                        </p:attrNameLst>
                                      </p:cBhvr>
                                      <p:to>
                                        <p:strVal val="visible"/>
                                      </p:to>
                                    </p:set>
                                    <p:animEffect transition="in" filter="dissolve">
                                      <p:cBhvr>
                                        <p:cTn id="10" dur="500"/>
                                        <p:tgtEl>
                                          <p:spTgt spid="5333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3323"/>
                                        </p:tgtEl>
                                        <p:attrNameLst>
                                          <p:attrName>style.visibility</p:attrName>
                                        </p:attrNameLst>
                                      </p:cBhvr>
                                      <p:to>
                                        <p:strVal val="visible"/>
                                      </p:to>
                                    </p:set>
                                    <p:animEffect transition="in" filter="dissolve">
                                      <p:cBhvr>
                                        <p:cTn id="15" dur="500"/>
                                        <p:tgtEl>
                                          <p:spTgt spid="53323"/>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53328"/>
                                        </p:tgtEl>
                                        <p:attrNameLst>
                                          <p:attrName>style.visibility</p:attrName>
                                        </p:attrNameLst>
                                      </p:cBhvr>
                                      <p:to>
                                        <p:strVal val="visible"/>
                                      </p:to>
                                    </p:set>
                                    <p:animEffect transition="in" filter="dissolve">
                                      <p:cBhvr>
                                        <p:cTn id="18" dur="500"/>
                                        <p:tgtEl>
                                          <p:spTgt spid="5332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dissolve">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dissolv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323" grpId="0" animBg="1"/>
      <p:bldP spid="53328" grpId="0" animBg="1"/>
      <p:bldP spid="53329" grpId="0" animBg="1"/>
      <p:bldP spid="53330" grpId="0" animBg="1"/>
      <p:bldP spid="3" grpId="0"/>
      <p:bldP spid="4"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17"/>
          <p:cNvGrpSpPr>
            <a:grpSpLocks/>
          </p:cNvGrpSpPr>
          <p:nvPr/>
        </p:nvGrpSpPr>
        <p:grpSpPr bwMode="auto">
          <a:xfrm>
            <a:off x="3773488" y="1604964"/>
            <a:ext cx="4608512" cy="4262437"/>
            <a:chOff x="1473" y="948"/>
            <a:chExt cx="2989" cy="2724"/>
          </a:xfrm>
        </p:grpSpPr>
        <p:sp>
          <p:nvSpPr>
            <p:cNvPr id="22602" name="Line 18"/>
            <p:cNvSpPr>
              <a:spLocks noChangeShapeType="1"/>
            </p:cNvSpPr>
            <p:nvPr/>
          </p:nvSpPr>
          <p:spPr bwMode="auto">
            <a:xfrm>
              <a:off x="1489" y="948"/>
              <a:ext cx="0" cy="2724"/>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2603" name="Line 19"/>
            <p:cNvSpPr>
              <a:spLocks noChangeShapeType="1"/>
            </p:cNvSpPr>
            <p:nvPr/>
          </p:nvSpPr>
          <p:spPr bwMode="auto">
            <a:xfrm>
              <a:off x="1473" y="3655"/>
              <a:ext cx="2989" cy="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22531" name="Rectangle 21"/>
          <p:cNvSpPr>
            <a:spLocks noChangeArrowheads="1"/>
          </p:cNvSpPr>
          <p:nvPr/>
        </p:nvSpPr>
        <p:spPr bwMode="auto">
          <a:xfrm>
            <a:off x="8382001" y="5791201"/>
            <a:ext cx="460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Q</a:t>
            </a:r>
          </a:p>
        </p:txBody>
      </p:sp>
      <p:sp>
        <p:nvSpPr>
          <p:cNvPr id="22532" name="Rectangle 22"/>
          <p:cNvSpPr>
            <a:spLocks noChangeArrowheads="1"/>
          </p:cNvSpPr>
          <p:nvPr/>
        </p:nvSpPr>
        <p:spPr bwMode="auto">
          <a:xfrm>
            <a:off x="3509963" y="5683250"/>
            <a:ext cx="405560"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o</a:t>
            </a:r>
          </a:p>
        </p:txBody>
      </p:sp>
      <p:sp>
        <p:nvSpPr>
          <p:cNvPr id="22533" name="Text Box 23"/>
          <p:cNvSpPr txBox="1">
            <a:spLocks noChangeArrowheads="1"/>
          </p:cNvSpPr>
          <p:nvPr/>
        </p:nvSpPr>
        <p:spPr bwMode="auto">
          <a:xfrm>
            <a:off x="3359150" y="1595438"/>
            <a:ext cx="43815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US" altLang="en-US" sz="1800" b="1">
                <a:latin typeface="Arial" panose="020B0604020202020204" pitchFamily="34" charset="0"/>
              </a:rPr>
              <a:t>$5</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4</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3</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2</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1</a:t>
            </a:r>
          </a:p>
        </p:txBody>
      </p:sp>
      <p:sp>
        <p:nvSpPr>
          <p:cNvPr id="22534" name="Text Box 31"/>
          <p:cNvSpPr txBox="1">
            <a:spLocks noChangeArrowheads="1"/>
          </p:cNvSpPr>
          <p:nvPr/>
        </p:nvSpPr>
        <p:spPr bwMode="auto">
          <a:xfrm>
            <a:off x="3276600" y="990601"/>
            <a:ext cx="4206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800" b="1">
                <a:latin typeface="Arial" panose="020B0604020202020204" pitchFamily="34" charset="0"/>
              </a:rPr>
              <a:t>P</a:t>
            </a:r>
          </a:p>
        </p:txBody>
      </p:sp>
      <p:sp>
        <p:nvSpPr>
          <p:cNvPr id="22535" name="Text Box 34"/>
          <p:cNvSpPr txBox="1">
            <a:spLocks noChangeArrowheads="1"/>
          </p:cNvSpPr>
          <p:nvPr/>
        </p:nvSpPr>
        <p:spPr bwMode="auto">
          <a:xfrm>
            <a:off x="1524000" y="1143000"/>
            <a:ext cx="16764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800" b="1">
                <a:solidFill>
                  <a:srgbClr val="990000"/>
                </a:solidFill>
              </a:rPr>
              <a:t>Demand Schedule</a:t>
            </a:r>
          </a:p>
        </p:txBody>
      </p:sp>
      <p:sp>
        <p:nvSpPr>
          <p:cNvPr id="22536" name="Text Box 35"/>
          <p:cNvSpPr txBox="1">
            <a:spLocks noChangeArrowheads="1"/>
          </p:cNvSpPr>
          <p:nvPr/>
        </p:nvSpPr>
        <p:spPr bwMode="auto">
          <a:xfrm>
            <a:off x="4005264" y="5827713"/>
            <a:ext cx="4529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a:latin typeface="Arial" panose="020B0604020202020204" pitchFamily="34" charset="0"/>
              </a:rPr>
              <a:t>10     20     30     40     50     60     70     80</a:t>
            </a:r>
          </a:p>
        </p:txBody>
      </p:sp>
      <p:sp>
        <p:nvSpPr>
          <p:cNvPr id="22537" name="Slide Number Placeholder 38"/>
          <p:cNvSpPr txBox="1">
            <a:spLocks noGrp="1"/>
          </p:cNvSpPr>
          <p:nvPr/>
        </p:nvSpPr>
        <p:spPr bwMode="auto">
          <a:xfrm>
            <a:off x="8763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D855B972-8488-428D-B22F-A05BEAA11681}" type="slidenum">
              <a:rPr lang="en-US" altLang="en-US" sz="1400"/>
              <a:pPr algn="r" eaLnBrk="1" hangingPunct="1">
                <a:spcBef>
                  <a:spcPct val="0"/>
                </a:spcBef>
                <a:buFontTx/>
                <a:buNone/>
              </a:pPr>
              <a:t>116</a:t>
            </a:fld>
            <a:endParaRPr lang="en-US" altLang="en-US" sz="1400"/>
          </a:p>
        </p:txBody>
      </p:sp>
      <p:graphicFrame>
        <p:nvGraphicFramePr>
          <p:cNvPr id="54284" name="Group 12"/>
          <p:cNvGraphicFramePr>
            <a:graphicFrameLocks noGrp="1"/>
          </p:cNvGraphicFramePr>
          <p:nvPr/>
        </p:nvGraphicFramePr>
        <p:xfrm>
          <a:off x="1676401" y="2057400"/>
          <a:ext cx="1198563" cy="4089402"/>
        </p:xfrm>
        <a:graphic>
          <a:graphicData uri="http://schemas.openxmlformats.org/drawingml/2006/table">
            <a:tbl>
              <a:tblPr/>
              <a:tblGrid>
                <a:gridCol w="539750">
                  <a:extLst>
                    <a:ext uri="{9D8B030D-6E8A-4147-A177-3AD203B41FA5}">
                      <a16:colId xmlns:a16="http://schemas.microsoft.com/office/drawing/2014/main" val="3838880908"/>
                    </a:ext>
                  </a:extLst>
                </a:gridCol>
                <a:gridCol w="658813">
                  <a:extLst>
                    <a:ext uri="{9D8B030D-6E8A-4147-A177-3AD203B41FA5}">
                      <a16:colId xmlns:a16="http://schemas.microsoft.com/office/drawing/2014/main" val="684954073"/>
                    </a:ext>
                  </a:extLst>
                </a:gridCol>
              </a:tblGrid>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P</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Qd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16399611"/>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48631815"/>
                  </a:ext>
                </a:extLst>
              </a:tr>
              <a:tr h="7032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46492518"/>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09795803"/>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95726940"/>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80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27809162"/>
                  </a:ext>
                </a:extLst>
              </a:tr>
            </a:tbl>
          </a:graphicData>
        </a:graphic>
      </p:graphicFrame>
      <p:sp>
        <p:nvSpPr>
          <p:cNvPr id="22561" name="Freeform 30"/>
          <p:cNvSpPr>
            <a:spLocks/>
          </p:cNvSpPr>
          <p:nvPr/>
        </p:nvSpPr>
        <p:spPr bwMode="auto">
          <a:xfrm rot="21241100">
            <a:off x="4335463" y="1611313"/>
            <a:ext cx="3429000" cy="3505200"/>
          </a:xfrm>
          <a:custGeom>
            <a:avLst/>
            <a:gdLst>
              <a:gd name="T0" fmla="*/ 0 w 4387"/>
              <a:gd name="T1" fmla="*/ 0 h 4289"/>
              <a:gd name="T2" fmla="*/ 2147483646 w 4387"/>
              <a:gd name="T3" fmla="*/ 2147483646 h 4289"/>
              <a:gd name="T4" fmla="*/ 2147483646 w 4387"/>
              <a:gd name="T5" fmla="*/ 2147483646 h 4289"/>
              <a:gd name="T6" fmla="*/ 2147483646 w 4387"/>
              <a:gd name="T7" fmla="*/ 2147483646 h 4289"/>
              <a:gd name="T8" fmla="*/ 2147483646 w 4387"/>
              <a:gd name="T9" fmla="*/ 2147483646 h 4289"/>
              <a:gd name="T10" fmla="*/ 2147483646 w 4387"/>
              <a:gd name="T11" fmla="*/ 2147483646 h 4289"/>
              <a:gd name="T12" fmla="*/ 2147483646 w 4387"/>
              <a:gd name="T13" fmla="*/ 2147483646 h 4289"/>
              <a:gd name="T14" fmla="*/ 2147483646 w 4387"/>
              <a:gd name="T15" fmla="*/ 2147483646 h 4289"/>
              <a:gd name="T16" fmla="*/ 2147483646 w 4387"/>
              <a:gd name="T17" fmla="*/ 2147483646 h 4289"/>
              <a:gd name="T18" fmla="*/ 2147483646 w 4387"/>
              <a:gd name="T19" fmla="*/ 2147483646 h 4289"/>
              <a:gd name="T20" fmla="*/ 2147483646 w 4387"/>
              <a:gd name="T21" fmla="*/ 2147483646 h 4289"/>
              <a:gd name="T22" fmla="*/ 2147483646 w 4387"/>
              <a:gd name="T23" fmla="*/ 2147483646 h 4289"/>
              <a:gd name="T24" fmla="*/ 2147483646 w 4387"/>
              <a:gd name="T25" fmla="*/ 2147483646 h 4289"/>
              <a:gd name="T26" fmla="*/ 2147483646 w 4387"/>
              <a:gd name="T27" fmla="*/ 2147483646 h 4289"/>
              <a:gd name="T28" fmla="*/ 2147483646 w 4387"/>
              <a:gd name="T29" fmla="*/ 2147483646 h 4289"/>
              <a:gd name="T30" fmla="*/ 2147483646 w 4387"/>
              <a:gd name="T31" fmla="*/ 2147483646 h 4289"/>
              <a:gd name="T32" fmla="*/ 2147483646 w 4387"/>
              <a:gd name="T33" fmla="*/ 2147483646 h 42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87"/>
              <a:gd name="T52" fmla="*/ 0 h 4289"/>
              <a:gd name="T53" fmla="*/ 4387 w 4387"/>
              <a:gd name="T54" fmla="*/ 4289 h 428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87" h="4289">
                <a:moveTo>
                  <a:pt x="0" y="0"/>
                </a:moveTo>
                <a:lnTo>
                  <a:pt x="191" y="346"/>
                </a:lnTo>
                <a:lnTo>
                  <a:pt x="397" y="685"/>
                </a:lnTo>
                <a:lnTo>
                  <a:pt x="615" y="1014"/>
                </a:lnTo>
                <a:lnTo>
                  <a:pt x="846" y="1335"/>
                </a:lnTo>
                <a:lnTo>
                  <a:pt x="1084" y="1643"/>
                </a:lnTo>
                <a:lnTo>
                  <a:pt x="1337" y="1942"/>
                </a:lnTo>
                <a:lnTo>
                  <a:pt x="1599" y="2230"/>
                </a:lnTo>
                <a:lnTo>
                  <a:pt x="1873" y="2509"/>
                </a:lnTo>
                <a:lnTo>
                  <a:pt x="2155" y="2773"/>
                </a:lnTo>
                <a:lnTo>
                  <a:pt x="2447" y="3028"/>
                </a:lnTo>
                <a:lnTo>
                  <a:pt x="2748" y="3269"/>
                </a:lnTo>
                <a:lnTo>
                  <a:pt x="3059" y="3499"/>
                </a:lnTo>
                <a:lnTo>
                  <a:pt x="3378" y="3715"/>
                </a:lnTo>
                <a:lnTo>
                  <a:pt x="3706" y="3919"/>
                </a:lnTo>
                <a:lnTo>
                  <a:pt x="4043" y="4110"/>
                </a:lnTo>
                <a:lnTo>
                  <a:pt x="4387" y="4289"/>
                </a:lnTo>
              </a:path>
            </a:pathLst>
          </a:custGeom>
          <a:noFill/>
          <a:ln w="57150">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62" name="Oval 36"/>
          <p:cNvSpPr>
            <a:spLocks noChangeArrowheads="1"/>
          </p:cNvSpPr>
          <p:nvPr/>
        </p:nvSpPr>
        <p:spPr bwMode="auto">
          <a:xfrm>
            <a:off x="4114800" y="16764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2563" name="Oval 37"/>
          <p:cNvSpPr>
            <a:spLocks noChangeArrowheads="1"/>
          </p:cNvSpPr>
          <p:nvPr/>
        </p:nvSpPr>
        <p:spPr bwMode="auto">
          <a:xfrm>
            <a:off x="4648200" y="2514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2564" name="Oval 38"/>
          <p:cNvSpPr>
            <a:spLocks noChangeArrowheads="1"/>
          </p:cNvSpPr>
          <p:nvPr/>
        </p:nvSpPr>
        <p:spPr bwMode="auto">
          <a:xfrm>
            <a:off x="6477000" y="41910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2565" name="Oval 39"/>
          <p:cNvSpPr>
            <a:spLocks noChangeArrowheads="1"/>
          </p:cNvSpPr>
          <p:nvPr/>
        </p:nvSpPr>
        <p:spPr bwMode="auto">
          <a:xfrm>
            <a:off x="7924800" y="48768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2566" name="Freeform 16"/>
          <p:cNvSpPr>
            <a:spLocks/>
          </p:cNvSpPr>
          <p:nvPr/>
        </p:nvSpPr>
        <p:spPr bwMode="auto">
          <a:xfrm rot="21407190">
            <a:off x="4117975" y="1830388"/>
            <a:ext cx="2362200" cy="3048000"/>
          </a:xfrm>
          <a:custGeom>
            <a:avLst/>
            <a:gdLst>
              <a:gd name="T0" fmla="*/ 0 w 3038"/>
              <a:gd name="T1" fmla="*/ 2147483646 h 4134"/>
              <a:gd name="T2" fmla="*/ 2147483646 w 3038"/>
              <a:gd name="T3" fmla="*/ 2147483646 h 4134"/>
              <a:gd name="T4" fmla="*/ 2147483646 w 3038"/>
              <a:gd name="T5" fmla="*/ 2147483646 h 4134"/>
              <a:gd name="T6" fmla="*/ 2147483646 w 3038"/>
              <a:gd name="T7" fmla="*/ 2147483646 h 4134"/>
              <a:gd name="T8" fmla="*/ 2147483646 w 3038"/>
              <a:gd name="T9" fmla="*/ 2147483646 h 4134"/>
              <a:gd name="T10" fmla="*/ 2147483646 w 3038"/>
              <a:gd name="T11" fmla="*/ 2147483646 h 4134"/>
              <a:gd name="T12" fmla="*/ 2147483646 w 3038"/>
              <a:gd name="T13" fmla="*/ 2147483646 h 4134"/>
              <a:gd name="T14" fmla="*/ 2147483646 w 3038"/>
              <a:gd name="T15" fmla="*/ 2147483646 h 4134"/>
              <a:gd name="T16" fmla="*/ 2147483646 w 3038"/>
              <a:gd name="T17" fmla="*/ 0 h 41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38"/>
              <a:gd name="T28" fmla="*/ 0 h 4134"/>
              <a:gd name="T29" fmla="*/ 3038 w 3038"/>
              <a:gd name="T30" fmla="*/ 4134 h 41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38" h="4134">
                <a:moveTo>
                  <a:pt x="0" y="4134"/>
                </a:moveTo>
                <a:lnTo>
                  <a:pt x="438" y="3675"/>
                </a:lnTo>
                <a:lnTo>
                  <a:pt x="860" y="3198"/>
                </a:lnTo>
                <a:lnTo>
                  <a:pt x="1265" y="2704"/>
                </a:lnTo>
                <a:lnTo>
                  <a:pt x="1655" y="2194"/>
                </a:lnTo>
                <a:lnTo>
                  <a:pt x="2026" y="1668"/>
                </a:lnTo>
                <a:lnTo>
                  <a:pt x="2382" y="1128"/>
                </a:lnTo>
                <a:lnTo>
                  <a:pt x="2718" y="572"/>
                </a:lnTo>
                <a:lnTo>
                  <a:pt x="3038" y="0"/>
                </a:lnTo>
              </a:path>
            </a:pathLst>
          </a:custGeom>
          <a:noFill/>
          <a:ln w="57150">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67" name="Oval 41"/>
          <p:cNvSpPr>
            <a:spLocks noChangeArrowheads="1"/>
          </p:cNvSpPr>
          <p:nvPr/>
        </p:nvSpPr>
        <p:spPr bwMode="auto">
          <a:xfrm>
            <a:off x="4113213" y="4875213"/>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2568" name="Oval 42"/>
          <p:cNvSpPr>
            <a:spLocks noChangeArrowheads="1"/>
          </p:cNvSpPr>
          <p:nvPr/>
        </p:nvSpPr>
        <p:spPr bwMode="auto">
          <a:xfrm>
            <a:off x="4722813" y="4189413"/>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2569" name="Oval 43"/>
          <p:cNvSpPr>
            <a:spLocks noChangeArrowheads="1"/>
          </p:cNvSpPr>
          <p:nvPr/>
        </p:nvSpPr>
        <p:spPr bwMode="auto">
          <a:xfrm>
            <a:off x="5867400" y="2514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2570" name="Oval 44"/>
          <p:cNvSpPr>
            <a:spLocks noChangeArrowheads="1"/>
          </p:cNvSpPr>
          <p:nvPr/>
        </p:nvSpPr>
        <p:spPr bwMode="auto">
          <a:xfrm>
            <a:off x="6324600" y="16764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2571" name="Oval 45"/>
          <p:cNvSpPr>
            <a:spLocks noChangeArrowheads="1"/>
          </p:cNvSpPr>
          <p:nvPr/>
        </p:nvSpPr>
        <p:spPr bwMode="auto">
          <a:xfrm>
            <a:off x="5410200" y="3276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2572" name="Text Box 34"/>
          <p:cNvSpPr txBox="1">
            <a:spLocks noChangeArrowheads="1"/>
          </p:cNvSpPr>
          <p:nvPr/>
        </p:nvSpPr>
        <p:spPr bwMode="auto">
          <a:xfrm>
            <a:off x="8915400" y="1066800"/>
            <a:ext cx="1752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800" b="1">
                <a:solidFill>
                  <a:srgbClr val="990000"/>
                </a:solidFill>
              </a:rPr>
              <a:t>Supply Schedule</a:t>
            </a:r>
          </a:p>
        </p:txBody>
      </p:sp>
      <p:graphicFrame>
        <p:nvGraphicFramePr>
          <p:cNvPr id="54319" name="Group 47"/>
          <p:cNvGraphicFramePr>
            <a:graphicFrameLocks noGrp="1"/>
          </p:cNvGraphicFramePr>
          <p:nvPr/>
        </p:nvGraphicFramePr>
        <p:xfrm>
          <a:off x="9296400" y="2057400"/>
          <a:ext cx="1138238" cy="4089402"/>
        </p:xfrm>
        <a:graphic>
          <a:graphicData uri="http://schemas.openxmlformats.org/drawingml/2006/table">
            <a:tbl>
              <a:tblPr/>
              <a:tblGrid>
                <a:gridCol w="539750">
                  <a:extLst>
                    <a:ext uri="{9D8B030D-6E8A-4147-A177-3AD203B41FA5}">
                      <a16:colId xmlns:a16="http://schemas.microsoft.com/office/drawing/2014/main" val="852897619"/>
                    </a:ext>
                  </a:extLst>
                </a:gridCol>
                <a:gridCol w="598488">
                  <a:extLst>
                    <a:ext uri="{9D8B030D-6E8A-4147-A177-3AD203B41FA5}">
                      <a16:colId xmlns:a16="http://schemas.microsoft.com/office/drawing/2014/main" val="3955479872"/>
                    </a:ext>
                  </a:extLst>
                </a:gridCol>
              </a:tblGrid>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P</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Qs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64377658"/>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76409619"/>
                  </a:ext>
                </a:extLst>
              </a:tr>
              <a:tr h="7032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40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27016121"/>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01333835"/>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26077332"/>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52165575"/>
                  </a:ext>
                </a:extLst>
              </a:tr>
            </a:tbl>
          </a:graphicData>
        </a:graphic>
      </p:graphicFrame>
      <p:sp>
        <p:nvSpPr>
          <p:cNvPr id="22596" name="Text Box 1081"/>
          <p:cNvSpPr txBox="1">
            <a:spLocks noChangeArrowheads="1"/>
          </p:cNvSpPr>
          <p:nvPr/>
        </p:nvSpPr>
        <p:spPr bwMode="auto">
          <a:xfrm>
            <a:off x="1524000" y="-3942"/>
            <a:ext cx="9144000" cy="1077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b="1">
                <a:solidFill>
                  <a:srgbClr val="000099"/>
                </a:solidFill>
              </a:rPr>
              <a:t>Supply and Demand are put together to determine equilibrium price and equilibrium quantity </a:t>
            </a:r>
          </a:p>
        </p:txBody>
      </p:sp>
      <p:sp>
        <p:nvSpPr>
          <p:cNvPr id="22597" name="Line 71"/>
          <p:cNvSpPr>
            <a:spLocks noChangeShapeType="1"/>
          </p:cNvSpPr>
          <p:nvPr/>
        </p:nvSpPr>
        <p:spPr bwMode="auto">
          <a:xfrm flipH="1">
            <a:off x="3810000" y="3352800"/>
            <a:ext cx="1600200" cy="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98" name="Line 72"/>
          <p:cNvSpPr>
            <a:spLocks noChangeShapeType="1"/>
          </p:cNvSpPr>
          <p:nvPr/>
        </p:nvSpPr>
        <p:spPr bwMode="auto">
          <a:xfrm flipH="1">
            <a:off x="5486400" y="3429000"/>
            <a:ext cx="0" cy="236220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99" name="Rectangle 31"/>
          <p:cNvSpPr>
            <a:spLocks noChangeArrowheads="1"/>
          </p:cNvSpPr>
          <p:nvPr/>
        </p:nvSpPr>
        <p:spPr bwMode="auto">
          <a:xfrm>
            <a:off x="8229601" y="4953001"/>
            <a:ext cx="4413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D</a:t>
            </a:r>
          </a:p>
        </p:txBody>
      </p:sp>
      <p:sp>
        <p:nvSpPr>
          <p:cNvPr id="22600" name="Rectangle 31"/>
          <p:cNvSpPr>
            <a:spLocks noChangeArrowheads="1"/>
          </p:cNvSpPr>
          <p:nvPr/>
        </p:nvSpPr>
        <p:spPr bwMode="auto">
          <a:xfrm>
            <a:off x="6553200" y="1371601"/>
            <a:ext cx="4206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S</a:t>
            </a:r>
          </a:p>
        </p:txBody>
      </p:sp>
      <p:sp>
        <p:nvSpPr>
          <p:cNvPr id="22601" name="AutoShape 5"/>
          <p:cNvSpPr>
            <a:spLocks noChangeArrowheads="1"/>
          </p:cNvSpPr>
          <p:nvPr/>
        </p:nvSpPr>
        <p:spPr bwMode="auto">
          <a:xfrm>
            <a:off x="2133601" y="990600"/>
            <a:ext cx="7921625" cy="5137150"/>
          </a:xfrm>
          <a:prstGeom prst="star16">
            <a:avLst>
              <a:gd name="adj" fmla="val 37500"/>
            </a:avLst>
          </a:prstGeom>
          <a:gradFill rotWithShape="0">
            <a:gsLst>
              <a:gs pos="0">
                <a:srgbClr val="C87676"/>
              </a:gs>
              <a:gs pos="100000">
                <a:srgbClr val="990000"/>
              </a:gs>
            </a:gsLst>
            <a:path path="shape">
              <a:fillToRect l="50000" t="50000" r="50000" b="50000"/>
            </a:path>
          </a:gradFill>
          <a:ln w="38100">
            <a:solidFill>
              <a:schemeClr val="tx1"/>
            </a:solidFill>
            <a:miter lim="800000"/>
            <a:headEnd/>
            <a:tailEnd/>
          </a:ln>
        </p:spPr>
        <p:txBody>
          <a:bodyPr wrap="none" lIns="92075" tIns="46038" rIns="92075" bIns="46038"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FontTx/>
              <a:buNone/>
            </a:pPr>
            <a:r>
              <a:rPr lang="en-US" altLang="en-US" sz="4800" b="1">
                <a:solidFill>
                  <a:schemeClr val="bg1"/>
                </a:solidFill>
              </a:rPr>
              <a:t>What if the price </a:t>
            </a:r>
          </a:p>
          <a:p>
            <a:pPr algn="ctr">
              <a:buFontTx/>
              <a:buNone/>
            </a:pPr>
            <a:r>
              <a:rPr lang="en-US" altLang="en-US" sz="4800" b="1">
                <a:solidFill>
                  <a:schemeClr val="bg1"/>
                </a:solidFill>
              </a:rPr>
              <a:t>increases to $4?</a:t>
            </a:r>
          </a:p>
        </p:txBody>
      </p:sp>
    </p:spTree>
    <p:extLst>
      <p:ext uri="{BB962C8B-B14F-4D97-AF65-F5344CB8AC3E}">
        <p14:creationId xmlns:p14="http://schemas.microsoft.com/office/powerpoint/2010/main" val="499047875"/>
      </p:ext>
    </p:extLst>
  </p:cSld>
  <p:clrMapOvr>
    <a:masterClrMapping/>
  </p:clrMapOvr>
  <p:transition>
    <p:random/>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80" name="Line 84"/>
          <p:cNvSpPr>
            <a:spLocks noChangeShapeType="1"/>
          </p:cNvSpPr>
          <p:nvPr/>
        </p:nvSpPr>
        <p:spPr bwMode="auto">
          <a:xfrm flipH="1">
            <a:off x="3810000" y="2590800"/>
            <a:ext cx="2209800" cy="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3555" name="Group 17"/>
          <p:cNvGrpSpPr>
            <a:grpSpLocks/>
          </p:cNvGrpSpPr>
          <p:nvPr/>
        </p:nvGrpSpPr>
        <p:grpSpPr bwMode="auto">
          <a:xfrm>
            <a:off x="3773488" y="1604964"/>
            <a:ext cx="4608512" cy="4262437"/>
            <a:chOff x="1473" y="948"/>
            <a:chExt cx="2989" cy="2724"/>
          </a:xfrm>
        </p:grpSpPr>
        <p:sp>
          <p:nvSpPr>
            <p:cNvPr id="23634" name="Line 18"/>
            <p:cNvSpPr>
              <a:spLocks noChangeShapeType="1"/>
            </p:cNvSpPr>
            <p:nvPr/>
          </p:nvSpPr>
          <p:spPr bwMode="auto">
            <a:xfrm>
              <a:off x="1489" y="948"/>
              <a:ext cx="0" cy="2724"/>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3635" name="Line 19"/>
            <p:cNvSpPr>
              <a:spLocks noChangeShapeType="1"/>
            </p:cNvSpPr>
            <p:nvPr/>
          </p:nvSpPr>
          <p:spPr bwMode="auto">
            <a:xfrm>
              <a:off x="1473" y="3655"/>
              <a:ext cx="2989" cy="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23556" name="Rectangle 21"/>
          <p:cNvSpPr>
            <a:spLocks noChangeArrowheads="1"/>
          </p:cNvSpPr>
          <p:nvPr/>
        </p:nvSpPr>
        <p:spPr bwMode="auto">
          <a:xfrm>
            <a:off x="8382001" y="5791201"/>
            <a:ext cx="460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Q</a:t>
            </a:r>
          </a:p>
        </p:txBody>
      </p:sp>
      <p:sp>
        <p:nvSpPr>
          <p:cNvPr id="23557" name="Rectangle 22"/>
          <p:cNvSpPr>
            <a:spLocks noChangeArrowheads="1"/>
          </p:cNvSpPr>
          <p:nvPr/>
        </p:nvSpPr>
        <p:spPr bwMode="auto">
          <a:xfrm>
            <a:off x="3509963" y="5683250"/>
            <a:ext cx="405560"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o</a:t>
            </a:r>
          </a:p>
        </p:txBody>
      </p:sp>
      <p:sp>
        <p:nvSpPr>
          <p:cNvPr id="23558" name="Text Box 23"/>
          <p:cNvSpPr txBox="1">
            <a:spLocks noChangeArrowheads="1"/>
          </p:cNvSpPr>
          <p:nvPr/>
        </p:nvSpPr>
        <p:spPr bwMode="auto">
          <a:xfrm>
            <a:off x="3359150" y="1595438"/>
            <a:ext cx="43815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US" altLang="en-US" sz="1800" b="1">
                <a:latin typeface="Arial" panose="020B0604020202020204" pitchFamily="34" charset="0"/>
              </a:rPr>
              <a:t>$5</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4</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3</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2</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1</a:t>
            </a:r>
          </a:p>
        </p:txBody>
      </p:sp>
      <p:sp>
        <p:nvSpPr>
          <p:cNvPr id="23559" name="Text Box 31"/>
          <p:cNvSpPr txBox="1">
            <a:spLocks noChangeArrowheads="1"/>
          </p:cNvSpPr>
          <p:nvPr/>
        </p:nvSpPr>
        <p:spPr bwMode="auto">
          <a:xfrm>
            <a:off x="3276600" y="990601"/>
            <a:ext cx="4206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800" b="1">
                <a:latin typeface="Arial" panose="020B0604020202020204" pitchFamily="34" charset="0"/>
              </a:rPr>
              <a:t>P</a:t>
            </a:r>
          </a:p>
        </p:txBody>
      </p:sp>
      <p:sp>
        <p:nvSpPr>
          <p:cNvPr id="23560" name="Text Box 34"/>
          <p:cNvSpPr txBox="1">
            <a:spLocks noChangeArrowheads="1"/>
          </p:cNvSpPr>
          <p:nvPr/>
        </p:nvSpPr>
        <p:spPr bwMode="auto">
          <a:xfrm>
            <a:off x="1524000" y="1143000"/>
            <a:ext cx="16764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800" b="1">
                <a:solidFill>
                  <a:srgbClr val="990000"/>
                </a:solidFill>
              </a:rPr>
              <a:t>Demand Schedule</a:t>
            </a:r>
          </a:p>
        </p:txBody>
      </p:sp>
      <p:sp>
        <p:nvSpPr>
          <p:cNvPr id="23561" name="Text Box 35"/>
          <p:cNvSpPr txBox="1">
            <a:spLocks noChangeArrowheads="1"/>
          </p:cNvSpPr>
          <p:nvPr/>
        </p:nvSpPr>
        <p:spPr bwMode="auto">
          <a:xfrm>
            <a:off x="4005264" y="5827713"/>
            <a:ext cx="4529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a:latin typeface="Arial" panose="020B0604020202020204" pitchFamily="34" charset="0"/>
              </a:rPr>
              <a:t>10     20     30     40     50     60     70     80</a:t>
            </a:r>
          </a:p>
        </p:txBody>
      </p:sp>
      <p:sp>
        <p:nvSpPr>
          <p:cNvPr id="23562" name="Slide Number Placeholder 38"/>
          <p:cNvSpPr txBox="1">
            <a:spLocks noGrp="1"/>
          </p:cNvSpPr>
          <p:nvPr/>
        </p:nvSpPr>
        <p:spPr bwMode="auto">
          <a:xfrm>
            <a:off x="8763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1D087132-5B82-45BB-82CC-E52554CA04B1}" type="slidenum">
              <a:rPr lang="en-US" altLang="en-US" sz="1400"/>
              <a:pPr algn="r" eaLnBrk="1" hangingPunct="1">
                <a:spcBef>
                  <a:spcPct val="0"/>
                </a:spcBef>
                <a:buFontTx/>
                <a:buNone/>
              </a:pPr>
              <a:t>117</a:t>
            </a:fld>
            <a:endParaRPr lang="en-US" altLang="en-US" sz="1400"/>
          </a:p>
        </p:txBody>
      </p:sp>
      <p:graphicFrame>
        <p:nvGraphicFramePr>
          <p:cNvPr id="55308" name="Group 12"/>
          <p:cNvGraphicFramePr>
            <a:graphicFrameLocks noGrp="1"/>
          </p:cNvGraphicFramePr>
          <p:nvPr/>
        </p:nvGraphicFramePr>
        <p:xfrm>
          <a:off x="1676401" y="2057400"/>
          <a:ext cx="1198563" cy="4089402"/>
        </p:xfrm>
        <a:graphic>
          <a:graphicData uri="http://schemas.openxmlformats.org/drawingml/2006/table">
            <a:tbl>
              <a:tblPr/>
              <a:tblGrid>
                <a:gridCol w="539750">
                  <a:extLst>
                    <a:ext uri="{9D8B030D-6E8A-4147-A177-3AD203B41FA5}">
                      <a16:colId xmlns:a16="http://schemas.microsoft.com/office/drawing/2014/main" val="8711549"/>
                    </a:ext>
                  </a:extLst>
                </a:gridCol>
                <a:gridCol w="658813">
                  <a:extLst>
                    <a:ext uri="{9D8B030D-6E8A-4147-A177-3AD203B41FA5}">
                      <a16:colId xmlns:a16="http://schemas.microsoft.com/office/drawing/2014/main" val="992631458"/>
                    </a:ext>
                  </a:extLst>
                </a:gridCol>
              </a:tblGrid>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P</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Qd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37161362"/>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28844264"/>
                  </a:ext>
                </a:extLst>
              </a:tr>
              <a:tr h="7032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06164137"/>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21919816"/>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90932096"/>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80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13639803"/>
                  </a:ext>
                </a:extLst>
              </a:tr>
            </a:tbl>
          </a:graphicData>
        </a:graphic>
      </p:graphicFrame>
      <p:sp>
        <p:nvSpPr>
          <p:cNvPr id="23586" name="Freeform 30"/>
          <p:cNvSpPr>
            <a:spLocks/>
          </p:cNvSpPr>
          <p:nvPr/>
        </p:nvSpPr>
        <p:spPr bwMode="auto">
          <a:xfrm rot="21241100">
            <a:off x="4335463" y="1611313"/>
            <a:ext cx="3429000" cy="3505200"/>
          </a:xfrm>
          <a:custGeom>
            <a:avLst/>
            <a:gdLst>
              <a:gd name="T0" fmla="*/ 0 w 4387"/>
              <a:gd name="T1" fmla="*/ 0 h 4289"/>
              <a:gd name="T2" fmla="*/ 2147483646 w 4387"/>
              <a:gd name="T3" fmla="*/ 2147483646 h 4289"/>
              <a:gd name="T4" fmla="*/ 2147483646 w 4387"/>
              <a:gd name="T5" fmla="*/ 2147483646 h 4289"/>
              <a:gd name="T6" fmla="*/ 2147483646 w 4387"/>
              <a:gd name="T7" fmla="*/ 2147483646 h 4289"/>
              <a:gd name="T8" fmla="*/ 2147483646 w 4387"/>
              <a:gd name="T9" fmla="*/ 2147483646 h 4289"/>
              <a:gd name="T10" fmla="*/ 2147483646 w 4387"/>
              <a:gd name="T11" fmla="*/ 2147483646 h 4289"/>
              <a:gd name="T12" fmla="*/ 2147483646 w 4387"/>
              <a:gd name="T13" fmla="*/ 2147483646 h 4289"/>
              <a:gd name="T14" fmla="*/ 2147483646 w 4387"/>
              <a:gd name="T15" fmla="*/ 2147483646 h 4289"/>
              <a:gd name="T16" fmla="*/ 2147483646 w 4387"/>
              <a:gd name="T17" fmla="*/ 2147483646 h 4289"/>
              <a:gd name="T18" fmla="*/ 2147483646 w 4387"/>
              <a:gd name="T19" fmla="*/ 2147483646 h 4289"/>
              <a:gd name="T20" fmla="*/ 2147483646 w 4387"/>
              <a:gd name="T21" fmla="*/ 2147483646 h 4289"/>
              <a:gd name="T22" fmla="*/ 2147483646 w 4387"/>
              <a:gd name="T23" fmla="*/ 2147483646 h 4289"/>
              <a:gd name="T24" fmla="*/ 2147483646 w 4387"/>
              <a:gd name="T25" fmla="*/ 2147483646 h 4289"/>
              <a:gd name="T26" fmla="*/ 2147483646 w 4387"/>
              <a:gd name="T27" fmla="*/ 2147483646 h 4289"/>
              <a:gd name="T28" fmla="*/ 2147483646 w 4387"/>
              <a:gd name="T29" fmla="*/ 2147483646 h 4289"/>
              <a:gd name="T30" fmla="*/ 2147483646 w 4387"/>
              <a:gd name="T31" fmla="*/ 2147483646 h 4289"/>
              <a:gd name="T32" fmla="*/ 2147483646 w 4387"/>
              <a:gd name="T33" fmla="*/ 2147483646 h 42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87"/>
              <a:gd name="T52" fmla="*/ 0 h 4289"/>
              <a:gd name="T53" fmla="*/ 4387 w 4387"/>
              <a:gd name="T54" fmla="*/ 4289 h 428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87" h="4289">
                <a:moveTo>
                  <a:pt x="0" y="0"/>
                </a:moveTo>
                <a:lnTo>
                  <a:pt x="191" y="346"/>
                </a:lnTo>
                <a:lnTo>
                  <a:pt x="397" y="685"/>
                </a:lnTo>
                <a:lnTo>
                  <a:pt x="615" y="1014"/>
                </a:lnTo>
                <a:lnTo>
                  <a:pt x="846" y="1335"/>
                </a:lnTo>
                <a:lnTo>
                  <a:pt x="1084" y="1643"/>
                </a:lnTo>
                <a:lnTo>
                  <a:pt x="1337" y="1942"/>
                </a:lnTo>
                <a:lnTo>
                  <a:pt x="1599" y="2230"/>
                </a:lnTo>
                <a:lnTo>
                  <a:pt x="1873" y="2509"/>
                </a:lnTo>
                <a:lnTo>
                  <a:pt x="2155" y="2773"/>
                </a:lnTo>
                <a:lnTo>
                  <a:pt x="2447" y="3028"/>
                </a:lnTo>
                <a:lnTo>
                  <a:pt x="2748" y="3269"/>
                </a:lnTo>
                <a:lnTo>
                  <a:pt x="3059" y="3499"/>
                </a:lnTo>
                <a:lnTo>
                  <a:pt x="3378" y="3715"/>
                </a:lnTo>
                <a:lnTo>
                  <a:pt x="3706" y="3919"/>
                </a:lnTo>
                <a:lnTo>
                  <a:pt x="4043" y="4110"/>
                </a:lnTo>
                <a:lnTo>
                  <a:pt x="4387" y="4289"/>
                </a:lnTo>
              </a:path>
            </a:pathLst>
          </a:custGeom>
          <a:noFill/>
          <a:ln w="57150">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87" name="Oval 36"/>
          <p:cNvSpPr>
            <a:spLocks noChangeArrowheads="1"/>
          </p:cNvSpPr>
          <p:nvPr/>
        </p:nvSpPr>
        <p:spPr bwMode="auto">
          <a:xfrm>
            <a:off x="4114800" y="16764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3588" name="Oval 37"/>
          <p:cNvSpPr>
            <a:spLocks noChangeArrowheads="1"/>
          </p:cNvSpPr>
          <p:nvPr/>
        </p:nvSpPr>
        <p:spPr bwMode="auto">
          <a:xfrm>
            <a:off x="4648200" y="2514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3589" name="Oval 38"/>
          <p:cNvSpPr>
            <a:spLocks noChangeArrowheads="1"/>
          </p:cNvSpPr>
          <p:nvPr/>
        </p:nvSpPr>
        <p:spPr bwMode="auto">
          <a:xfrm>
            <a:off x="6477000" y="41910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3590" name="Oval 39"/>
          <p:cNvSpPr>
            <a:spLocks noChangeArrowheads="1"/>
          </p:cNvSpPr>
          <p:nvPr/>
        </p:nvSpPr>
        <p:spPr bwMode="auto">
          <a:xfrm>
            <a:off x="7924800" y="48768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3591" name="Freeform 16"/>
          <p:cNvSpPr>
            <a:spLocks/>
          </p:cNvSpPr>
          <p:nvPr/>
        </p:nvSpPr>
        <p:spPr bwMode="auto">
          <a:xfrm rot="21407190">
            <a:off x="4117975" y="1830388"/>
            <a:ext cx="2362200" cy="3048000"/>
          </a:xfrm>
          <a:custGeom>
            <a:avLst/>
            <a:gdLst>
              <a:gd name="T0" fmla="*/ 0 w 3038"/>
              <a:gd name="T1" fmla="*/ 2147483646 h 4134"/>
              <a:gd name="T2" fmla="*/ 2147483646 w 3038"/>
              <a:gd name="T3" fmla="*/ 2147483646 h 4134"/>
              <a:gd name="T4" fmla="*/ 2147483646 w 3038"/>
              <a:gd name="T5" fmla="*/ 2147483646 h 4134"/>
              <a:gd name="T6" fmla="*/ 2147483646 w 3038"/>
              <a:gd name="T7" fmla="*/ 2147483646 h 4134"/>
              <a:gd name="T8" fmla="*/ 2147483646 w 3038"/>
              <a:gd name="T9" fmla="*/ 2147483646 h 4134"/>
              <a:gd name="T10" fmla="*/ 2147483646 w 3038"/>
              <a:gd name="T11" fmla="*/ 2147483646 h 4134"/>
              <a:gd name="T12" fmla="*/ 2147483646 w 3038"/>
              <a:gd name="T13" fmla="*/ 2147483646 h 4134"/>
              <a:gd name="T14" fmla="*/ 2147483646 w 3038"/>
              <a:gd name="T15" fmla="*/ 2147483646 h 4134"/>
              <a:gd name="T16" fmla="*/ 2147483646 w 3038"/>
              <a:gd name="T17" fmla="*/ 0 h 41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38"/>
              <a:gd name="T28" fmla="*/ 0 h 4134"/>
              <a:gd name="T29" fmla="*/ 3038 w 3038"/>
              <a:gd name="T30" fmla="*/ 4134 h 41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38" h="4134">
                <a:moveTo>
                  <a:pt x="0" y="4134"/>
                </a:moveTo>
                <a:lnTo>
                  <a:pt x="438" y="3675"/>
                </a:lnTo>
                <a:lnTo>
                  <a:pt x="860" y="3198"/>
                </a:lnTo>
                <a:lnTo>
                  <a:pt x="1265" y="2704"/>
                </a:lnTo>
                <a:lnTo>
                  <a:pt x="1655" y="2194"/>
                </a:lnTo>
                <a:lnTo>
                  <a:pt x="2026" y="1668"/>
                </a:lnTo>
                <a:lnTo>
                  <a:pt x="2382" y="1128"/>
                </a:lnTo>
                <a:lnTo>
                  <a:pt x="2718" y="572"/>
                </a:lnTo>
                <a:lnTo>
                  <a:pt x="3038" y="0"/>
                </a:lnTo>
              </a:path>
            </a:pathLst>
          </a:custGeom>
          <a:noFill/>
          <a:ln w="57150">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92" name="Oval 41"/>
          <p:cNvSpPr>
            <a:spLocks noChangeArrowheads="1"/>
          </p:cNvSpPr>
          <p:nvPr/>
        </p:nvSpPr>
        <p:spPr bwMode="auto">
          <a:xfrm>
            <a:off x="4113213" y="4875213"/>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3593" name="Oval 42"/>
          <p:cNvSpPr>
            <a:spLocks noChangeArrowheads="1"/>
          </p:cNvSpPr>
          <p:nvPr/>
        </p:nvSpPr>
        <p:spPr bwMode="auto">
          <a:xfrm>
            <a:off x="4722813" y="4189413"/>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3594" name="Oval 43"/>
          <p:cNvSpPr>
            <a:spLocks noChangeArrowheads="1"/>
          </p:cNvSpPr>
          <p:nvPr/>
        </p:nvSpPr>
        <p:spPr bwMode="auto">
          <a:xfrm>
            <a:off x="5867400" y="2514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3595" name="Oval 44"/>
          <p:cNvSpPr>
            <a:spLocks noChangeArrowheads="1"/>
          </p:cNvSpPr>
          <p:nvPr/>
        </p:nvSpPr>
        <p:spPr bwMode="auto">
          <a:xfrm>
            <a:off x="6324600" y="16764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3596" name="Oval 45"/>
          <p:cNvSpPr>
            <a:spLocks noChangeArrowheads="1"/>
          </p:cNvSpPr>
          <p:nvPr/>
        </p:nvSpPr>
        <p:spPr bwMode="auto">
          <a:xfrm>
            <a:off x="5410200" y="3276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3597" name="Text Box 34"/>
          <p:cNvSpPr txBox="1">
            <a:spLocks noChangeArrowheads="1"/>
          </p:cNvSpPr>
          <p:nvPr/>
        </p:nvSpPr>
        <p:spPr bwMode="auto">
          <a:xfrm>
            <a:off x="8915400" y="1066800"/>
            <a:ext cx="1752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800" b="1">
                <a:solidFill>
                  <a:srgbClr val="990000"/>
                </a:solidFill>
              </a:rPr>
              <a:t>Supply Schedule</a:t>
            </a:r>
          </a:p>
        </p:txBody>
      </p:sp>
      <p:graphicFrame>
        <p:nvGraphicFramePr>
          <p:cNvPr id="55343" name="Group 47"/>
          <p:cNvGraphicFramePr>
            <a:graphicFrameLocks noGrp="1"/>
          </p:cNvGraphicFramePr>
          <p:nvPr/>
        </p:nvGraphicFramePr>
        <p:xfrm>
          <a:off x="9296400" y="2057400"/>
          <a:ext cx="1138238" cy="4089402"/>
        </p:xfrm>
        <a:graphic>
          <a:graphicData uri="http://schemas.openxmlformats.org/drawingml/2006/table">
            <a:tbl>
              <a:tblPr/>
              <a:tblGrid>
                <a:gridCol w="539750">
                  <a:extLst>
                    <a:ext uri="{9D8B030D-6E8A-4147-A177-3AD203B41FA5}">
                      <a16:colId xmlns:a16="http://schemas.microsoft.com/office/drawing/2014/main" val="2810705489"/>
                    </a:ext>
                  </a:extLst>
                </a:gridCol>
                <a:gridCol w="598488">
                  <a:extLst>
                    <a:ext uri="{9D8B030D-6E8A-4147-A177-3AD203B41FA5}">
                      <a16:colId xmlns:a16="http://schemas.microsoft.com/office/drawing/2014/main" val="155275773"/>
                    </a:ext>
                  </a:extLst>
                </a:gridCol>
              </a:tblGrid>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P</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Qs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10161992"/>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5270240"/>
                  </a:ext>
                </a:extLst>
              </a:tr>
              <a:tr h="7032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40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43754890"/>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52298522"/>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55244431"/>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81618890"/>
                  </a:ext>
                </a:extLst>
              </a:tr>
            </a:tbl>
          </a:graphicData>
        </a:graphic>
      </p:graphicFrame>
      <p:sp>
        <p:nvSpPr>
          <p:cNvPr id="55367" name="Line 71"/>
          <p:cNvSpPr>
            <a:spLocks noChangeShapeType="1"/>
          </p:cNvSpPr>
          <p:nvPr/>
        </p:nvSpPr>
        <p:spPr bwMode="auto">
          <a:xfrm flipH="1">
            <a:off x="3810000" y="3352800"/>
            <a:ext cx="1600200" cy="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622" name="Line 72"/>
          <p:cNvSpPr>
            <a:spLocks noChangeShapeType="1"/>
          </p:cNvSpPr>
          <p:nvPr/>
        </p:nvSpPr>
        <p:spPr bwMode="auto">
          <a:xfrm flipH="1">
            <a:off x="5486400" y="3429000"/>
            <a:ext cx="0" cy="236220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623" name="Rectangle 31"/>
          <p:cNvSpPr>
            <a:spLocks noChangeArrowheads="1"/>
          </p:cNvSpPr>
          <p:nvPr/>
        </p:nvSpPr>
        <p:spPr bwMode="auto">
          <a:xfrm>
            <a:off x="8229601" y="4953001"/>
            <a:ext cx="4413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D</a:t>
            </a:r>
          </a:p>
        </p:txBody>
      </p:sp>
      <p:sp>
        <p:nvSpPr>
          <p:cNvPr id="23624" name="Rectangle 31"/>
          <p:cNvSpPr>
            <a:spLocks noChangeArrowheads="1"/>
          </p:cNvSpPr>
          <p:nvPr/>
        </p:nvSpPr>
        <p:spPr bwMode="auto">
          <a:xfrm>
            <a:off x="6553200" y="1371601"/>
            <a:ext cx="4206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S</a:t>
            </a:r>
          </a:p>
        </p:txBody>
      </p:sp>
      <p:sp>
        <p:nvSpPr>
          <p:cNvPr id="105529" name="Text Box 57"/>
          <p:cNvSpPr txBox="1">
            <a:spLocks noChangeArrowheads="1"/>
          </p:cNvSpPr>
          <p:nvPr/>
        </p:nvSpPr>
        <p:spPr bwMode="auto">
          <a:xfrm>
            <a:off x="1524000" y="-3942"/>
            <a:ext cx="9144000" cy="1077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b="1">
                <a:solidFill>
                  <a:srgbClr val="000099"/>
                </a:solidFill>
              </a:rPr>
              <a:t>At $4, there is disequilibrium. The quantity demanded is </a:t>
            </a:r>
            <a:r>
              <a:rPr lang="en-US" altLang="en-US" b="1" u="sng">
                <a:solidFill>
                  <a:srgbClr val="000099"/>
                </a:solidFill>
              </a:rPr>
              <a:t>less than</a:t>
            </a:r>
            <a:r>
              <a:rPr lang="en-US" altLang="en-US" b="1">
                <a:solidFill>
                  <a:srgbClr val="000099"/>
                </a:solidFill>
              </a:rPr>
              <a:t> quantity supplied.</a:t>
            </a:r>
          </a:p>
        </p:txBody>
      </p:sp>
      <p:sp>
        <p:nvSpPr>
          <p:cNvPr id="55373" name="Line 77"/>
          <p:cNvSpPr>
            <a:spLocks noChangeShapeType="1"/>
          </p:cNvSpPr>
          <p:nvPr/>
        </p:nvSpPr>
        <p:spPr bwMode="auto">
          <a:xfrm flipH="1" flipV="1">
            <a:off x="4724400" y="2819400"/>
            <a:ext cx="457200" cy="4572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74" name="Line 78"/>
          <p:cNvSpPr>
            <a:spLocks noChangeShapeType="1"/>
          </p:cNvSpPr>
          <p:nvPr/>
        </p:nvSpPr>
        <p:spPr bwMode="auto">
          <a:xfrm flipV="1">
            <a:off x="5638800" y="2895600"/>
            <a:ext cx="304800" cy="3810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76" name="Line 80"/>
          <p:cNvSpPr>
            <a:spLocks noChangeShapeType="1"/>
          </p:cNvSpPr>
          <p:nvPr/>
        </p:nvSpPr>
        <p:spPr bwMode="auto">
          <a:xfrm flipH="1">
            <a:off x="4724400" y="2667000"/>
            <a:ext cx="0" cy="312420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77" name="Line 81"/>
          <p:cNvSpPr>
            <a:spLocks noChangeShapeType="1"/>
          </p:cNvSpPr>
          <p:nvPr/>
        </p:nvSpPr>
        <p:spPr bwMode="auto">
          <a:xfrm flipH="1">
            <a:off x="5943600" y="2667000"/>
            <a:ext cx="0" cy="312420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78" name="Oval 82"/>
          <p:cNvSpPr>
            <a:spLocks noChangeArrowheads="1"/>
          </p:cNvSpPr>
          <p:nvPr/>
        </p:nvSpPr>
        <p:spPr bwMode="auto">
          <a:xfrm>
            <a:off x="1676400" y="3505200"/>
            <a:ext cx="1219200" cy="533400"/>
          </a:xfrm>
          <a:prstGeom prst="ellipse">
            <a:avLst/>
          </a:prstGeom>
          <a:noFill/>
          <a:ln w="38100">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rgbClr val="990000"/>
              </a:solidFill>
            </a:endParaRPr>
          </a:p>
        </p:txBody>
      </p:sp>
      <p:sp>
        <p:nvSpPr>
          <p:cNvPr id="55379" name="Oval 83"/>
          <p:cNvSpPr>
            <a:spLocks noChangeArrowheads="1"/>
          </p:cNvSpPr>
          <p:nvPr/>
        </p:nvSpPr>
        <p:spPr bwMode="auto">
          <a:xfrm>
            <a:off x="9220200" y="3505200"/>
            <a:ext cx="1219200" cy="533400"/>
          </a:xfrm>
          <a:prstGeom prst="ellipse">
            <a:avLst/>
          </a:prstGeom>
          <a:noFill/>
          <a:ln w="38100">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rgbClr val="990000"/>
              </a:solidFill>
            </a:endParaRPr>
          </a:p>
        </p:txBody>
      </p:sp>
      <p:sp>
        <p:nvSpPr>
          <p:cNvPr id="4" name="Text Box 34"/>
          <p:cNvSpPr txBox="1">
            <a:spLocks noChangeArrowheads="1"/>
          </p:cNvSpPr>
          <p:nvPr/>
        </p:nvSpPr>
        <p:spPr bwMode="auto">
          <a:xfrm>
            <a:off x="4343400" y="1600201"/>
            <a:ext cx="19050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90000"/>
              </a:lnSpc>
              <a:spcBef>
                <a:spcPct val="0"/>
              </a:spcBef>
              <a:buFontTx/>
              <a:buNone/>
            </a:pPr>
            <a:r>
              <a:rPr lang="en-US" altLang="en-US" sz="2800" b="1">
                <a:solidFill>
                  <a:srgbClr val="990000"/>
                </a:solidFill>
              </a:rPr>
              <a:t>Surplus</a:t>
            </a:r>
          </a:p>
          <a:p>
            <a:pPr algn="ctr">
              <a:lnSpc>
                <a:spcPct val="90000"/>
              </a:lnSpc>
              <a:spcBef>
                <a:spcPct val="0"/>
              </a:spcBef>
              <a:buFontTx/>
              <a:buNone/>
            </a:pPr>
            <a:r>
              <a:rPr lang="en-US" altLang="en-US" sz="2800" b="1">
                <a:solidFill>
                  <a:srgbClr val="990000"/>
                </a:solidFill>
              </a:rPr>
              <a:t> (Qd&lt;Qs)</a:t>
            </a:r>
          </a:p>
        </p:txBody>
      </p:sp>
      <p:sp>
        <p:nvSpPr>
          <p:cNvPr id="5" name="Text Box 34"/>
          <p:cNvSpPr txBox="1">
            <a:spLocks noChangeArrowheads="1"/>
          </p:cNvSpPr>
          <p:nvPr/>
        </p:nvSpPr>
        <p:spPr bwMode="auto">
          <a:xfrm>
            <a:off x="6248400" y="2743200"/>
            <a:ext cx="2819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90000"/>
              </a:lnSpc>
              <a:spcBef>
                <a:spcPct val="0"/>
              </a:spcBef>
              <a:buFontTx/>
              <a:buNone/>
            </a:pPr>
            <a:r>
              <a:rPr lang="en-US" altLang="en-US" sz="2800" b="1"/>
              <a:t>How much is the surplus at $4?</a:t>
            </a:r>
          </a:p>
          <a:p>
            <a:pPr algn="ctr">
              <a:lnSpc>
                <a:spcPct val="90000"/>
              </a:lnSpc>
              <a:spcBef>
                <a:spcPct val="0"/>
              </a:spcBef>
              <a:buFontTx/>
              <a:buNone/>
            </a:pPr>
            <a:r>
              <a:rPr lang="en-US" altLang="en-US" sz="2800" b="1"/>
              <a:t>Answer: 20</a:t>
            </a:r>
          </a:p>
        </p:txBody>
      </p:sp>
    </p:spTree>
    <p:extLst>
      <p:ext uri="{BB962C8B-B14F-4D97-AF65-F5344CB8AC3E}">
        <p14:creationId xmlns:p14="http://schemas.microsoft.com/office/powerpoint/2010/main" val="76709412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5529"/>
                                        </p:tgtEl>
                                        <p:attrNameLst>
                                          <p:attrName>style.visibility</p:attrName>
                                        </p:attrNameLst>
                                      </p:cBhvr>
                                      <p:to>
                                        <p:strVal val="visible"/>
                                      </p:to>
                                    </p:set>
                                    <p:animEffect transition="in" filter="dissolve">
                                      <p:cBhvr>
                                        <p:cTn id="7" dur="500"/>
                                        <p:tgtEl>
                                          <p:spTgt spid="1055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5373"/>
                                        </p:tgtEl>
                                        <p:attrNameLst>
                                          <p:attrName>style.visibility</p:attrName>
                                        </p:attrNameLst>
                                      </p:cBhvr>
                                      <p:to>
                                        <p:strVal val="visible"/>
                                      </p:to>
                                    </p:set>
                                    <p:animEffect transition="in" filter="dissolve">
                                      <p:cBhvr>
                                        <p:cTn id="12" dur="500"/>
                                        <p:tgtEl>
                                          <p:spTgt spid="55373"/>
                                        </p:tgtEl>
                                      </p:cBhvr>
                                    </p:animEffect>
                                  </p:childTnLst>
                                </p:cTn>
                              </p:par>
                              <p:par>
                                <p:cTn id="13" presetID="9" presetClass="entr" presetSubtype="0" fill="hold" nodeType="withEffect">
                                  <p:stCondLst>
                                    <p:cond delay="0"/>
                                  </p:stCondLst>
                                  <p:childTnLst>
                                    <p:set>
                                      <p:cBhvr>
                                        <p:cTn id="14" dur="1" fill="hold">
                                          <p:stCondLst>
                                            <p:cond delay="0"/>
                                          </p:stCondLst>
                                        </p:cTn>
                                        <p:tgtEl>
                                          <p:spTgt spid="55380"/>
                                        </p:tgtEl>
                                        <p:attrNameLst>
                                          <p:attrName>style.visibility</p:attrName>
                                        </p:attrNameLst>
                                      </p:cBhvr>
                                      <p:to>
                                        <p:strVal val="visible"/>
                                      </p:to>
                                    </p:set>
                                    <p:animEffect transition="in" filter="dissolve">
                                      <p:cBhvr>
                                        <p:cTn id="15" dur="500"/>
                                        <p:tgtEl>
                                          <p:spTgt spid="55380"/>
                                        </p:tgtEl>
                                      </p:cBhvr>
                                    </p:animEffect>
                                  </p:childTnLst>
                                </p:cTn>
                              </p:par>
                              <p:par>
                                <p:cTn id="16" presetID="9" presetClass="entr" presetSubtype="0" fill="hold" nodeType="withEffect">
                                  <p:stCondLst>
                                    <p:cond delay="0"/>
                                  </p:stCondLst>
                                  <p:childTnLst>
                                    <p:set>
                                      <p:cBhvr>
                                        <p:cTn id="17" dur="1" fill="hold">
                                          <p:stCondLst>
                                            <p:cond delay="0"/>
                                          </p:stCondLst>
                                        </p:cTn>
                                        <p:tgtEl>
                                          <p:spTgt spid="55376"/>
                                        </p:tgtEl>
                                        <p:attrNameLst>
                                          <p:attrName>style.visibility</p:attrName>
                                        </p:attrNameLst>
                                      </p:cBhvr>
                                      <p:to>
                                        <p:strVal val="visible"/>
                                      </p:to>
                                    </p:set>
                                    <p:animEffect transition="in" filter="dissolve">
                                      <p:cBhvr>
                                        <p:cTn id="18" dur="500"/>
                                        <p:tgtEl>
                                          <p:spTgt spid="55376"/>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55378"/>
                                        </p:tgtEl>
                                        <p:attrNameLst>
                                          <p:attrName>style.visibility</p:attrName>
                                        </p:attrNameLst>
                                      </p:cBhvr>
                                      <p:to>
                                        <p:strVal val="visible"/>
                                      </p:to>
                                    </p:set>
                                    <p:animEffect transition="in" filter="dissolve">
                                      <p:cBhvr>
                                        <p:cTn id="21" dur="500"/>
                                        <p:tgtEl>
                                          <p:spTgt spid="55378"/>
                                        </p:tgtEl>
                                      </p:cBhvr>
                                    </p:animEffect>
                                  </p:childTnLst>
                                </p:cTn>
                              </p:par>
                              <p:par>
                                <p:cTn id="22" presetID="1" presetClass="exit" presetSubtype="0" fill="hold" nodeType="withEffect">
                                  <p:stCondLst>
                                    <p:cond delay="0"/>
                                  </p:stCondLst>
                                  <p:childTnLst>
                                    <p:set>
                                      <p:cBhvr>
                                        <p:cTn id="23" dur="1" fill="hold">
                                          <p:stCondLst>
                                            <p:cond delay="0"/>
                                          </p:stCondLst>
                                        </p:cTn>
                                        <p:tgtEl>
                                          <p:spTgt spid="55367"/>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55374"/>
                                        </p:tgtEl>
                                        <p:attrNameLst>
                                          <p:attrName>style.visibility</p:attrName>
                                        </p:attrNameLst>
                                      </p:cBhvr>
                                      <p:to>
                                        <p:strVal val="visible"/>
                                      </p:to>
                                    </p:set>
                                    <p:animEffect transition="in" filter="dissolve">
                                      <p:cBhvr>
                                        <p:cTn id="28" dur="500"/>
                                        <p:tgtEl>
                                          <p:spTgt spid="55374"/>
                                        </p:tgtEl>
                                      </p:cBhvr>
                                    </p:animEffect>
                                  </p:childTnLst>
                                </p:cTn>
                              </p:par>
                              <p:par>
                                <p:cTn id="29" presetID="9" presetClass="entr" presetSubtype="0" fill="hold" nodeType="withEffect">
                                  <p:stCondLst>
                                    <p:cond delay="0"/>
                                  </p:stCondLst>
                                  <p:childTnLst>
                                    <p:set>
                                      <p:cBhvr>
                                        <p:cTn id="30" dur="1" fill="hold">
                                          <p:stCondLst>
                                            <p:cond delay="0"/>
                                          </p:stCondLst>
                                        </p:cTn>
                                        <p:tgtEl>
                                          <p:spTgt spid="55377"/>
                                        </p:tgtEl>
                                        <p:attrNameLst>
                                          <p:attrName>style.visibility</p:attrName>
                                        </p:attrNameLst>
                                      </p:cBhvr>
                                      <p:to>
                                        <p:strVal val="visible"/>
                                      </p:to>
                                    </p:set>
                                    <p:animEffect transition="in" filter="dissolve">
                                      <p:cBhvr>
                                        <p:cTn id="31" dur="500"/>
                                        <p:tgtEl>
                                          <p:spTgt spid="55377"/>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55379"/>
                                        </p:tgtEl>
                                        <p:attrNameLst>
                                          <p:attrName>style.visibility</p:attrName>
                                        </p:attrNameLst>
                                      </p:cBhvr>
                                      <p:to>
                                        <p:strVal val="visible"/>
                                      </p:to>
                                    </p:set>
                                    <p:animEffect transition="in" filter="dissolve">
                                      <p:cBhvr>
                                        <p:cTn id="34" dur="500"/>
                                        <p:tgtEl>
                                          <p:spTgt spid="5537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dissolve">
                                      <p:cBhvr>
                                        <p:cTn id="39" dur="500"/>
                                        <p:tgtEl>
                                          <p:spTgt spid="4"/>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5">
                                            <p:txEl>
                                              <p:pRg st="0" end="0"/>
                                            </p:txEl>
                                          </p:spTgt>
                                        </p:tgtEl>
                                        <p:attrNameLst>
                                          <p:attrName>style.visibility</p:attrName>
                                        </p:attrNameLst>
                                      </p:cBhvr>
                                      <p:to>
                                        <p:strVal val="visible"/>
                                      </p:to>
                                    </p:set>
                                    <p:animEffect transition="in" filter="dissolve">
                                      <p:cBhvr>
                                        <p:cTn id="44" dur="500"/>
                                        <p:tgtEl>
                                          <p:spTgt spid="5">
                                            <p:txEl>
                                              <p:pRg st="0" end="0"/>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5">
                                            <p:txEl>
                                              <p:pRg st="1" end="1"/>
                                            </p:txEl>
                                          </p:spTgt>
                                        </p:tgtEl>
                                        <p:attrNameLst>
                                          <p:attrName>style.visibility</p:attrName>
                                        </p:attrNameLst>
                                      </p:cBhvr>
                                      <p:to>
                                        <p:strVal val="visible"/>
                                      </p:to>
                                    </p:set>
                                    <p:animEffect transition="in" filter="dissolve">
                                      <p:cBhvr>
                                        <p:cTn id="49"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529" grpId="0" autoUpdateAnimBg="0"/>
      <p:bldP spid="55378" grpId="0" animBg="1"/>
      <p:bldP spid="55379" grpId="0" animBg="1"/>
      <p:bldP spid="4" grpId="0"/>
      <p:bldP spid="5"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22" name="Line 78"/>
          <p:cNvSpPr>
            <a:spLocks noChangeShapeType="1"/>
          </p:cNvSpPr>
          <p:nvPr/>
        </p:nvSpPr>
        <p:spPr bwMode="auto">
          <a:xfrm flipH="1">
            <a:off x="4191000" y="1752600"/>
            <a:ext cx="0" cy="411480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46" name="Line 2"/>
          <p:cNvSpPr>
            <a:spLocks noChangeShapeType="1"/>
          </p:cNvSpPr>
          <p:nvPr/>
        </p:nvSpPr>
        <p:spPr bwMode="auto">
          <a:xfrm flipH="1">
            <a:off x="3810000" y="1752600"/>
            <a:ext cx="2590800" cy="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4580" name="Group 17"/>
          <p:cNvGrpSpPr>
            <a:grpSpLocks/>
          </p:cNvGrpSpPr>
          <p:nvPr/>
        </p:nvGrpSpPr>
        <p:grpSpPr bwMode="auto">
          <a:xfrm>
            <a:off x="3773488" y="1604964"/>
            <a:ext cx="4608512" cy="4262437"/>
            <a:chOff x="1473" y="948"/>
            <a:chExt cx="2989" cy="2724"/>
          </a:xfrm>
        </p:grpSpPr>
        <p:sp>
          <p:nvSpPr>
            <p:cNvPr id="24656" name="Line 18"/>
            <p:cNvSpPr>
              <a:spLocks noChangeShapeType="1"/>
            </p:cNvSpPr>
            <p:nvPr/>
          </p:nvSpPr>
          <p:spPr bwMode="auto">
            <a:xfrm>
              <a:off x="1489" y="948"/>
              <a:ext cx="0" cy="2724"/>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4657" name="Line 19"/>
            <p:cNvSpPr>
              <a:spLocks noChangeShapeType="1"/>
            </p:cNvSpPr>
            <p:nvPr/>
          </p:nvSpPr>
          <p:spPr bwMode="auto">
            <a:xfrm>
              <a:off x="1473" y="3655"/>
              <a:ext cx="2989" cy="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24581" name="Rectangle 21"/>
          <p:cNvSpPr>
            <a:spLocks noChangeArrowheads="1"/>
          </p:cNvSpPr>
          <p:nvPr/>
        </p:nvSpPr>
        <p:spPr bwMode="auto">
          <a:xfrm>
            <a:off x="8382001" y="5791201"/>
            <a:ext cx="460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Q</a:t>
            </a:r>
          </a:p>
        </p:txBody>
      </p:sp>
      <p:sp>
        <p:nvSpPr>
          <p:cNvPr id="24582" name="Rectangle 22"/>
          <p:cNvSpPr>
            <a:spLocks noChangeArrowheads="1"/>
          </p:cNvSpPr>
          <p:nvPr/>
        </p:nvSpPr>
        <p:spPr bwMode="auto">
          <a:xfrm>
            <a:off x="3509963" y="5683250"/>
            <a:ext cx="405560"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o</a:t>
            </a:r>
          </a:p>
        </p:txBody>
      </p:sp>
      <p:sp>
        <p:nvSpPr>
          <p:cNvPr id="24583" name="Text Box 23"/>
          <p:cNvSpPr txBox="1">
            <a:spLocks noChangeArrowheads="1"/>
          </p:cNvSpPr>
          <p:nvPr/>
        </p:nvSpPr>
        <p:spPr bwMode="auto">
          <a:xfrm>
            <a:off x="3359150" y="1595438"/>
            <a:ext cx="43815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US" altLang="en-US" sz="1800" b="1">
                <a:latin typeface="Arial" panose="020B0604020202020204" pitchFamily="34" charset="0"/>
              </a:rPr>
              <a:t>$5</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4</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3</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2</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1</a:t>
            </a:r>
          </a:p>
        </p:txBody>
      </p:sp>
      <p:sp>
        <p:nvSpPr>
          <p:cNvPr id="24584" name="Text Box 31"/>
          <p:cNvSpPr txBox="1">
            <a:spLocks noChangeArrowheads="1"/>
          </p:cNvSpPr>
          <p:nvPr/>
        </p:nvSpPr>
        <p:spPr bwMode="auto">
          <a:xfrm>
            <a:off x="3276600" y="990601"/>
            <a:ext cx="4206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800" b="1">
                <a:latin typeface="Arial" panose="020B0604020202020204" pitchFamily="34" charset="0"/>
              </a:rPr>
              <a:t>P</a:t>
            </a:r>
          </a:p>
        </p:txBody>
      </p:sp>
      <p:sp>
        <p:nvSpPr>
          <p:cNvPr id="24585" name="Text Box 34"/>
          <p:cNvSpPr txBox="1">
            <a:spLocks noChangeArrowheads="1"/>
          </p:cNvSpPr>
          <p:nvPr/>
        </p:nvSpPr>
        <p:spPr bwMode="auto">
          <a:xfrm>
            <a:off x="1524000" y="1143000"/>
            <a:ext cx="16764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800" b="1">
                <a:solidFill>
                  <a:srgbClr val="990000"/>
                </a:solidFill>
              </a:rPr>
              <a:t>Demand Schedule</a:t>
            </a:r>
          </a:p>
        </p:txBody>
      </p:sp>
      <p:sp>
        <p:nvSpPr>
          <p:cNvPr id="24586" name="Text Box 35"/>
          <p:cNvSpPr txBox="1">
            <a:spLocks noChangeArrowheads="1"/>
          </p:cNvSpPr>
          <p:nvPr/>
        </p:nvSpPr>
        <p:spPr bwMode="auto">
          <a:xfrm>
            <a:off x="4005264" y="5827713"/>
            <a:ext cx="4529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a:latin typeface="Arial" panose="020B0604020202020204" pitchFamily="34" charset="0"/>
              </a:rPr>
              <a:t>10     20     30     40     50     60     70     80</a:t>
            </a:r>
          </a:p>
        </p:txBody>
      </p:sp>
      <p:sp>
        <p:nvSpPr>
          <p:cNvPr id="24587" name="Slide Number Placeholder 38"/>
          <p:cNvSpPr txBox="1">
            <a:spLocks noGrp="1"/>
          </p:cNvSpPr>
          <p:nvPr/>
        </p:nvSpPr>
        <p:spPr bwMode="auto">
          <a:xfrm>
            <a:off x="8763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85295F0A-B178-4213-A2B3-9788CC002183}" type="slidenum">
              <a:rPr lang="en-US" altLang="en-US" sz="1400"/>
              <a:pPr algn="r" eaLnBrk="1" hangingPunct="1">
                <a:spcBef>
                  <a:spcPct val="0"/>
                </a:spcBef>
                <a:buFontTx/>
                <a:buNone/>
              </a:pPr>
              <a:t>118</a:t>
            </a:fld>
            <a:endParaRPr lang="en-US" altLang="en-US" sz="1400"/>
          </a:p>
        </p:txBody>
      </p:sp>
      <p:graphicFrame>
        <p:nvGraphicFramePr>
          <p:cNvPr id="57357" name="Group 13"/>
          <p:cNvGraphicFramePr>
            <a:graphicFrameLocks noGrp="1"/>
          </p:cNvGraphicFramePr>
          <p:nvPr/>
        </p:nvGraphicFramePr>
        <p:xfrm>
          <a:off x="1676401" y="2057400"/>
          <a:ext cx="1198563" cy="4089402"/>
        </p:xfrm>
        <a:graphic>
          <a:graphicData uri="http://schemas.openxmlformats.org/drawingml/2006/table">
            <a:tbl>
              <a:tblPr/>
              <a:tblGrid>
                <a:gridCol w="539750">
                  <a:extLst>
                    <a:ext uri="{9D8B030D-6E8A-4147-A177-3AD203B41FA5}">
                      <a16:colId xmlns:a16="http://schemas.microsoft.com/office/drawing/2014/main" val="3943095099"/>
                    </a:ext>
                  </a:extLst>
                </a:gridCol>
                <a:gridCol w="658813">
                  <a:extLst>
                    <a:ext uri="{9D8B030D-6E8A-4147-A177-3AD203B41FA5}">
                      <a16:colId xmlns:a16="http://schemas.microsoft.com/office/drawing/2014/main" val="2956948972"/>
                    </a:ext>
                  </a:extLst>
                </a:gridCol>
              </a:tblGrid>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P</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Qd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71639036"/>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14009163"/>
                  </a:ext>
                </a:extLst>
              </a:tr>
              <a:tr h="7032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72978739"/>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69660496"/>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44331157"/>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80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141939"/>
                  </a:ext>
                </a:extLst>
              </a:tr>
            </a:tbl>
          </a:graphicData>
        </a:graphic>
      </p:graphicFrame>
      <p:sp>
        <p:nvSpPr>
          <p:cNvPr id="24611" name="Freeform 30"/>
          <p:cNvSpPr>
            <a:spLocks/>
          </p:cNvSpPr>
          <p:nvPr/>
        </p:nvSpPr>
        <p:spPr bwMode="auto">
          <a:xfrm rot="21241100">
            <a:off x="4335463" y="1611313"/>
            <a:ext cx="3429000" cy="3505200"/>
          </a:xfrm>
          <a:custGeom>
            <a:avLst/>
            <a:gdLst>
              <a:gd name="T0" fmla="*/ 0 w 4387"/>
              <a:gd name="T1" fmla="*/ 0 h 4289"/>
              <a:gd name="T2" fmla="*/ 2147483646 w 4387"/>
              <a:gd name="T3" fmla="*/ 2147483646 h 4289"/>
              <a:gd name="T4" fmla="*/ 2147483646 w 4387"/>
              <a:gd name="T5" fmla="*/ 2147483646 h 4289"/>
              <a:gd name="T6" fmla="*/ 2147483646 w 4387"/>
              <a:gd name="T7" fmla="*/ 2147483646 h 4289"/>
              <a:gd name="T8" fmla="*/ 2147483646 w 4387"/>
              <a:gd name="T9" fmla="*/ 2147483646 h 4289"/>
              <a:gd name="T10" fmla="*/ 2147483646 w 4387"/>
              <a:gd name="T11" fmla="*/ 2147483646 h 4289"/>
              <a:gd name="T12" fmla="*/ 2147483646 w 4387"/>
              <a:gd name="T13" fmla="*/ 2147483646 h 4289"/>
              <a:gd name="T14" fmla="*/ 2147483646 w 4387"/>
              <a:gd name="T15" fmla="*/ 2147483646 h 4289"/>
              <a:gd name="T16" fmla="*/ 2147483646 w 4387"/>
              <a:gd name="T17" fmla="*/ 2147483646 h 4289"/>
              <a:gd name="T18" fmla="*/ 2147483646 w 4387"/>
              <a:gd name="T19" fmla="*/ 2147483646 h 4289"/>
              <a:gd name="T20" fmla="*/ 2147483646 w 4387"/>
              <a:gd name="T21" fmla="*/ 2147483646 h 4289"/>
              <a:gd name="T22" fmla="*/ 2147483646 w 4387"/>
              <a:gd name="T23" fmla="*/ 2147483646 h 4289"/>
              <a:gd name="T24" fmla="*/ 2147483646 w 4387"/>
              <a:gd name="T25" fmla="*/ 2147483646 h 4289"/>
              <a:gd name="T26" fmla="*/ 2147483646 w 4387"/>
              <a:gd name="T27" fmla="*/ 2147483646 h 4289"/>
              <a:gd name="T28" fmla="*/ 2147483646 w 4387"/>
              <a:gd name="T29" fmla="*/ 2147483646 h 4289"/>
              <a:gd name="T30" fmla="*/ 2147483646 w 4387"/>
              <a:gd name="T31" fmla="*/ 2147483646 h 4289"/>
              <a:gd name="T32" fmla="*/ 2147483646 w 4387"/>
              <a:gd name="T33" fmla="*/ 2147483646 h 42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87"/>
              <a:gd name="T52" fmla="*/ 0 h 4289"/>
              <a:gd name="T53" fmla="*/ 4387 w 4387"/>
              <a:gd name="T54" fmla="*/ 4289 h 428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87" h="4289">
                <a:moveTo>
                  <a:pt x="0" y="0"/>
                </a:moveTo>
                <a:lnTo>
                  <a:pt x="191" y="346"/>
                </a:lnTo>
                <a:lnTo>
                  <a:pt x="397" y="685"/>
                </a:lnTo>
                <a:lnTo>
                  <a:pt x="615" y="1014"/>
                </a:lnTo>
                <a:lnTo>
                  <a:pt x="846" y="1335"/>
                </a:lnTo>
                <a:lnTo>
                  <a:pt x="1084" y="1643"/>
                </a:lnTo>
                <a:lnTo>
                  <a:pt x="1337" y="1942"/>
                </a:lnTo>
                <a:lnTo>
                  <a:pt x="1599" y="2230"/>
                </a:lnTo>
                <a:lnTo>
                  <a:pt x="1873" y="2509"/>
                </a:lnTo>
                <a:lnTo>
                  <a:pt x="2155" y="2773"/>
                </a:lnTo>
                <a:lnTo>
                  <a:pt x="2447" y="3028"/>
                </a:lnTo>
                <a:lnTo>
                  <a:pt x="2748" y="3269"/>
                </a:lnTo>
                <a:lnTo>
                  <a:pt x="3059" y="3499"/>
                </a:lnTo>
                <a:lnTo>
                  <a:pt x="3378" y="3715"/>
                </a:lnTo>
                <a:lnTo>
                  <a:pt x="3706" y="3919"/>
                </a:lnTo>
                <a:lnTo>
                  <a:pt x="4043" y="4110"/>
                </a:lnTo>
                <a:lnTo>
                  <a:pt x="4387" y="4289"/>
                </a:lnTo>
              </a:path>
            </a:pathLst>
          </a:custGeom>
          <a:noFill/>
          <a:ln w="57150">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12" name="Oval 37"/>
          <p:cNvSpPr>
            <a:spLocks noChangeArrowheads="1"/>
          </p:cNvSpPr>
          <p:nvPr/>
        </p:nvSpPr>
        <p:spPr bwMode="auto">
          <a:xfrm>
            <a:off x="4114800" y="16764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4613" name="Oval 38"/>
          <p:cNvSpPr>
            <a:spLocks noChangeArrowheads="1"/>
          </p:cNvSpPr>
          <p:nvPr/>
        </p:nvSpPr>
        <p:spPr bwMode="auto">
          <a:xfrm>
            <a:off x="4648200" y="2514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4614" name="Oval 39"/>
          <p:cNvSpPr>
            <a:spLocks noChangeArrowheads="1"/>
          </p:cNvSpPr>
          <p:nvPr/>
        </p:nvSpPr>
        <p:spPr bwMode="auto">
          <a:xfrm>
            <a:off x="6477000" y="41910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4615" name="Oval 40"/>
          <p:cNvSpPr>
            <a:spLocks noChangeArrowheads="1"/>
          </p:cNvSpPr>
          <p:nvPr/>
        </p:nvSpPr>
        <p:spPr bwMode="auto">
          <a:xfrm>
            <a:off x="7924800" y="48768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4616" name="Freeform 16"/>
          <p:cNvSpPr>
            <a:spLocks/>
          </p:cNvSpPr>
          <p:nvPr/>
        </p:nvSpPr>
        <p:spPr bwMode="auto">
          <a:xfrm rot="21407190">
            <a:off x="4117975" y="1830388"/>
            <a:ext cx="2362200" cy="3048000"/>
          </a:xfrm>
          <a:custGeom>
            <a:avLst/>
            <a:gdLst>
              <a:gd name="T0" fmla="*/ 0 w 3038"/>
              <a:gd name="T1" fmla="*/ 2147483646 h 4134"/>
              <a:gd name="T2" fmla="*/ 2147483646 w 3038"/>
              <a:gd name="T3" fmla="*/ 2147483646 h 4134"/>
              <a:gd name="T4" fmla="*/ 2147483646 w 3038"/>
              <a:gd name="T5" fmla="*/ 2147483646 h 4134"/>
              <a:gd name="T6" fmla="*/ 2147483646 w 3038"/>
              <a:gd name="T7" fmla="*/ 2147483646 h 4134"/>
              <a:gd name="T8" fmla="*/ 2147483646 w 3038"/>
              <a:gd name="T9" fmla="*/ 2147483646 h 4134"/>
              <a:gd name="T10" fmla="*/ 2147483646 w 3038"/>
              <a:gd name="T11" fmla="*/ 2147483646 h 4134"/>
              <a:gd name="T12" fmla="*/ 2147483646 w 3038"/>
              <a:gd name="T13" fmla="*/ 2147483646 h 4134"/>
              <a:gd name="T14" fmla="*/ 2147483646 w 3038"/>
              <a:gd name="T15" fmla="*/ 2147483646 h 4134"/>
              <a:gd name="T16" fmla="*/ 2147483646 w 3038"/>
              <a:gd name="T17" fmla="*/ 0 h 41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38"/>
              <a:gd name="T28" fmla="*/ 0 h 4134"/>
              <a:gd name="T29" fmla="*/ 3038 w 3038"/>
              <a:gd name="T30" fmla="*/ 4134 h 41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38" h="4134">
                <a:moveTo>
                  <a:pt x="0" y="4134"/>
                </a:moveTo>
                <a:lnTo>
                  <a:pt x="438" y="3675"/>
                </a:lnTo>
                <a:lnTo>
                  <a:pt x="860" y="3198"/>
                </a:lnTo>
                <a:lnTo>
                  <a:pt x="1265" y="2704"/>
                </a:lnTo>
                <a:lnTo>
                  <a:pt x="1655" y="2194"/>
                </a:lnTo>
                <a:lnTo>
                  <a:pt x="2026" y="1668"/>
                </a:lnTo>
                <a:lnTo>
                  <a:pt x="2382" y="1128"/>
                </a:lnTo>
                <a:lnTo>
                  <a:pt x="2718" y="572"/>
                </a:lnTo>
                <a:lnTo>
                  <a:pt x="3038" y="0"/>
                </a:lnTo>
              </a:path>
            </a:pathLst>
          </a:custGeom>
          <a:noFill/>
          <a:ln w="57150">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17" name="Oval 42"/>
          <p:cNvSpPr>
            <a:spLocks noChangeArrowheads="1"/>
          </p:cNvSpPr>
          <p:nvPr/>
        </p:nvSpPr>
        <p:spPr bwMode="auto">
          <a:xfrm>
            <a:off x="4113213" y="4875213"/>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4618" name="Oval 43"/>
          <p:cNvSpPr>
            <a:spLocks noChangeArrowheads="1"/>
          </p:cNvSpPr>
          <p:nvPr/>
        </p:nvSpPr>
        <p:spPr bwMode="auto">
          <a:xfrm>
            <a:off x="4722813" y="4189413"/>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4619" name="Oval 44"/>
          <p:cNvSpPr>
            <a:spLocks noChangeArrowheads="1"/>
          </p:cNvSpPr>
          <p:nvPr/>
        </p:nvSpPr>
        <p:spPr bwMode="auto">
          <a:xfrm>
            <a:off x="5867400" y="2514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4620" name="Oval 45"/>
          <p:cNvSpPr>
            <a:spLocks noChangeArrowheads="1"/>
          </p:cNvSpPr>
          <p:nvPr/>
        </p:nvSpPr>
        <p:spPr bwMode="auto">
          <a:xfrm>
            <a:off x="6324600" y="16764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4621" name="Oval 46"/>
          <p:cNvSpPr>
            <a:spLocks noChangeArrowheads="1"/>
          </p:cNvSpPr>
          <p:nvPr/>
        </p:nvSpPr>
        <p:spPr bwMode="auto">
          <a:xfrm>
            <a:off x="5410200" y="3276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4622" name="Text Box 34"/>
          <p:cNvSpPr txBox="1">
            <a:spLocks noChangeArrowheads="1"/>
          </p:cNvSpPr>
          <p:nvPr/>
        </p:nvSpPr>
        <p:spPr bwMode="auto">
          <a:xfrm>
            <a:off x="8915400" y="1066800"/>
            <a:ext cx="1752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800" b="1">
                <a:solidFill>
                  <a:srgbClr val="990000"/>
                </a:solidFill>
              </a:rPr>
              <a:t>Supply Schedule</a:t>
            </a:r>
          </a:p>
        </p:txBody>
      </p:sp>
      <p:graphicFrame>
        <p:nvGraphicFramePr>
          <p:cNvPr id="57392" name="Group 48"/>
          <p:cNvGraphicFramePr>
            <a:graphicFrameLocks noGrp="1"/>
          </p:cNvGraphicFramePr>
          <p:nvPr/>
        </p:nvGraphicFramePr>
        <p:xfrm>
          <a:off x="9296400" y="2057400"/>
          <a:ext cx="1138238" cy="4089402"/>
        </p:xfrm>
        <a:graphic>
          <a:graphicData uri="http://schemas.openxmlformats.org/drawingml/2006/table">
            <a:tbl>
              <a:tblPr/>
              <a:tblGrid>
                <a:gridCol w="539750">
                  <a:extLst>
                    <a:ext uri="{9D8B030D-6E8A-4147-A177-3AD203B41FA5}">
                      <a16:colId xmlns:a16="http://schemas.microsoft.com/office/drawing/2014/main" val="2731925163"/>
                    </a:ext>
                  </a:extLst>
                </a:gridCol>
                <a:gridCol w="598488">
                  <a:extLst>
                    <a:ext uri="{9D8B030D-6E8A-4147-A177-3AD203B41FA5}">
                      <a16:colId xmlns:a16="http://schemas.microsoft.com/office/drawing/2014/main" val="1095506746"/>
                    </a:ext>
                  </a:extLst>
                </a:gridCol>
              </a:tblGrid>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P</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Qs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33348625"/>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13062560"/>
                  </a:ext>
                </a:extLst>
              </a:tr>
              <a:tr h="7032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40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88698983"/>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51192165"/>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49139089"/>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99238494"/>
                  </a:ext>
                </a:extLst>
              </a:tr>
            </a:tbl>
          </a:graphicData>
        </a:graphic>
      </p:graphicFrame>
      <p:sp>
        <p:nvSpPr>
          <p:cNvPr id="57415" name="Line 71"/>
          <p:cNvSpPr>
            <a:spLocks noChangeShapeType="1"/>
          </p:cNvSpPr>
          <p:nvPr/>
        </p:nvSpPr>
        <p:spPr bwMode="auto">
          <a:xfrm flipH="1">
            <a:off x="3810000" y="3352800"/>
            <a:ext cx="1600200" cy="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47" name="Line 72"/>
          <p:cNvSpPr>
            <a:spLocks noChangeShapeType="1"/>
          </p:cNvSpPr>
          <p:nvPr/>
        </p:nvSpPr>
        <p:spPr bwMode="auto">
          <a:xfrm flipH="1">
            <a:off x="5486400" y="3429000"/>
            <a:ext cx="0" cy="236220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48" name="Rectangle 31"/>
          <p:cNvSpPr>
            <a:spLocks noChangeArrowheads="1"/>
          </p:cNvSpPr>
          <p:nvPr/>
        </p:nvSpPr>
        <p:spPr bwMode="auto">
          <a:xfrm>
            <a:off x="8229601" y="4953001"/>
            <a:ext cx="4413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D</a:t>
            </a:r>
          </a:p>
        </p:txBody>
      </p:sp>
      <p:sp>
        <p:nvSpPr>
          <p:cNvPr id="24649" name="Rectangle 31"/>
          <p:cNvSpPr>
            <a:spLocks noChangeArrowheads="1"/>
          </p:cNvSpPr>
          <p:nvPr/>
        </p:nvSpPr>
        <p:spPr bwMode="auto">
          <a:xfrm>
            <a:off x="6553200" y="1371601"/>
            <a:ext cx="4206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S</a:t>
            </a:r>
          </a:p>
        </p:txBody>
      </p:sp>
      <p:sp>
        <p:nvSpPr>
          <p:cNvPr id="24650" name="Text Box 57"/>
          <p:cNvSpPr txBox="1">
            <a:spLocks noChangeArrowheads="1"/>
          </p:cNvSpPr>
          <p:nvPr/>
        </p:nvSpPr>
        <p:spPr bwMode="auto">
          <a:xfrm>
            <a:off x="1524000" y="217488"/>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3600" b="1">
                <a:solidFill>
                  <a:srgbClr val="000099"/>
                </a:solidFill>
              </a:rPr>
              <a:t>How much is the surplus if the price is $5?</a:t>
            </a:r>
          </a:p>
        </p:txBody>
      </p:sp>
      <p:sp>
        <p:nvSpPr>
          <p:cNvPr id="57423" name="Line 79"/>
          <p:cNvSpPr>
            <a:spLocks noChangeShapeType="1"/>
          </p:cNvSpPr>
          <p:nvPr/>
        </p:nvSpPr>
        <p:spPr bwMode="auto">
          <a:xfrm flipH="1">
            <a:off x="6477000" y="1828800"/>
            <a:ext cx="0" cy="396240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24" name="Oval 80"/>
          <p:cNvSpPr>
            <a:spLocks noChangeArrowheads="1"/>
          </p:cNvSpPr>
          <p:nvPr/>
        </p:nvSpPr>
        <p:spPr bwMode="auto">
          <a:xfrm>
            <a:off x="1676400" y="2819400"/>
            <a:ext cx="1219200" cy="533400"/>
          </a:xfrm>
          <a:prstGeom prst="ellipse">
            <a:avLst/>
          </a:prstGeom>
          <a:noFill/>
          <a:ln w="38100">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rgbClr val="990000"/>
              </a:solidFill>
            </a:endParaRPr>
          </a:p>
        </p:txBody>
      </p:sp>
      <p:sp>
        <p:nvSpPr>
          <p:cNvPr id="57425" name="Oval 81"/>
          <p:cNvSpPr>
            <a:spLocks noChangeArrowheads="1"/>
          </p:cNvSpPr>
          <p:nvPr/>
        </p:nvSpPr>
        <p:spPr bwMode="auto">
          <a:xfrm>
            <a:off x="9220200" y="2819400"/>
            <a:ext cx="1219200" cy="533400"/>
          </a:xfrm>
          <a:prstGeom prst="ellipse">
            <a:avLst/>
          </a:prstGeom>
          <a:noFill/>
          <a:ln w="38100">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rgbClr val="990000"/>
              </a:solidFill>
            </a:endParaRPr>
          </a:p>
        </p:txBody>
      </p:sp>
      <p:sp>
        <p:nvSpPr>
          <p:cNvPr id="4" name="Text Box 34"/>
          <p:cNvSpPr txBox="1">
            <a:spLocks noChangeArrowheads="1"/>
          </p:cNvSpPr>
          <p:nvPr/>
        </p:nvSpPr>
        <p:spPr bwMode="auto">
          <a:xfrm>
            <a:off x="6400800" y="3124201"/>
            <a:ext cx="2819400" cy="536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90000"/>
              </a:lnSpc>
              <a:spcBef>
                <a:spcPct val="0"/>
              </a:spcBef>
              <a:buFontTx/>
              <a:buNone/>
            </a:pPr>
            <a:r>
              <a:rPr lang="en-US" altLang="en-US" b="1"/>
              <a:t>Answer: 40</a:t>
            </a:r>
          </a:p>
        </p:txBody>
      </p:sp>
      <p:sp>
        <p:nvSpPr>
          <p:cNvPr id="57428" name="AutoShape 5"/>
          <p:cNvSpPr>
            <a:spLocks noChangeArrowheads="1"/>
          </p:cNvSpPr>
          <p:nvPr/>
        </p:nvSpPr>
        <p:spPr bwMode="auto">
          <a:xfrm>
            <a:off x="2133601" y="990600"/>
            <a:ext cx="7921625" cy="5137150"/>
          </a:xfrm>
          <a:prstGeom prst="star16">
            <a:avLst>
              <a:gd name="adj" fmla="val 37500"/>
            </a:avLst>
          </a:prstGeom>
          <a:gradFill rotWithShape="0">
            <a:gsLst>
              <a:gs pos="0">
                <a:srgbClr val="C87676"/>
              </a:gs>
              <a:gs pos="100000">
                <a:srgbClr val="990000"/>
              </a:gs>
            </a:gsLst>
            <a:path path="shape">
              <a:fillToRect l="50000" t="50000" r="50000" b="50000"/>
            </a:path>
          </a:gradFill>
          <a:ln w="38100">
            <a:solidFill>
              <a:schemeClr val="tx1"/>
            </a:solidFill>
            <a:miter lim="800000"/>
            <a:headEnd/>
            <a:tailEnd/>
          </a:ln>
        </p:spPr>
        <p:txBody>
          <a:bodyPr wrap="none" lIns="92075" tIns="46038" rIns="92075" bIns="46038"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FontTx/>
              <a:buNone/>
            </a:pPr>
            <a:r>
              <a:rPr lang="en-US" altLang="en-US" sz="4800" b="1">
                <a:solidFill>
                  <a:schemeClr val="bg1"/>
                </a:solidFill>
              </a:rPr>
              <a:t>What if the price </a:t>
            </a:r>
          </a:p>
          <a:p>
            <a:pPr algn="ctr">
              <a:buFontTx/>
              <a:buNone/>
            </a:pPr>
            <a:r>
              <a:rPr lang="en-US" altLang="en-US" sz="4800" b="1">
                <a:solidFill>
                  <a:schemeClr val="bg1"/>
                </a:solidFill>
              </a:rPr>
              <a:t>decreases to $2?</a:t>
            </a:r>
          </a:p>
        </p:txBody>
      </p:sp>
    </p:spTree>
    <p:extLst>
      <p:ext uri="{BB962C8B-B14F-4D97-AF65-F5344CB8AC3E}">
        <p14:creationId xmlns:p14="http://schemas.microsoft.com/office/powerpoint/2010/main" val="3903782102"/>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7346"/>
                                        </p:tgtEl>
                                        <p:attrNameLst>
                                          <p:attrName>style.visibility</p:attrName>
                                        </p:attrNameLst>
                                      </p:cBhvr>
                                      <p:to>
                                        <p:strVal val="visible"/>
                                      </p:to>
                                    </p:set>
                                    <p:animEffect transition="in" filter="dissolve">
                                      <p:cBhvr>
                                        <p:cTn id="7" dur="500"/>
                                        <p:tgtEl>
                                          <p:spTgt spid="57346"/>
                                        </p:tgtEl>
                                      </p:cBhvr>
                                    </p:animEffect>
                                  </p:childTnLst>
                                </p:cTn>
                              </p:par>
                              <p:par>
                                <p:cTn id="8" presetID="9" presetClass="entr" presetSubtype="0" fill="hold" nodeType="withEffect">
                                  <p:stCondLst>
                                    <p:cond delay="0"/>
                                  </p:stCondLst>
                                  <p:childTnLst>
                                    <p:set>
                                      <p:cBhvr>
                                        <p:cTn id="9" dur="1" fill="hold">
                                          <p:stCondLst>
                                            <p:cond delay="0"/>
                                          </p:stCondLst>
                                        </p:cTn>
                                        <p:tgtEl>
                                          <p:spTgt spid="57422"/>
                                        </p:tgtEl>
                                        <p:attrNameLst>
                                          <p:attrName>style.visibility</p:attrName>
                                        </p:attrNameLst>
                                      </p:cBhvr>
                                      <p:to>
                                        <p:strVal val="visible"/>
                                      </p:to>
                                    </p:set>
                                    <p:animEffect transition="in" filter="dissolve">
                                      <p:cBhvr>
                                        <p:cTn id="10" dur="500"/>
                                        <p:tgtEl>
                                          <p:spTgt spid="5742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7424"/>
                                        </p:tgtEl>
                                        <p:attrNameLst>
                                          <p:attrName>style.visibility</p:attrName>
                                        </p:attrNameLst>
                                      </p:cBhvr>
                                      <p:to>
                                        <p:strVal val="visible"/>
                                      </p:to>
                                    </p:set>
                                    <p:animEffect transition="in" filter="dissolve">
                                      <p:cBhvr>
                                        <p:cTn id="13" dur="500"/>
                                        <p:tgtEl>
                                          <p:spTgt spid="57424"/>
                                        </p:tgtEl>
                                      </p:cBhvr>
                                    </p:animEffect>
                                  </p:childTnLst>
                                </p:cTn>
                              </p:par>
                              <p:par>
                                <p:cTn id="14" presetID="1" presetClass="exit" presetSubtype="0" fill="hold" nodeType="withEffect">
                                  <p:stCondLst>
                                    <p:cond delay="0"/>
                                  </p:stCondLst>
                                  <p:childTnLst>
                                    <p:set>
                                      <p:cBhvr>
                                        <p:cTn id="15" dur="1" fill="hold">
                                          <p:stCondLst>
                                            <p:cond delay="0"/>
                                          </p:stCondLst>
                                        </p:cTn>
                                        <p:tgtEl>
                                          <p:spTgt spid="57415"/>
                                        </p:tgtEl>
                                        <p:attrNameLst>
                                          <p:attrName>style.visibility</p:attrName>
                                        </p:attrNameLst>
                                      </p:cBhvr>
                                      <p:to>
                                        <p:strVal val="hidden"/>
                                      </p:to>
                                    </p:set>
                                  </p:childTnLst>
                                </p:cTn>
                              </p:par>
                              <p:par>
                                <p:cTn id="16" presetID="9" presetClass="entr" presetSubtype="0" fill="hold" nodeType="withEffect">
                                  <p:stCondLst>
                                    <p:cond delay="0"/>
                                  </p:stCondLst>
                                  <p:childTnLst>
                                    <p:set>
                                      <p:cBhvr>
                                        <p:cTn id="17" dur="1" fill="hold">
                                          <p:stCondLst>
                                            <p:cond delay="0"/>
                                          </p:stCondLst>
                                        </p:cTn>
                                        <p:tgtEl>
                                          <p:spTgt spid="57423"/>
                                        </p:tgtEl>
                                        <p:attrNameLst>
                                          <p:attrName>style.visibility</p:attrName>
                                        </p:attrNameLst>
                                      </p:cBhvr>
                                      <p:to>
                                        <p:strVal val="visible"/>
                                      </p:to>
                                    </p:set>
                                    <p:animEffect transition="in" filter="dissolve">
                                      <p:cBhvr>
                                        <p:cTn id="18" dur="500"/>
                                        <p:tgtEl>
                                          <p:spTgt spid="57423"/>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57425"/>
                                        </p:tgtEl>
                                        <p:attrNameLst>
                                          <p:attrName>style.visibility</p:attrName>
                                        </p:attrNameLst>
                                      </p:cBhvr>
                                      <p:to>
                                        <p:strVal val="visible"/>
                                      </p:to>
                                    </p:set>
                                    <p:animEffect transition="in" filter="dissolve">
                                      <p:cBhvr>
                                        <p:cTn id="21" dur="500"/>
                                        <p:tgtEl>
                                          <p:spTgt spid="5742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57428"/>
                                        </p:tgtEl>
                                        <p:attrNameLst>
                                          <p:attrName>style.visibility</p:attrName>
                                        </p:attrNameLst>
                                      </p:cBhvr>
                                      <p:to>
                                        <p:strVal val="visible"/>
                                      </p:to>
                                    </p:set>
                                    <p:animEffect transition="in" filter="dissolve">
                                      <p:cBhvr>
                                        <p:cTn id="31" dur="500"/>
                                        <p:tgtEl>
                                          <p:spTgt spid="574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24" grpId="0" animBg="1"/>
      <p:bldP spid="57425" grpId="0" animBg="1"/>
      <p:bldP spid="4" grpId="0"/>
      <p:bldP spid="57428"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46" name="Line 78"/>
          <p:cNvSpPr>
            <a:spLocks noChangeShapeType="1"/>
          </p:cNvSpPr>
          <p:nvPr/>
        </p:nvSpPr>
        <p:spPr bwMode="auto">
          <a:xfrm flipH="1">
            <a:off x="4800600" y="4343400"/>
            <a:ext cx="0" cy="144780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447" name="Line 79"/>
          <p:cNvSpPr>
            <a:spLocks noChangeShapeType="1"/>
          </p:cNvSpPr>
          <p:nvPr/>
        </p:nvSpPr>
        <p:spPr bwMode="auto">
          <a:xfrm flipH="1">
            <a:off x="6553200" y="4267200"/>
            <a:ext cx="0" cy="160020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70" name="Line 2"/>
          <p:cNvSpPr>
            <a:spLocks noChangeShapeType="1"/>
          </p:cNvSpPr>
          <p:nvPr/>
        </p:nvSpPr>
        <p:spPr bwMode="auto">
          <a:xfrm flipH="1">
            <a:off x="3810000" y="4267200"/>
            <a:ext cx="2743200" cy="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5605" name="Group 17"/>
          <p:cNvGrpSpPr>
            <a:grpSpLocks/>
          </p:cNvGrpSpPr>
          <p:nvPr/>
        </p:nvGrpSpPr>
        <p:grpSpPr bwMode="auto">
          <a:xfrm>
            <a:off x="3773488" y="1604964"/>
            <a:ext cx="4608512" cy="4262437"/>
            <a:chOff x="1473" y="948"/>
            <a:chExt cx="2989" cy="2724"/>
          </a:xfrm>
        </p:grpSpPr>
        <p:sp>
          <p:nvSpPr>
            <p:cNvPr id="25682" name="Line 18"/>
            <p:cNvSpPr>
              <a:spLocks noChangeShapeType="1"/>
            </p:cNvSpPr>
            <p:nvPr/>
          </p:nvSpPr>
          <p:spPr bwMode="auto">
            <a:xfrm>
              <a:off x="1489" y="948"/>
              <a:ext cx="0" cy="2724"/>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5683" name="Line 19"/>
            <p:cNvSpPr>
              <a:spLocks noChangeShapeType="1"/>
            </p:cNvSpPr>
            <p:nvPr/>
          </p:nvSpPr>
          <p:spPr bwMode="auto">
            <a:xfrm>
              <a:off x="1473" y="3655"/>
              <a:ext cx="2989" cy="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25606" name="Rectangle 21"/>
          <p:cNvSpPr>
            <a:spLocks noChangeArrowheads="1"/>
          </p:cNvSpPr>
          <p:nvPr/>
        </p:nvSpPr>
        <p:spPr bwMode="auto">
          <a:xfrm>
            <a:off x="8382001" y="5791201"/>
            <a:ext cx="460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Q</a:t>
            </a:r>
          </a:p>
        </p:txBody>
      </p:sp>
      <p:sp>
        <p:nvSpPr>
          <p:cNvPr id="25607" name="Rectangle 22"/>
          <p:cNvSpPr>
            <a:spLocks noChangeArrowheads="1"/>
          </p:cNvSpPr>
          <p:nvPr/>
        </p:nvSpPr>
        <p:spPr bwMode="auto">
          <a:xfrm>
            <a:off x="3509963" y="5683250"/>
            <a:ext cx="405560"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o</a:t>
            </a:r>
          </a:p>
        </p:txBody>
      </p:sp>
      <p:sp>
        <p:nvSpPr>
          <p:cNvPr id="25608" name="Text Box 23"/>
          <p:cNvSpPr txBox="1">
            <a:spLocks noChangeArrowheads="1"/>
          </p:cNvSpPr>
          <p:nvPr/>
        </p:nvSpPr>
        <p:spPr bwMode="auto">
          <a:xfrm>
            <a:off x="3359150" y="1595438"/>
            <a:ext cx="43815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US" altLang="en-US" sz="1800" b="1">
                <a:latin typeface="Arial" panose="020B0604020202020204" pitchFamily="34" charset="0"/>
              </a:rPr>
              <a:t>$5</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4</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3</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2</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1</a:t>
            </a:r>
          </a:p>
        </p:txBody>
      </p:sp>
      <p:sp>
        <p:nvSpPr>
          <p:cNvPr id="25609" name="Text Box 31"/>
          <p:cNvSpPr txBox="1">
            <a:spLocks noChangeArrowheads="1"/>
          </p:cNvSpPr>
          <p:nvPr/>
        </p:nvSpPr>
        <p:spPr bwMode="auto">
          <a:xfrm>
            <a:off x="3276600" y="990601"/>
            <a:ext cx="4206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800" b="1">
                <a:latin typeface="Arial" panose="020B0604020202020204" pitchFamily="34" charset="0"/>
              </a:rPr>
              <a:t>P</a:t>
            </a:r>
          </a:p>
        </p:txBody>
      </p:sp>
      <p:sp>
        <p:nvSpPr>
          <p:cNvPr id="25610" name="Text Box 34"/>
          <p:cNvSpPr txBox="1">
            <a:spLocks noChangeArrowheads="1"/>
          </p:cNvSpPr>
          <p:nvPr/>
        </p:nvSpPr>
        <p:spPr bwMode="auto">
          <a:xfrm>
            <a:off x="1524000" y="1143000"/>
            <a:ext cx="16764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800" b="1">
                <a:solidFill>
                  <a:srgbClr val="990000"/>
                </a:solidFill>
              </a:rPr>
              <a:t>Demand Schedule</a:t>
            </a:r>
          </a:p>
        </p:txBody>
      </p:sp>
      <p:sp>
        <p:nvSpPr>
          <p:cNvPr id="25611" name="Text Box 35"/>
          <p:cNvSpPr txBox="1">
            <a:spLocks noChangeArrowheads="1"/>
          </p:cNvSpPr>
          <p:nvPr/>
        </p:nvSpPr>
        <p:spPr bwMode="auto">
          <a:xfrm>
            <a:off x="4005264" y="5827713"/>
            <a:ext cx="4529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a:latin typeface="Arial" panose="020B0604020202020204" pitchFamily="34" charset="0"/>
              </a:rPr>
              <a:t>10     20     30     40     50     60     70     80</a:t>
            </a:r>
          </a:p>
        </p:txBody>
      </p:sp>
      <p:sp>
        <p:nvSpPr>
          <p:cNvPr id="25612" name="Slide Number Placeholder 38"/>
          <p:cNvSpPr txBox="1">
            <a:spLocks noGrp="1"/>
          </p:cNvSpPr>
          <p:nvPr/>
        </p:nvSpPr>
        <p:spPr bwMode="auto">
          <a:xfrm>
            <a:off x="8763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7AFAEDB7-FB23-4639-B8A8-51525D0B125A}" type="slidenum">
              <a:rPr lang="en-US" altLang="en-US" sz="1400"/>
              <a:pPr algn="r" eaLnBrk="1" hangingPunct="1">
                <a:spcBef>
                  <a:spcPct val="0"/>
                </a:spcBef>
                <a:buFontTx/>
                <a:buNone/>
              </a:pPr>
              <a:t>119</a:t>
            </a:fld>
            <a:endParaRPr lang="en-US" altLang="en-US" sz="1400"/>
          </a:p>
        </p:txBody>
      </p:sp>
      <p:graphicFrame>
        <p:nvGraphicFramePr>
          <p:cNvPr id="58381" name="Group 13"/>
          <p:cNvGraphicFramePr>
            <a:graphicFrameLocks noGrp="1"/>
          </p:cNvGraphicFramePr>
          <p:nvPr/>
        </p:nvGraphicFramePr>
        <p:xfrm>
          <a:off x="1676401" y="2057400"/>
          <a:ext cx="1198563" cy="4089402"/>
        </p:xfrm>
        <a:graphic>
          <a:graphicData uri="http://schemas.openxmlformats.org/drawingml/2006/table">
            <a:tbl>
              <a:tblPr/>
              <a:tblGrid>
                <a:gridCol w="539750">
                  <a:extLst>
                    <a:ext uri="{9D8B030D-6E8A-4147-A177-3AD203B41FA5}">
                      <a16:colId xmlns:a16="http://schemas.microsoft.com/office/drawing/2014/main" val="1930765103"/>
                    </a:ext>
                  </a:extLst>
                </a:gridCol>
                <a:gridCol w="658813">
                  <a:extLst>
                    <a:ext uri="{9D8B030D-6E8A-4147-A177-3AD203B41FA5}">
                      <a16:colId xmlns:a16="http://schemas.microsoft.com/office/drawing/2014/main" val="1422657657"/>
                    </a:ext>
                  </a:extLst>
                </a:gridCol>
              </a:tblGrid>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P</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Qd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33945320"/>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65044866"/>
                  </a:ext>
                </a:extLst>
              </a:tr>
              <a:tr h="7032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839863472"/>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22897481"/>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57370084"/>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80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93506225"/>
                  </a:ext>
                </a:extLst>
              </a:tr>
            </a:tbl>
          </a:graphicData>
        </a:graphic>
      </p:graphicFrame>
      <p:sp>
        <p:nvSpPr>
          <p:cNvPr id="25636" name="Freeform 30"/>
          <p:cNvSpPr>
            <a:spLocks/>
          </p:cNvSpPr>
          <p:nvPr/>
        </p:nvSpPr>
        <p:spPr bwMode="auto">
          <a:xfrm rot="21241100">
            <a:off x="4335463" y="1611313"/>
            <a:ext cx="3429000" cy="3505200"/>
          </a:xfrm>
          <a:custGeom>
            <a:avLst/>
            <a:gdLst>
              <a:gd name="T0" fmla="*/ 0 w 4387"/>
              <a:gd name="T1" fmla="*/ 0 h 4289"/>
              <a:gd name="T2" fmla="*/ 2147483646 w 4387"/>
              <a:gd name="T3" fmla="*/ 2147483646 h 4289"/>
              <a:gd name="T4" fmla="*/ 2147483646 w 4387"/>
              <a:gd name="T5" fmla="*/ 2147483646 h 4289"/>
              <a:gd name="T6" fmla="*/ 2147483646 w 4387"/>
              <a:gd name="T7" fmla="*/ 2147483646 h 4289"/>
              <a:gd name="T8" fmla="*/ 2147483646 w 4387"/>
              <a:gd name="T9" fmla="*/ 2147483646 h 4289"/>
              <a:gd name="T10" fmla="*/ 2147483646 w 4387"/>
              <a:gd name="T11" fmla="*/ 2147483646 h 4289"/>
              <a:gd name="T12" fmla="*/ 2147483646 w 4387"/>
              <a:gd name="T13" fmla="*/ 2147483646 h 4289"/>
              <a:gd name="T14" fmla="*/ 2147483646 w 4387"/>
              <a:gd name="T15" fmla="*/ 2147483646 h 4289"/>
              <a:gd name="T16" fmla="*/ 2147483646 w 4387"/>
              <a:gd name="T17" fmla="*/ 2147483646 h 4289"/>
              <a:gd name="T18" fmla="*/ 2147483646 w 4387"/>
              <a:gd name="T19" fmla="*/ 2147483646 h 4289"/>
              <a:gd name="T20" fmla="*/ 2147483646 w 4387"/>
              <a:gd name="T21" fmla="*/ 2147483646 h 4289"/>
              <a:gd name="T22" fmla="*/ 2147483646 w 4387"/>
              <a:gd name="T23" fmla="*/ 2147483646 h 4289"/>
              <a:gd name="T24" fmla="*/ 2147483646 w 4387"/>
              <a:gd name="T25" fmla="*/ 2147483646 h 4289"/>
              <a:gd name="T26" fmla="*/ 2147483646 w 4387"/>
              <a:gd name="T27" fmla="*/ 2147483646 h 4289"/>
              <a:gd name="T28" fmla="*/ 2147483646 w 4387"/>
              <a:gd name="T29" fmla="*/ 2147483646 h 4289"/>
              <a:gd name="T30" fmla="*/ 2147483646 w 4387"/>
              <a:gd name="T31" fmla="*/ 2147483646 h 4289"/>
              <a:gd name="T32" fmla="*/ 2147483646 w 4387"/>
              <a:gd name="T33" fmla="*/ 2147483646 h 42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87"/>
              <a:gd name="T52" fmla="*/ 0 h 4289"/>
              <a:gd name="T53" fmla="*/ 4387 w 4387"/>
              <a:gd name="T54" fmla="*/ 4289 h 428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87" h="4289">
                <a:moveTo>
                  <a:pt x="0" y="0"/>
                </a:moveTo>
                <a:lnTo>
                  <a:pt x="191" y="346"/>
                </a:lnTo>
                <a:lnTo>
                  <a:pt x="397" y="685"/>
                </a:lnTo>
                <a:lnTo>
                  <a:pt x="615" y="1014"/>
                </a:lnTo>
                <a:lnTo>
                  <a:pt x="846" y="1335"/>
                </a:lnTo>
                <a:lnTo>
                  <a:pt x="1084" y="1643"/>
                </a:lnTo>
                <a:lnTo>
                  <a:pt x="1337" y="1942"/>
                </a:lnTo>
                <a:lnTo>
                  <a:pt x="1599" y="2230"/>
                </a:lnTo>
                <a:lnTo>
                  <a:pt x="1873" y="2509"/>
                </a:lnTo>
                <a:lnTo>
                  <a:pt x="2155" y="2773"/>
                </a:lnTo>
                <a:lnTo>
                  <a:pt x="2447" y="3028"/>
                </a:lnTo>
                <a:lnTo>
                  <a:pt x="2748" y="3269"/>
                </a:lnTo>
                <a:lnTo>
                  <a:pt x="3059" y="3499"/>
                </a:lnTo>
                <a:lnTo>
                  <a:pt x="3378" y="3715"/>
                </a:lnTo>
                <a:lnTo>
                  <a:pt x="3706" y="3919"/>
                </a:lnTo>
                <a:lnTo>
                  <a:pt x="4043" y="4110"/>
                </a:lnTo>
                <a:lnTo>
                  <a:pt x="4387" y="4289"/>
                </a:lnTo>
              </a:path>
            </a:pathLst>
          </a:custGeom>
          <a:noFill/>
          <a:ln w="57150">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7" name="Oval 37"/>
          <p:cNvSpPr>
            <a:spLocks noChangeArrowheads="1"/>
          </p:cNvSpPr>
          <p:nvPr/>
        </p:nvSpPr>
        <p:spPr bwMode="auto">
          <a:xfrm>
            <a:off x="4114800" y="16764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5638" name="Oval 38"/>
          <p:cNvSpPr>
            <a:spLocks noChangeArrowheads="1"/>
          </p:cNvSpPr>
          <p:nvPr/>
        </p:nvSpPr>
        <p:spPr bwMode="auto">
          <a:xfrm>
            <a:off x="4648200" y="2514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5639" name="Oval 39"/>
          <p:cNvSpPr>
            <a:spLocks noChangeArrowheads="1"/>
          </p:cNvSpPr>
          <p:nvPr/>
        </p:nvSpPr>
        <p:spPr bwMode="auto">
          <a:xfrm>
            <a:off x="6477000" y="41910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5640" name="Oval 40"/>
          <p:cNvSpPr>
            <a:spLocks noChangeArrowheads="1"/>
          </p:cNvSpPr>
          <p:nvPr/>
        </p:nvSpPr>
        <p:spPr bwMode="auto">
          <a:xfrm>
            <a:off x="7924800" y="48768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5641" name="Freeform 16"/>
          <p:cNvSpPr>
            <a:spLocks/>
          </p:cNvSpPr>
          <p:nvPr/>
        </p:nvSpPr>
        <p:spPr bwMode="auto">
          <a:xfrm rot="21407190">
            <a:off x="4117975" y="1830388"/>
            <a:ext cx="2362200" cy="3048000"/>
          </a:xfrm>
          <a:custGeom>
            <a:avLst/>
            <a:gdLst>
              <a:gd name="T0" fmla="*/ 0 w 3038"/>
              <a:gd name="T1" fmla="*/ 2147483646 h 4134"/>
              <a:gd name="T2" fmla="*/ 2147483646 w 3038"/>
              <a:gd name="T3" fmla="*/ 2147483646 h 4134"/>
              <a:gd name="T4" fmla="*/ 2147483646 w 3038"/>
              <a:gd name="T5" fmla="*/ 2147483646 h 4134"/>
              <a:gd name="T6" fmla="*/ 2147483646 w 3038"/>
              <a:gd name="T7" fmla="*/ 2147483646 h 4134"/>
              <a:gd name="T8" fmla="*/ 2147483646 w 3038"/>
              <a:gd name="T9" fmla="*/ 2147483646 h 4134"/>
              <a:gd name="T10" fmla="*/ 2147483646 w 3038"/>
              <a:gd name="T11" fmla="*/ 2147483646 h 4134"/>
              <a:gd name="T12" fmla="*/ 2147483646 w 3038"/>
              <a:gd name="T13" fmla="*/ 2147483646 h 4134"/>
              <a:gd name="T14" fmla="*/ 2147483646 w 3038"/>
              <a:gd name="T15" fmla="*/ 2147483646 h 4134"/>
              <a:gd name="T16" fmla="*/ 2147483646 w 3038"/>
              <a:gd name="T17" fmla="*/ 0 h 41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38"/>
              <a:gd name="T28" fmla="*/ 0 h 4134"/>
              <a:gd name="T29" fmla="*/ 3038 w 3038"/>
              <a:gd name="T30" fmla="*/ 4134 h 41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38" h="4134">
                <a:moveTo>
                  <a:pt x="0" y="4134"/>
                </a:moveTo>
                <a:lnTo>
                  <a:pt x="438" y="3675"/>
                </a:lnTo>
                <a:lnTo>
                  <a:pt x="860" y="3198"/>
                </a:lnTo>
                <a:lnTo>
                  <a:pt x="1265" y="2704"/>
                </a:lnTo>
                <a:lnTo>
                  <a:pt x="1655" y="2194"/>
                </a:lnTo>
                <a:lnTo>
                  <a:pt x="2026" y="1668"/>
                </a:lnTo>
                <a:lnTo>
                  <a:pt x="2382" y="1128"/>
                </a:lnTo>
                <a:lnTo>
                  <a:pt x="2718" y="572"/>
                </a:lnTo>
                <a:lnTo>
                  <a:pt x="3038" y="0"/>
                </a:lnTo>
              </a:path>
            </a:pathLst>
          </a:custGeom>
          <a:noFill/>
          <a:ln w="57150">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2" name="Oval 42"/>
          <p:cNvSpPr>
            <a:spLocks noChangeArrowheads="1"/>
          </p:cNvSpPr>
          <p:nvPr/>
        </p:nvSpPr>
        <p:spPr bwMode="auto">
          <a:xfrm>
            <a:off x="4113213" y="4875213"/>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5643" name="Oval 43"/>
          <p:cNvSpPr>
            <a:spLocks noChangeArrowheads="1"/>
          </p:cNvSpPr>
          <p:nvPr/>
        </p:nvSpPr>
        <p:spPr bwMode="auto">
          <a:xfrm>
            <a:off x="4722813" y="4189413"/>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5644" name="Oval 44"/>
          <p:cNvSpPr>
            <a:spLocks noChangeArrowheads="1"/>
          </p:cNvSpPr>
          <p:nvPr/>
        </p:nvSpPr>
        <p:spPr bwMode="auto">
          <a:xfrm>
            <a:off x="5867400" y="2514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5645" name="Oval 45"/>
          <p:cNvSpPr>
            <a:spLocks noChangeArrowheads="1"/>
          </p:cNvSpPr>
          <p:nvPr/>
        </p:nvSpPr>
        <p:spPr bwMode="auto">
          <a:xfrm>
            <a:off x="6324600" y="16764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5646" name="Oval 46"/>
          <p:cNvSpPr>
            <a:spLocks noChangeArrowheads="1"/>
          </p:cNvSpPr>
          <p:nvPr/>
        </p:nvSpPr>
        <p:spPr bwMode="auto">
          <a:xfrm>
            <a:off x="5410200" y="3276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5647" name="Text Box 34"/>
          <p:cNvSpPr txBox="1">
            <a:spLocks noChangeArrowheads="1"/>
          </p:cNvSpPr>
          <p:nvPr/>
        </p:nvSpPr>
        <p:spPr bwMode="auto">
          <a:xfrm>
            <a:off x="8915400" y="1066800"/>
            <a:ext cx="1752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800" b="1">
                <a:solidFill>
                  <a:srgbClr val="990000"/>
                </a:solidFill>
              </a:rPr>
              <a:t>Supply Schedule</a:t>
            </a:r>
          </a:p>
        </p:txBody>
      </p:sp>
      <p:graphicFrame>
        <p:nvGraphicFramePr>
          <p:cNvPr id="58416" name="Group 48"/>
          <p:cNvGraphicFramePr>
            <a:graphicFrameLocks noGrp="1"/>
          </p:cNvGraphicFramePr>
          <p:nvPr/>
        </p:nvGraphicFramePr>
        <p:xfrm>
          <a:off x="9296400" y="2057400"/>
          <a:ext cx="1138238" cy="4089402"/>
        </p:xfrm>
        <a:graphic>
          <a:graphicData uri="http://schemas.openxmlformats.org/drawingml/2006/table">
            <a:tbl>
              <a:tblPr/>
              <a:tblGrid>
                <a:gridCol w="539750">
                  <a:extLst>
                    <a:ext uri="{9D8B030D-6E8A-4147-A177-3AD203B41FA5}">
                      <a16:colId xmlns:a16="http://schemas.microsoft.com/office/drawing/2014/main" val="1347834659"/>
                    </a:ext>
                  </a:extLst>
                </a:gridCol>
                <a:gridCol w="598488">
                  <a:extLst>
                    <a:ext uri="{9D8B030D-6E8A-4147-A177-3AD203B41FA5}">
                      <a16:colId xmlns:a16="http://schemas.microsoft.com/office/drawing/2014/main" val="2207840693"/>
                    </a:ext>
                  </a:extLst>
                </a:gridCol>
              </a:tblGrid>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P</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Qs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80958583"/>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54291877"/>
                  </a:ext>
                </a:extLst>
              </a:tr>
              <a:tr h="7032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40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83342505"/>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72357407"/>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47747193"/>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48682069"/>
                  </a:ext>
                </a:extLst>
              </a:tr>
            </a:tbl>
          </a:graphicData>
        </a:graphic>
      </p:graphicFrame>
      <p:sp>
        <p:nvSpPr>
          <p:cNvPr id="58439" name="Line 71"/>
          <p:cNvSpPr>
            <a:spLocks noChangeShapeType="1"/>
          </p:cNvSpPr>
          <p:nvPr/>
        </p:nvSpPr>
        <p:spPr bwMode="auto">
          <a:xfrm flipH="1">
            <a:off x="3810000" y="3352800"/>
            <a:ext cx="1600200" cy="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72" name="Line 72"/>
          <p:cNvSpPr>
            <a:spLocks noChangeShapeType="1"/>
          </p:cNvSpPr>
          <p:nvPr/>
        </p:nvSpPr>
        <p:spPr bwMode="auto">
          <a:xfrm flipH="1">
            <a:off x="5486400" y="3429000"/>
            <a:ext cx="0" cy="236220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73" name="Rectangle 31"/>
          <p:cNvSpPr>
            <a:spLocks noChangeArrowheads="1"/>
          </p:cNvSpPr>
          <p:nvPr/>
        </p:nvSpPr>
        <p:spPr bwMode="auto">
          <a:xfrm>
            <a:off x="8229601" y="4953001"/>
            <a:ext cx="4413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D</a:t>
            </a:r>
          </a:p>
        </p:txBody>
      </p:sp>
      <p:sp>
        <p:nvSpPr>
          <p:cNvPr id="25674" name="Rectangle 31"/>
          <p:cNvSpPr>
            <a:spLocks noChangeArrowheads="1"/>
          </p:cNvSpPr>
          <p:nvPr/>
        </p:nvSpPr>
        <p:spPr bwMode="auto">
          <a:xfrm>
            <a:off x="6553200" y="1371601"/>
            <a:ext cx="4206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S</a:t>
            </a:r>
          </a:p>
        </p:txBody>
      </p:sp>
      <p:sp>
        <p:nvSpPr>
          <p:cNvPr id="105529" name="Text Box 57"/>
          <p:cNvSpPr txBox="1">
            <a:spLocks noChangeArrowheads="1"/>
          </p:cNvSpPr>
          <p:nvPr/>
        </p:nvSpPr>
        <p:spPr bwMode="auto">
          <a:xfrm>
            <a:off x="1524000" y="-3942"/>
            <a:ext cx="9144000" cy="1077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b="1">
                <a:solidFill>
                  <a:srgbClr val="000099"/>
                </a:solidFill>
              </a:rPr>
              <a:t>At $2, there is disequilibrium. The quantity demanded is </a:t>
            </a:r>
            <a:r>
              <a:rPr lang="en-US" altLang="en-US" b="1" u="sng">
                <a:solidFill>
                  <a:srgbClr val="000099"/>
                </a:solidFill>
              </a:rPr>
              <a:t>greater than</a:t>
            </a:r>
            <a:r>
              <a:rPr lang="en-US" altLang="en-US" b="1">
                <a:solidFill>
                  <a:srgbClr val="000099"/>
                </a:solidFill>
              </a:rPr>
              <a:t> quantity supplied.</a:t>
            </a:r>
          </a:p>
        </p:txBody>
      </p:sp>
      <p:sp>
        <p:nvSpPr>
          <p:cNvPr id="58444" name="Line 76"/>
          <p:cNvSpPr>
            <a:spLocks noChangeShapeType="1"/>
          </p:cNvSpPr>
          <p:nvPr/>
        </p:nvSpPr>
        <p:spPr bwMode="auto">
          <a:xfrm flipH="1">
            <a:off x="4800600" y="3429000"/>
            <a:ext cx="457200" cy="5334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445" name="Line 77"/>
          <p:cNvSpPr>
            <a:spLocks noChangeShapeType="1"/>
          </p:cNvSpPr>
          <p:nvPr/>
        </p:nvSpPr>
        <p:spPr bwMode="auto">
          <a:xfrm>
            <a:off x="5638800" y="3352800"/>
            <a:ext cx="762000" cy="6096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448" name="Oval 80"/>
          <p:cNvSpPr>
            <a:spLocks noChangeArrowheads="1"/>
          </p:cNvSpPr>
          <p:nvPr/>
        </p:nvSpPr>
        <p:spPr bwMode="auto">
          <a:xfrm>
            <a:off x="9220200" y="4876800"/>
            <a:ext cx="1219200" cy="533400"/>
          </a:xfrm>
          <a:prstGeom prst="ellipse">
            <a:avLst/>
          </a:prstGeom>
          <a:noFill/>
          <a:ln w="38100">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rgbClr val="990000"/>
              </a:solidFill>
            </a:endParaRPr>
          </a:p>
        </p:txBody>
      </p:sp>
      <p:sp>
        <p:nvSpPr>
          <p:cNvPr id="58449" name="Oval 81"/>
          <p:cNvSpPr>
            <a:spLocks noChangeArrowheads="1"/>
          </p:cNvSpPr>
          <p:nvPr/>
        </p:nvSpPr>
        <p:spPr bwMode="auto">
          <a:xfrm>
            <a:off x="1676400" y="4876800"/>
            <a:ext cx="1219200" cy="533400"/>
          </a:xfrm>
          <a:prstGeom prst="ellipse">
            <a:avLst/>
          </a:prstGeom>
          <a:noFill/>
          <a:ln w="38100">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rgbClr val="990000"/>
              </a:solidFill>
            </a:endParaRPr>
          </a:p>
        </p:txBody>
      </p:sp>
      <p:sp>
        <p:nvSpPr>
          <p:cNvPr id="4" name="Text Box 34"/>
          <p:cNvSpPr txBox="1">
            <a:spLocks noChangeArrowheads="1"/>
          </p:cNvSpPr>
          <p:nvPr/>
        </p:nvSpPr>
        <p:spPr bwMode="auto">
          <a:xfrm>
            <a:off x="4876800" y="4495801"/>
            <a:ext cx="1600200" cy="860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90000"/>
              </a:lnSpc>
              <a:spcBef>
                <a:spcPct val="0"/>
              </a:spcBef>
              <a:buFontTx/>
              <a:buNone/>
            </a:pPr>
            <a:r>
              <a:rPr lang="en-US" altLang="en-US" sz="2800" b="1">
                <a:solidFill>
                  <a:srgbClr val="990000"/>
                </a:solidFill>
              </a:rPr>
              <a:t>Shortage</a:t>
            </a:r>
          </a:p>
          <a:p>
            <a:pPr algn="ctr">
              <a:lnSpc>
                <a:spcPct val="90000"/>
              </a:lnSpc>
              <a:spcBef>
                <a:spcPct val="0"/>
              </a:spcBef>
              <a:buFontTx/>
              <a:buNone/>
            </a:pPr>
            <a:r>
              <a:rPr lang="en-US" altLang="en-US" sz="2800" b="1">
                <a:solidFill>
                  <a:srgbClr val="990000"/>
                </a:solidFill>
              </a:rPr>
              <a:t>(Qd&gt;Qs)</a:t>
            </a:r>
          </a:p>
        </p:txBody>
      </p:sp>
      <p:sp>
        <p:nvSpPr>
          <p:cNvPr id="5" name="Text Box 34"/>
          <p:cNvSpPr txBox="1">
            <a:spLocks noChangeArrowheads="1"/>
          </p:cNvSpPr>
          <p:nvPr/>
        </p:nvSpPr>
        <p:spPr bwMode="auto">
          <a:xfrm>
            <a:off x="6248400" y="2743200"/>
            <a:ext cx="2819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90000"/>
              </a:lnSpc>
              <a:spcBef>
                <a:spcPct val="0"/>
              </a:spcBef>
              <a:buFontTx/>
              <a:buNone/>
            </a:pPr>
            <a:r>
              <a:rPr lang="en-US" altLang="en-US" sz="2800" b="1"/>
              <a:t>How much is the shortage at $2?</a:t>
            </a:r>
          </a:p>
          <a:p>
            <a:pPr algn="ctr">
              <a:lnSpc>
                <a:spcPct val="90000"/>
              </a:lnSpc>
              <a:spcBef>
                <a:spcPct val="0"/>
              </a:spcBef>
              <a:buFontTx/>
              <a:buNone/>
            </a:pPr>
            <a:r>
              <a:rPr lang="en-US" altLang="en-US" sz="2800" b="1"/>
              <a:t>Answer: 30</a:t>
            </a:r>
          </a:p>
        </p:txBody>
      </p:sp>
    </p:spTree>
    <p:extLst>
      <p:ext uri="{BB962C8B-B14F-4D97-AF65-F5344CB8AC3E}">
        <p14:creationId xmlns:p14="http://schemas.microsoft.com/office/powerpoint/2010/main" val="2696191669"/>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5529"/>
                                        </p:tgtEl>
                                        <p:attrNameLst>
                                          <p:attrName>style.visibility</p:attrName>
                                        </p:attrNameLst>
                                      </p:cBhvr>
                                      <p:to>
                                        <p:strVal val="visible"/>
                                      </p:to>
                                    </p:set>
                                    <p:animEffect transition="in" filter="dissolve">
                                      <p:cBhvr>
                                        <p:cTn id="7" dur="500"/>
                                        <p:tgtEl>
                                          <p:spTgt spid="1055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8444"/>
                                        </p:tgtEl>
                                        <p:attrNameLst>
                                          <p:attrName>style.visibility</p:attrName>
                                        </p:attrNameLst>
                                      </p:cBhvr>
                                      <p:to>
                                        <p:strVal val="visible"/>
                                      </p:to>
                                    </p:set>
                                    <p:animEffect transition="in" filter="dissolve">
                                      <p:cBhvr>
                                        <p:cTn id="12" dur="500"/>
                                        <p:tgtEl>
                                          <p:spTgt spid="58444"/>
                                        </p:tgtEl>
                                      </p:cBhvr>
                                    </p:animEffect>
                                  </p:childTnLst>
                                </p:cTn>
                              </p:par>
                              <p:par>
                                <p:cTn id="13" presetID="9" presetClass="entr" presetSubtype="0" fill="hold" nodeType="withEffect">
                                  <p:stCondLst>
                                    <p:cond delay="0"/>
                                  </p:stCondLst>
                                  <p:childTnLst>
                                    <p:set>
                                      <p:cBhvr>
                                        <p:cTn id="14" dur="1" fill="hold">
                                          <p:stCondLst>
                                            <p:cond delay="0"/>
                                          </p:stCondLst>
                                        </p:cTn>
                                        <p:tgtEl>
                                          <p:spTgt spid="58370"/>
                                        </p:tgtEl>
                                        <p:attrNameLst>
                                          <p:attrName>style.visibility</p:attrName>
                                        </p:attrNameLst>
                                      </p:cBhvr>
                                      <p:to>
                                        <p:strVal val="visible"/>
                                      </p:to>
                                    </p:set>
                                    <p:animEffect transition="in" filter="dissolve">
                                      <p:cBhvr>
                                        <p:cTn id="15" dur="500"/>
                                        <p:tgtEl>
                                          <p:spTgt spid="58370"/>
                                        </p:tgtEl>
                                      </p:cBhvr>
                                    </p:animEffect>
                                  </p:childTnLst>
                                </p:cTn>
                              </p:par>
                              <p:par>
                                <p:cTn id="16" presetID="9" presetClass="entr" presetSubtype="0" fill="hold" nodeType="withEffect">
                                  <p:stCondLst>
                                    <p:cond delay="0"/>
                                  </p:stCondLst>
                                  <p:childTnLst>
                                    <p:set>
                                      <p:cBhvr>
                                        <p:cTn id="17" dur="1" fill="hold">
                                          <p:stCondLst>
                                            <p:cond delay="0"/>
                                          </p:stCondLst>
                                        </p:cTn>
                                        <p:tgtEl>
                                          <p:spTgt spid="58446"/>
                                        </p:tgtEl>
                                        <p:attrNameLst>
                                          <p:attrName>style.visibility</p:attrName>
                                        </p:attrNameLst>
                                      </p:cBhvr>
                                      <p:to>
                                        <p:strVal val="visible"/>
                                      </p:to>
                                    </p:set>
                                    <p:animEffect transition="in" filter="dissolve">
                                      <p:cBhvr>
                                        <p:cTn id="18" dur="500"/>
                                        <p:tgtEl>
                                          <p:spTgt spid="58446"/>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58448"/>
                                        </p:tgtEl>
                                        <p:attrNameLst>
                                          <p:attrName>style.visibility</p:attrName>
                                        </p:attrNameLst>
                                      </p:cBhvr>
                                      <p:to>
                                        <p:strVal val="visible"/>
                                      </p:to>
                                    </p:set>
                                    <p:animEffect transition="in" filter="dissolve">
                                      <p:cBhvr>
                                        <p:cTn id="21" dur="500"/>
                                        <p:tgtEl>
                                          <p:spTgt spid="58448"/>
                                        </p:tgtEl>
                                      </p:cBhvr>
                                    </p:animEffect>
                                  </p:childTnLst>
                                </p:cTn>
                              </p:par>
                              <p:par>
                                <p:cTn id="22" presetID="1" presetClass="exit" presetSubtype="0" fill="hold" nodeType="withEffect">
                                  <p:stCondLst>
                                    <p:cond delay="0"/>
                                  </p:stCondLst>
                                  <p:childTnLst>
                                    <p:set>
                                      <p:cBhvr>
                                        <p:cTn id="23" dur="1" fill="hold">
                                          <p:stCondLst>
                                            <p:cond delay="0"/>
                                          </p:stCondLst>
                                        </p:cTn>
                                        <p:tgtEl>
                                          <p:spTgt spid="58439"/>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58445"/>
                                        </p:tgtEl>
                                        <p:attrNameLst>
                                          <p:attrName>style.visibility</p:attrName>
                                        </p:attrNameLst>
                                      </p:cBhvr>
                                      <p:to>
                                        <p:strVal val="visible"/>
                                      </p:to>
                                    </p:set>
                                    <p:animEffect transition="in" filter="dissolve">
                                      <p:cBhvr>
                                        <p:cTn id="28" dur="500"/>
                                        <p:tgtEl>
                                          <p:spTgt spid="58445"/>
                                        </p:tgtEl>
                                      </p:cBhvr>
                                    </p:animEffect>
                                  </p:childTnLst>
                                </p:cTn>
                              </p:par>
                              <p:par>
                                <p:cTn id="29" presetID="9" presetClass="entr" presetSubtype="0" fill="hold" nodeType="withEffect">
                                  <p:stCondLst>
                                    <p:cond delay="0"/>
                                  </p:stCondLst>
                                  <p:childTnLst>
                                    <p:set>
                                      <p:cBhvr>
                                        <p:cTn id="30" dur="1" fill="hold">
                                          <p:stCondLst>
                                            <p:cond delay="0"/>
                                          </p:stCondLst>
                                        </p:cTn>
                                        <p:tgtEl>
                                          <p:spTgt spid="58447"/>
                                        </p:tgtEl>
                                        <p:attrNameLst>
                                          <p:attrName>style.visibility</p:attrName>
                                        </p:attrNameLst>
                                      </p:cBhvr>
                                      <p:to>
                                        <p:strVal val="visible"/>
                                      </p:to>
                                    </p:set>
                                    <p:animEffect transition="in" filter="dissolve">
                                      <p:cBhvr>
                                        <p:cTn id="31" dur="500"/>
                                        <p:tgtEl>
                                          <p:spTgt spid="58447"/>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58449"/>
                                        </p:tgtEl>
                                        <p:attrNameLst>
                                          <p:attrName>style.visibility</p:attrName>
                                        </p:attrNameLst>
                                      </p:cBhvr>
                                      <p:to>
                                        <p:strVal val="visible"/>
                                      </p:to>
                                    </p:set>
                                    <p:animEffect transition="in" filter="dissolve">
                                      <p:cBhvr>
                                        <p:cTn id="34" dur="500"/>
                                        <p:tgtEl>
                                          <p:spTgt spid="5844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dissolve">
                                      <p:cBhvr>
                                        <p:cTn id="39" dur="500"/>
                                        <p:tgtEl>
                                          <p:spTgt spid="4"/>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5">
                                            <p:txEl>
                                              <p:pRg st="0" end="0"/>
                                            </p:txEl>
                                          </p:spTgt>
                                        </p:tgtEl>
                                        <p:attrNameLst>
                                          <p:attrName>style.visibility</p:attrName>
                                        </p:attrNameLst>
                                      </p:cBhvr>
                                      <p:to>
                                        <p:strVal val="visible"/>
                                      </p:to>
                                    </p:set>
                                    <p:animEffect transition="in" filter="dissolve">
                                      <p:cBhvr>
                                        <p:cTn id="44" dur="500"/>
                                        <p:tgtEl>
                                          <p:spTgt spid="5">
                                            <p:txEl>
                                              <p:pRg st="0" end="0"/>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5">
                                            <p:txEl>
                                              <p:pRg st="1" end="1"/>
                                            </p:txEl>
                                          </p:spTgt>
                                        </p:tgtEl>
                                        <p:attrNameLst>
                                          <p:attrName>style.visibility</p:attrName>
                                        </p:attrNameLst>
                                      </p:cBhvr>
                                      <p:to>
                                        <p:strVal val="visible"/>
                                      </p:to>
                                    </p:set>
                                    <p:animEffect transition="in" filter="dissolve">
                                      <p:cBhvr>
                                        <p:cTn id="49"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529" grpId="0" autoUpdateAnimBg="0"/>
      <p:bldP spid="58448" grpId="0" animBg="1"/>
      <p:bldP spid="58449" grpId="0" animBg="1"/>
      <p:bldP spid="4" grpId="0" animBg="1"/>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9657" y="203266"/>
            <a:ext cx="11480800" cy="1325563"/>
          </a:xfrm>
        </p:spPr>
        <p:txBody>
          <a:bodyPr>
            <a:normAutofit fontScale="90000"/>
          </a:bodyPr>
          <a:lstStyle/>
          <a:p>
            <a:pPr algn="ctr"/>
            <a:r>
              <a:rPr lang="en-US" sz="3600" dirty="0"/>
              <a:t>Now watch this </a:t>
            </a:r>
            <a:r>
              <a:rPr lang="en-US" sz="3600" b="1" dirty="0"/>
              <a:t>incredibly informative </a:t>
            </a:r>
            <a:r>
              <a:rPr lang="en-US" sz="3600" dirty="0"/>
              <a:t>&amp; important video on the </a:t>
            </a:r>
            <a:r>
              <a:rPr lang="en-US" sz="3600" dirty="0">
                <a:solidFill>
                  <a:schemeClr val="accent2">
                    <a:lumMod val="50000"/>
                  </a:schemeClr>
                </a:solidFill>
                <a:latin typeface="Baskerville Old Face" panose="02020602080505020303" pitchFamily="18" charset="0"/>
              </a:rPr>
              <a:t>Circular Flow Model</a:t>
            </a:r>
            <a:r>
              <a:rPr lang="en-US" sz="3600" dirty="0"/>
              <a:t>; there might even be a </a:t>
            </a:r>
            <a:r>
              <a:rPr lang="en-US" sz="3600" dirty="0">
                <a:solidFill>
                  <a:srgbClr val="FF0000"/>
                </a:solidFill>
                <a:latin typeface="Lucida Console" panose="020B0609040504020204" pitchFamily="49" charset="0"/>
              </a:rPr>
              <a:t>Quiz</a:t>
            </a:r>
            <a:r>
              <a:rPr lang="en-US" sz="3600" dirty="0"/>
              <a:t> afterwards…</a:t>
            </a:r>
          </a:p>
        </p:txBody>
      </p:sp>
      <p:sp>
        <p:nvSpPr>
          <p:cNvPr id="4" name="Content Placeholder 3"/>
          <p:cNvSpPr>
            <a:spLocks noGrp="1"/>
          </p:cNvSpPr>
          <p:nvPr>
            <p:ph idx="1"/>
          </p:nvPr>
        </p:nvSpPr>
        <p:spPr>
          <a:xfrm>
            <a:off x="838200" y="1528829"/>
            <a:ext cx="10515600" cy="4351338"/>
          </a:xfrm>
        </p:spPr>
        <p:txBody>
          <a:bodyPr/>
          <a:lstStyle/>
          <a:p>
            <a:r>
              <a:rPr lang="en-US" dirty="0">
                <a:hlinkClick r:id="rId2"/>
              </a:rPr>
              <a:t>https://www.youtube.com/watch?v=_PKH2wtDT3E</a:t>
            </a:r>
            <a:endParaRPr lang="en-US" dirty="0"/>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7890" y="2161638"/>
            <a:ext cx="5918380" cy="4286250"/>
          </a:xfrm>
          <a:prstGeom prst="rect">
            <a:avLst/>
          </a:prstGeom>
        </p:spPr>
      </p:pic>
    </p:spTree>
    <p:extLst>
      <p:ext uri="{BB962C8B-B14F-4D97-AF65-F5344CB8AC3E}">
        <p14:creationId xmlns:p14="http://schemas.microsoft.com/office/powerpoint/2010/main" val="244429293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Line 2"/>
          <p:cNvSpPr>
            <a:spLocks noChangeShapeType="1"/>
          </p:cNvSpPr>
          <p:nvPr/>
        </p:nvSpPr>
        <p:spPr bwMode="auto">
          <a:xfrm flipH="1">
            <a:off x="4191000" y="4953000"/>
            <a:ext cx="0" cy="83820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395" name="Line 3"/>
          <p:cNvSpPr>
            <a:spLocks noChangeShapeType="1"/>
          </p:cNvSpPr>
          <p:nvPr/>
        </p:nvSpPr>
        <p:spPr bwMode="auto">
          <a:xfrm flipH="1">
            <a:off x="8077200" y="4953000"/>
            <a:ext cx="0" cy="91440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396" name="Line 4"/>
          <p:cNvSpPr>
            <a:spLocks noChangeShapeType="1"/>
          </p:cNvSpPr>
          <p:nvPr/>
        </p:nvSpPr>
        <p:spPr bwMode="auto">
          <a:xfrm flipH="1">
            <a:off x="3810000" y="4953000"/>
            <a:ext cx="4114800" cy="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6629" name="Group 17"/>
          <p:cNvGrpSpPr>
            <a:grpSpLocks/>
          </p:cNvGrpSpPr>
          <p:nvPr/>
        </p:nvGrpSpPr>
        <p:grpSpPr bwMode="auto">
          <a:xfrm>
            <a:off x="3773488" y="1604964"/>
            <a:ext cx="4608512" cy="4262437"/>
            <a:chOff x="1473" y="948"/>
            <a:chExt cx="2989" cy="2724"/>
          </a:xfrm>
        </p:grpSpPr>
        <p:sp>
          <p:nvSpPr>
            <p:cNvPr id="26703" name="Line 18"/>
            <p:cNvSpPr>
              <a:spLocks noChangeShapeType="1"/>
            </p:cNvSpPr>
            <p:nvPr/>
          </p:nvSpPr>
          <p:spPr bwMode="auto">
            <a:xfrm>
              <a:off x="1489" y="948"/>
              <a:ext cx="0" cy="2724"/>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6704" name="Line 19"/>
            <p:cNvSpPr>
              <a:spLocks noChangeShapeType="1"/>
            </p:cNvSpPr>
            <p:nvPr/>
          </p:nvSpPr>
          <p:spPr bwMode="auto">
            <a:xfrm>
              <a:off x="1473" y="3655"/>
              <a:ext cx="2989" cy="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26630" name="Rectangle 21"/>
          <p:cNvSpPr>
            <a:spLocks noChangeArrowheads="1"/>
          </p:cNvSpPr>
          <p:nvPr/>
        </p:nvSpPr>
        <p:spPr bwMode="auto">
          <a:xfrm>
            <a:off x="8382001" y="5791201"/>
            <a:ext cx="460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Q</a:t>
            </a:r>
          </a:p>
        </p:txBody>
      </p:sp>
      <p:sp>
        <p:nvSpPr>
          <p:cNvPr id="26631" name="Rectangle 22"/>
          <p:cNvSpPr>
            <a:spLocks noChangeArrowheads="1"/>
          </p:cNvSpPr>
          <p:nvPr/>
        </p:nvSpPr>
        <p:spPr bwMode="auto">
          <a:xfrm>
            <a:off x="3509963" y="5683250"/>
            <a:ext cx="405560"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o</a:t>
            </a:r>
          </a:p>
        </p:txBody>
      </p:sp>
      <p:sp>
        <p:nvSpPr>
          <p:cNvPr id="26632" name="Text Box 23"/>
          <p:cNvSpPr txBox="1">
            <a:spLocks noChangeArrowheads="1"/>
          </p:cNvSpPr>
          <p:nvPr/>
        </p:nvSpPr>
        <p:spPr bwMode="auto">
          <a:xfrm>
            <a:off x="3359150" y="1595438"/>
            <a:ext cx="43815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US" altLang="en-US" sz="1800" b="1">
                <a:latin typeface="Arial" panose="020B0604020202020204" pitchFamily="34" charset="0"/>
              </a:rPr>
              <a:t>$5</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4</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3</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2</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1</a:t>
            </a:r>
          </a:p>
        </p:txBody>
      </p:sp>
      <p:sp>
        <p:nvSpPr>
          <p:cNvPr id="26633" name="Text Box 31"/>
          <p:cNvSpPr txBox="1">
            <a:spLocks noChangeArrowheads="1"/>
          </p:cNvSpPr>
          <p:nvPr/>
        </p:nvSpPr>
        <p:spPr bwMode="auto">
          <a:xfrm>
            <a:off x="3276600" y="990601"/>
            <a:ext cx="4206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800" b="1">
                <a:latin typeface="Arial" panose="020B0604020202020204" pitchFamily="34" charset="0"/>
              </a:rPr>
              <a:t>P</a:t>
            </a:r>
          </a:p>
        </p:txBody>
      </p:sp>
      <p:sp>
        <p:nvSpPr>
          <p:cNvPr id="26634" name="Text Box 34"/>
          <p:cNvSpPr txBox="1">
            <a:spLocks noChangeArrowheads="1"/>
          </p:cNvSpPr>
          <p:nvPr/>
        </p:nvSpPr>
        <p:spPr bwMode="auto">
          <a:xfrm>
            <a:off x="1524000" y="1143000"/>
            <a:ext cx="16764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800" b="1">
                <a:solidFill>
                  <a:srgbClr val="990000"/>
                </a:solidFill>
              </a:rPr>
              <a:t>Demand Schedule</a:t>
            </a:r>
          </a:p>
        </p:txBody>
      </p:sp>
      <p:sp>
        <p:nvSpPr>
          <p:cNvPr id="26635" name="Text Box 35"/>
          <p:cNvSpPr txBox="1">
            <a:spLocks noChangeArrowheads="1"/>
          </p:cNvSpPr>
          <p:nvPr/>
        </p:nvSpPr>
        <p:spPr bwMode="auto">
          <a:xfrm>
            <a:off x="4005264" y="5827713"/>
            <a:ext cx="4529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a:latin typeface="Arial" panose="020B0604020202020204" pitchFamily="34" charset="0"/>
              </a:rPr>
              <a:t>10     20     30     40     50     60     70     80</a:t>
            </a:r>
          </a:p>
        </p:txBody>
      </p:sp>
      <p:sp>
        <p:nvSpPr>
          <p:cNvPr id="26636" name="Slide Number Placeholder 38"/>
          <p:cNvSpPr txBox="1">
            <a:spLocks noGrp="1"/>
          </p:cNvSpPr>
          <p:nvPr/>
        </p:nvSpPr>
        <p:spPr bwMode="auto">
          <a:xfrm>
            <a:off x="8763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9B6D8CF8-4AEF-4EB4-BD66-257E5D01BFF9}" type="slidenum">
              <a:rPr lang="en-US" altLang="en-US" sz="1400"/>
              <a:pPr algn="r" eaLnBrk="1" hangingPunct="1">
                <a:spcBef>
                  <a:spcPct val="0"/>
                </a:spcBef>
                <a:buFontTx/>
                <a:buNone/>
              </a:pPr>
              <a:t>120</a:t>
            </a:fld>
            <a:endParaRPr lang="en-US" altLang="en-US" sz="1400"/>
          </a:p>
        </p:txBody>
      </p:sp>
      <p:graphicFrame>
        <p:nvGraphicFramePr>
          <p:cNvPr id="59407" name="Group 15"/>
          <p:cNvGraphicFramePr>
            <a:graphicFrameLocks noGrp="1"/>
          </p:cNvGraphicFramePr>
          <p:nvPr/>
        </p:nvGraphicFramePr>
        <p:xfrm>
          <a:off x="1676401" y="2057400"/>
          <a:ext cx="1198563" cy="4089402"/>
        </p:xfrm>
        <a:graphic>
          <a:graphicData uri="http://schemas.openxmlformats.org/drawingml/2006/table">
            <a:tbl>
              <a:tblPr/>
              <a:tblGrid>
                <a:gridCol w="539750">
                  <a:extLst>
                    <a:ext uri="{9D8B030D-6E8A-4147-A177-3AD203B41FA5}">
                      <a16:colId xmlns:a16="http://schemas.microsoft.com/office/drawing/2014/main" val="1688444437"/>
                    </a:ext>
                  </a:extLst>
                </a:gridCol>
                <a:gridCol w="658813">
                  <a:extLst>
                    <a:ext uri="{9D8B030D-6E8A-4147-A177-3AD203B41FA5}">
                      <a16:colId xmlns:a16="http://schemas.microsoft.com/office/drawing/2014/main" val="2113972612"/>
                    </a:ext>
                  </a:extLst>
                </a:gridCol>
              </a:tblGrid>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P</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Qd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61392530"/>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59994767"/>
                  </a:ext>
                </a:extLst>
              </a:tr>
              <a:tr h="7032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7899051"/>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11785230"/>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2844274"/>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80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12217499"/>
                  </a:ext>
                </a:extLst>
              </a:tr>
            </a:tbl>
          </a:graphicData>
        </a:graphic>
      </p:graphicFrame>
      <p:sp>
        <p:nvSpPr>
          <p:cNvPr id="26660" name="Freeform 30"/>
          <p:cNvSpPr>
            <a:spLocks/>
          </p:cNvSpPr>
          <p:nvPr/>
        </p:nvSpPr>
        <p:spPr bwMode="auto">
          <a:xfrm rot="21241100">
            <a:off x="4335463" y="1611313"/>
            <a:ext cx="3429000" cy="3505200"/>
          </a:xfrm>
          <a:custGeom>
            <a:avLst/>
            <a:gdLst>
              <a:gd name="T0" fmla="*/ 0 w 4387"/>
              <a:gd name="T1" fmla="*/ 0 h 4289"/>
              <a:gd name="T2" fmla="*/ 2147483646 w 4387"/>
              <a:gd name="T3" fmla="*/ 2147483646 h 4289"/>
              <a:gd name="T4" fmla="*/ 2147483646 w 4387"/>
              <a:gd name="T5" fmla="*/ 2147483646 h 4289"/>
              <a:gd name="T6" fmla="*/ 2147483646 w 4387"/>
              <a:gd name="T7" fmla="*/ 2147483646 h 4289"/>
              <a:gd name="T8" fmla="*/ 2147483646 w 4387"/>
              <a:gd name="T9" fmla="*/ 2147483646 h 4289"/>
              <a:gd name="T10" fmla="*/ 2147483646 w 4387"/>
              <a:gd name="T11" fmla="*/ 2147483646 h 4289"/>
              <a:gd name="T12" fmla="*/ 2147483646 w 4387"/>
              <a:gd name="T13" fmla="*/ 2147483646 h 4289"/>
              <a:gd name="T14" fmla="*/ 2147483646 w 4387"/>
              <a:gd name="T15" fmla="*/ 2147483646 h 4289"/>
              <a:gd name="T16" fmla="*/ 2147483646 w 4387"/>
              <a:gd name="T17" fmla="*/ 2147483646 h 4289"/>
              <a:gd name="T18" fmla="*/ 2147483646 w 4387"/>
              <a:gd name="T19" fmla="*/ 2147483646 h 4289"/>
              <a:gd name="T20" fmla="*/ 2147483646 w 4387"/>
              <a:gd name="T21" fmla="*/ 2147483646 h 4289"/>
              <a:gd name="T22" fmla="*/ 2147483646 w 4387"/>
              <a:gd name="T23" fmla="*/ 2147483646 h 4289"/>
              <a:gd name="T24" fmla="*/ 2147483646 w 4387"/>
              <a:gd name="T25" fmla="*/ 2147483646 h 4289"/>
              <a:gd name="T26" fmla="*/ 2147483646 w 4387"/>
              <a:gd name="T27" fmla="*/ 2147483646 h 4289"/>
              <a:gd name="T28" fmla="*/ 2147483646 w 4387"/>
              <a:gd name="T29" fmla="*/ 2147483646 h 4289"/>
              <a:gd name="T30" fmla="*/ 2147483646 w 4387"/>
              <a:gd name="T31" fmla="*/ 2147483646 h 4289"/>
              <a:gd name="T32" fmla="*/ 2147483646 w 4387"/>
              <a:gd name="T33" fmla="*/ 2147483646 h 42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87"/>
              <a:gd name="T52" fmla="*/ 0 h 4289"/>
              <a:gd name="T53" fmla="*/ 4387 w 4387"/>
              <a:gd name="T54" fmla="*/ 4289 h 428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87" h="4289">
                <a:moveTo>
                  <a:pt x="0" y="0"/>
                </a:moveTo>
                <a:lnTo>
                  <a:pt x="191" y="346"/>
                </a:lnTo>
                <a:lnTo>
                  <a:pt x="397" y="685"/>
                </a:lnTo>
                <a:lnTo>
                  <a:pt x="615" y="1014"/>
                </a:lnTo>
                <a:lnTo>
                  <a:pt x="846" y="1335"/>
                </a:lnTo>
                <a:lnTo>
                  <a:pt x="1084" y="1643"/>
                </a:lnTo>
                <a:lnTo>
                  <a:pt x="1337" y="1942"/>
                </a:lnTo>
                <a:lnTo>
                  <a:pt x="1599" y="2230"/>
                </a:lnTo>
                <a:lnTo>
                  <a:pt x="1873" y="2509"/>
                </a:lnTo>
                <a:lnTo>
                  <a:pt x="2155" y="2773"/>
                </a:lnTo>
                <a:lnTo>
                  <a:pt x="2447" y="3028"/>
                </a:lnTo>
                <a:lnTo>
                  <a:pt x="2748" y="3269"/>
                </a:lnTo>
                <a:lnTo>
                  <a:pt x="3059" y="3499"/>
                </a:lnTo>
                <a:lnTo>
                  <a:pt x="3378" y="3715"/>
                </a:lnTo>
                <a:lnTo>
                  <a:pt x="3706" y="3919"/>
                </a:lnTo>
                <a:lnTo>
                  <a:pt x="4043" y="4110"/>
                </a:lnTo>
                <a:lnTo>
                  <a:pt x="4387" y="4289"/>
                </a:lnTo>
              </a:path>
            </a:pathLst>
          </a:custGeom>
          <a:noFill/>
          <a:ln w="57150">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61" name="Oval 39"/>
          <p:cNvSpPr>
            <a:spLocks noChangeArrowheads="1"/>
          </p:cNvSpPr>
          <p:nvPr/>
        </p:nvSpPr>
        <p:spPr bwMode="auto">
          <a:xfrm>
            <a:off x="4114800" y="16764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6662" name="Oval 40"/>
          <p:cNvSpPr>
            <a:spLocks noChangeArrowheads="1"/>
          </p:cNvSpPr>
          <p:nvPr/>
        </p:nvSpPr>
        <p:spPr bwMode="auto">
          <a:xfrm>
            <a:off x="4648200" y="2514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6663" name="Oval 41"/>
          <p:cNvSpPr>
            <a:spLocks noChangeArrowheads="1"/>
          </p:cNvSpPr>
          <p:nvPr/>
        </p:nvSpPr>
        <p:spPr bwMode="auto">
          <a:xfrm>
            <a:off x="6477000" y="41910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6664" name="Oval 42"/>
          <p:cNvSpPr>
            <a:spLocks noChangeArrowheads="1"/>
          </p:cNvSpPr>
          <p:nvPr/>
        </p:nvSpPr>
        <p:spPr bwMode="auto">
          <a:xfrm>
            <a:off x="7924800" y="48768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6665" name="Freeform 16"/>
          <p:cNvSpPr>
            <a:spLocks/>
          </p:cNvSpPr>
          <p:nvPr/>
        </p:nvSpPr>
        <p:spPr bwMode="auto">
          <a:xfrm rot="21407190">
            <a:off x="4117975" y="1830388"/>
            <a:ext cx="2362200" cy="3048000"/>
          </a:xfrm>
          <a:custGeom>
            <a:avLst/>
            <a:gdLst>
              <a:gd name="T0" fmla="*/ 0 w 3038"/>
              <a:gd name="T1" fmla="*/ 2147483646 h 4134"/>
              <a:gd name="T2" fmla="*/ 2147483646 w 3038"/>
              <a:gd name="T3" fmla="*/ 2147483646 h 4134"/>
              <a:gd name="T4" fmla="*/ 2147483646 w 3038"/>
              <a:gd name="T5" fmla="*/ 2147483646 h 4134"/>
              <a:gd name="T6" fmla="*/ 2147483646 w 3038"/>
              <a:gd name="T7" fmla="*/ 2147483646 h 4134"/>
              <a:gd name="T8" fmla="*/ 2147483646 w 3038"/>
              <a:gd name="T9" fmla="*/ 2147483646 h 4134"/>
              <a:gd name="T10" fmla="*/ 2147483646 w 3038"/>
              <a:gd name="T11" fmla="*/ 2147483646 h 4134"/>
              <a:gd name="T12" fmla="*/ 2147483646 w 3038"/>
              <a:gd name="T13" fmla="*/ 2147483646 h 4134"/>
              <a:gd name="T14" fmla="*/ 2147483646 w 3038"/>
              <a:gd name="T15" fmla="*/ 2147483646 h 4134"/>
              <a:gd name="T16" fmla="*/ 2147483646 w 3038"/>
              <a:gd name="T17" fmla="*/ 0 h 41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38"/>
              <a:gd name="T28" fmla="*/ 0 h 4134"/>
              <a:gd name="T29" fmla="*/ 3038 w 3038"/>
              <a:gd name="T30" fmla="*/ 4134 h 41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38" h="4134">
                <a:moveTo>
                  <a:pt x="0" y="4134"/>
                </a:moveTo>
                <a:lnTo>
                  <a:pt x="438" y="3675"/>
                </a:lnTo>
                <a:lnTo>
                  <a:pt x="860" y="3198"/>
                </a:lnTo>
                <a:lnTo>
                  <a:pt x="1265" y="2704"/>
                </a:lnTo>
                <a:lnTo>
                  <a:pt x="1655" y="2194"/>
                </a:lnTo>
                <a:lnTo>
                  <a:pt x="2026" y="1668"/>
                </a:lnTo>
                <a:lnTo>
                  <a:pt x="2382" y="1128"/>
                </a:lnTo>
                <a:lnTo>
                  <a:pt x="2718" y="572"/>
                </a:lnTo>
                <a:lnTo>
                  <a:pt x="3038" y="0"/>
                </a:lnTo>
              </a:path>
            </a:pathLst>
          </a:custGeom>
          <a:noFill/>
          <a:ln w="57150">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66" name="Oval 44"/>
          <p:cNvSpPr>
            <a:spLocks noChangeArrowheads="1"/>
          </p:cNvSpPr>
          <p:nvPr/>
        </p:nvSpPr>
        <p:spPr bwMode="auto">
          <a:xfrm>
            <a:off x="4113213" y="4875213"/>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6667" name="Oval 45"/>
          <p:cNvSpPr>
            <a:spLocks noChangeArrowheads="1"/>
          </p:cNvSpPr>
          <p:nvPr/>
        </p:nvSpPr>
        <p:spPr bwMode="auto">
          <a:xfrm>
            <a:off x="4722813" y="4189413"/>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6668" name="Oval 46"/>
          <p:cNvSpPr>
            <a:spLocks noChangeArrowheads="1"/>
          </p:cNvSpPr>
          <p:nvPr/>
        </p:nvSpPr>
        <p:spPr bwMode="auto">
          <a:xfrm>
            <a:off x="5867400" y="2514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6669" name="Oval 47"/>
          <p:cNvSpPr>
            <a:spLocks noChangeArrowheads="1"/>
          </p:cNvSpPr>
          <p:nvPr/>
        </p:nvSpPr>
        <p:spPr bwMode="auto">
          <a:xfrm>
            <a:off x="6324600" y="16764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6670" name="Oval 48"/>
          <p:cNvSpPr>
            <a:spLocks noChangeArrowheads="1"/>
          </p:cNvSpPr>
          <p:nvPr/>
        </p:nvSpPr>
        <p:spPr bwMode="auto">
          <a:xfrm>
            <a:off x="5410200" y="3276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6671" name="Text Box 34"/>
          <p:cNvSpPr txBox="1">
            <a:spLocks noChangeArrowheads="1"/>
          </p:cNvSpPr>
          <p:nvPr/>
        </p:nvSpPr>
        <p:spPr bwMode="auto">
          <a:xfrm>
            <a:off x="8915400" y="1066800"/>
            <a:ext cx="1752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800" b="1">
                <a:solidFill>
                  <a:srgbClr val="990000"/>
                </a:solidFill>
              </a:rPr>
              <a:t>Supply Schedule</a:t>
            </a:r>
          </a:p>
        </p:txBody>
      </p:sp>
      <p:graphicFrame>
        <p:nvGraphicFramePr>
          <p:cNvPr id="59442" name="Group 50"/>
          <p:cNvGraphicFramePr>
            <a:graphicFrameLocks noGrp="1"/>
          </p:cNvGraphicFramePr>
          <p:nvPr/>
        </p:nvGraphicFramePr>
        <p:xfrm>
          <a:off x="9296400" y="2057400"/>
          <a:ext cx="1138238" cy="4089402"/>
        </p:xfrm>
        <a:graphic>
          <a:graphicData uri="http://schemas.openxmlformats.org/drawingml/2006/table">
            <a:tbl>
              <a:tblPr/>
              <a:tblGrid>
                <a:gridCol w="539750">
                  <a:extLst>
                    <a:ext uri="{9D8B030D-6E8A-4147-A177-3AD203B41FA5}">
                      <a16:colId xmlns:a16="http://schemas.microsoft.com/office/drawing/2014/main" val="3074850885"/>
                    </a:ext>
                  </a:extLst>
                </a:gridCol>
                <a:gridCol w="598488">
                  <a:extLst>
                    <a:ext uri="{9D8B030D-6E8A-4147-A177-3AD203B41FA5}">
                      <a16:colId xmlns:a16="http://schemas.microsoft.com/office/drawing/2014/main" val="1671833840"/>
                    </a:ext>
                  </a:extLst>
                </a:gridCol>
              </a:tblGrid>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P</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Qs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87158493"/>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23348336"/>
                  </a:ext>
                </a:extLst>
              </a:tr>
              <a:tr h="7032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40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83897131"/>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85028886"/>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71677975"/>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78054570"/>
                  </a:ext>
                </a:extLst>
              </a:tr>
            </a:tbl>
          </a:graphicData>
        </a:graphic>
      </p:graphicFrame>
      <p:sp>
        <p:nvSpPr>
          <p:cNvPr id="59465" name="Line 73"/>
          <p:cNvSpPr>
            <a:spLocks noChangeShapeType="1"/>
          </p:cNvSpPr>
          <p:nvPr/>
        </p:nvSpPr>
        <p:spPr bwMode="auto">
          <a:xfrm flipH="1">
            <a:off x="3810000" y="3352800"/>
            <a:ext cx="1600200" cy="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96" name="Line 74"/>
          <p:cNvSpPr>
            <a:spLocks noChangeShapeType="1"/>
          </p:cNvSpPr>
          <p:nvPr/>
        </p:nvSpPr>
        <p:spPr bwMode="auto">
          <a:xfrm flipH="1">
            <a:off x="5486400" y="3429000"/>
            <a:ext cx="0" cy="236220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97" name="Rectangle 31"/>
          <p:cNvSpPr>
            <a:spLocks noChangeArrowheads="1"/>
          </p:cNvSpPr>
          <p:nvPr/>
        </p:nvSpPr>
        <p:spPr bwMode="auto">
          <a:xfrm>
            <a:off x="8229601" y="4953001"/>
            <a:ext cx="4413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D</a:t>
            </a:r>
          </a:p>
        </p:txBody>
      </p:sp>
      <p:sp>
        <p:nvSpPr>
          <p:cNvPr id="26698" name="Rectangle 31"/>
          <p:cNvSpPr>
            <a:spLocks noChangeArrowheads="1"/>
          </p:cNvSpPr>
          <p:nvPr/>
        </p:nvSpPr>
        <p:spPr bwMode="auto">
          <a:xfrm>
            <a:off x="6553200" y="1371601"/>
            <a:ext cx="4206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S</a:t>
            </a:r>
          </a:p>
        </p:txBody>
      </p:sp>
      <p:sp>
        <p:nvSpPr>
          <p:cNvPr id="59472" name="Oval 80"/>
          <p:cNvSpPr>
            <a:spLocks noChangeArrowheads="1"/>
          </p:cNvSpPr>
          <p:nvPr/>
        </p:nvSpPr>
        <p:spPr bwMode="auto">
          <a:xfrm>
            <a:off x="9220200" y="5562600"/>
            <a:ext cx="1219200" cy="533400"/>
          </a:xfrm>
          <a:prstGeom prst="ellipse">
            <a:avLst/>
          </a:prstGeom>
          <a:noFill/>
          <a:ln w="38100">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rgbClr val="990000"/>
              </a:solidFill>
            </a:endParaRPr>
          </a:p>
        </p:txBody>
      </p:sp>
      <p:sp>
        <p:nvSpPr>
          <p:cNvPr id="59473" name="Oval 81"/>
          <p:cNvSpPr>
            <a:spLocks noChangeArrowheads="1"/>
          </p:cNvSpPr>
          <p:nvPr/>
        </p:nvSpPr>
        <p:spPr bwMode="auto">
          <a:xfrm>
            <a:off x="1676400" y="5562600"/>
            <a:ext cx="1219200" cy="533400"/>
          </a:xfrm>
          <a:prstGeom prst="ellipse">
            <a:avLst/>
          </a:prstGeom>
          <a:noFill/>
          <a:ln w="38100">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rgbClr val="990000"/>
              </a:solidFill>
            </a:endParaRPr>
          </a:p>
        </p:txBody>
      </p:sp>
      <p:sp>
        <p:nvSpPr>
          <p:cNvPr id="4" name="Text Box 34"/>
          <p:cNvSpPr txBox="1">
            <a:spLocks noChangeArrowheads="1"/>
          </p:cNvSpPr>
          <p:nvPr/>
        </p:nvSpPr>
        <p:spPr bwMode="auto">
          <a:xfrm>
            <a:off x="6248400" y="2971801"/>
            <a:ext cx="2819400" cy="536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90000"/>
              </a:lnSpc>
              <a:spcBef>
                <a:spcPct val="0"/>
              </a:spcBef>
              <a:buFontTx/>
              <a:buNone/>
            </a:pPr>
            <a:r>
              <a:rPr lang="en-US" altLang="en-US" b="1"/>
              <a:t>Answer: 70</a:t>
            </a:r>
          </a:p>
        </p:txBody>
      </p:sp>
      <p:sp>
        <p:nvSpPr>
          <p:cNvPr id="26702" name="Text Box 57"/>
          <p:cNvSpPr txBox="1">
            <a:spLocks noChangeArrowheads="1"/>
          </p:cNvSpPr>
          <p:nvPr/>
        </p:nvSpPr>
        <p:spPr bwMode="auto">
          <a:xfrm>
            <a:off x="1524000" y="217488"/>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3600" b="1">
                <a:solidFill>
                  <a:srgbClr val="000099"/>
                </a:solidFill>
              </a:rPr>
              <a:t>How much is the shortage if the price is $1?</a:t>
            </a:r>
          </a:p>
        </p:txBody>
      </p:sp>
    </p:spTree>
    <p:extLst>
      <p:ext uri="{BB962C8B-B14F-4D97-AF65-F5344CB8AC3E}">
        <p14:creationId xmlns:p14="http://schemas.microsoft.com/office/powerpoint/2010/main" val="482024787"/>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9396"/>
                                        </p:tgtEl>
                                        <p:attrNameLst>
                                          <p:attrName>style.visibility</p:attrName>
                                        </p:attrNameLst>
                                      </p:cBhvr>
                                      <p:to>
                                        <p:strVal val="visible"/>
                                      </p:to>
                                    </p:set>
                                    <p:animEffect transition="in" filter="dissolve">
                                      <p:cBhvr>
                                        <p:cTn id="7" dur="500"/>
                                        <p:tgtEl>
                                          <p:spTgt spid="59396"/>
                                        </p:tgtEl>
                                      </p:cBhvr>
                                    </p:animEffect>
                                  </p:childTnLst>
                                </p:cTn>
                              </p:par>
                              <p:par>
                                <p:cTn id="8" presetID="9" presetClass="entr" presetSubtype="0" fill="hold" nodeType="withEffect">
                                  <p:stCondLst>
                                    <p:cond delay="0"/>
                                  </p:stCondLst>
                                  <p:childTnLst>
                                    <p:set>
                                      <p:cBhvr>
                                        <p:cTn id="9" dur="1" fill="hold">
                                          <p:stCondLst>
                                            <p:cond delay="0"/>
                                          </p:stCondLst>
                                        </p:cTn>
                                        <p:tgtEl>
                                          <p:spTgt spid="59394"/>
                                        </p:tgtEl>
                                        <p:attrNameLst>
                                          <p:attrName>style.visibility</p:attrName>
                                        </p:attrNameLst>
                                      </p:cBhvr>
                                      <p:to>
                                        <p:strVal val="visible"/>
                                      </p:to>
                                    </p:set>
                                    <p:animEffect transition="in" filter="dissolve">
                                      <p:cBhvr>
                                        <p:cTn id="10" dur="500"/>
                                        <p:tgtEl>
                                          <p:spTgt spid="5939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9472"/>
                                        </p:tgtEl>
                                        <p:attrNameLst>
                                          <p:attrName>style.visibility</p:attrName>
                                        </p:attrNameLst>
                                      </p:cBhvr>
                                      <p:to>
                                        <p:strVal val="visible"/>
                                      </p:to>
                                    </p:set>
                                    <p:animEffect transition="in" filter="dissolve">
                                      <p:cBhvr>
                                        <p:cTn id="13" dur="500"/>
                                        <p:tgtEl>
                                          <p:spTgt spid="59472"/>
                                        </p:tgtEl>
                                      </p:cBhvr>
                                    </p:animEffect>
                                  </p:childTnLst>
                                </p:cTn>
                              </p:par>
                              <p:par>
                                <p:cTn id="14" presetID="1" presetClass="exit" presetSubtype="0" fill="hold" nodeType="withEffect">
                                  <p:stCondLst>
                                    <p:cond delay="0"/>
                                  </p:stCondLst>
                                  <p:childTnLst>
                                    <p:set>
                                      <p:cBhvr>
                                        <p:cTn id="15" dur="1" fill="hold">
                                          <p:stCondLst>
                                            <p:cond delay="0"/>
                                          </p:stCondLst>
                                        </p:cTn>
                                        <p:tgtEl>
                                          <p:spTgt spid="59465"/>
                                        </p:tgtEl>
                                        <p:attrNameLst>
                                          <p:attrName>style.visibility</p:attrName>
                                        </p:attrNameLst>
                                      </p:cBhvr>
                                      <p:to>
                                        <p:strVal val="hidden"/>
                                      </p:to>
                                    </p:set>
                                  </p:childTnLst>
                                </p:cTn>
                              </p:par>
                              <p:par>
                                <p:cTn id="16" presetID="9" presetClass="entr" presetSubtype="0" fill="hold" nodeType="withEffect">
                                  <p:stCondLst>
                                    <p:cond delay="0"/>
                                  </p:stCondLst>
                                  <p:childTnLst>
                                    <p:set>
                                      <p:cBhvr>
                                        <p:cTn id="17" dur="1" fill="hold">
                                          <p:stCondLst>
                                            <p:cond delay="0"/>
                                          </p:stCondLst>
                                        </p:cTn>
                                        <p:tgtEl>
                                          <p:spTgt spid="59395"/>
                                        </p:tgtEl>
                                        <p:attrNameLst>
                                          <p:attrName>style.visibility</p:attrName>
                                        </p:attrNameLst>
                                      </p:cBhvr>
                                      <p:to>
                                        <p:strVal val="visible"/>
                                      </p:to>
                                    </p:set>
                                    <p:animEffect transition="in" filter="dissolve">
                                      <p:cBhvr>
                                        <p:cTn id="18" dur="500"/>
                                        <p:tgtEl>
                                          <p:spTgt spid="59395"/>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59473"/>
                                        </p:tgtEl>
                                        <p:attrNameLst>
                                          <p:attrName>style.visibility</p:attrName>
                                        </p:attrNameLst>
                                      </p:cBhvr>
                                      <p:to>
                                        <p:strVal val="visible"/>
                                      </p:to>
                                    </p:set>
                                    <p:animEffect transition="in" filter="dissolve">
                                      <p:cBhvr>
                                        <p:cTn id="21" dur="500"/>
                                        <p:tgtEl>
                                          <p:spTgt spid="5947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dissolve">
                                      <p:cBhvr>
                                        <p:cTn id="2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72" grpId="0" animBg="1"/>
      <p:bldP spid="59473" grpId="0" animBg="1"/>
      <p:bldP spid="4"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99" name="Line 83"/>
          <p:cNvSpPr>
            <a:spLocks noChangeShapeType="1"/>
          </p:cNvSpPr>
          <p:nvPr/>
        </p:nvSpPr>
        <p:spPr bwMode="auto">
          <a:xfrm flipH="1">
            <a:off x="3810000" y="1752600"/>
            <a:ext cx="2590800" cy="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97" name="Line 81"/>
          <p:cNvSpPr>
            <a:spLocks noChangeShapeType="1"/>
          </p:cNvSpPr>
          <p:nvPr/>
        </p:nvSpPr>
        <p:spPr bwMode="auto">
          <a:xfrm flipH="1">
            <a:off x="3886200" y="4953000"/>
            <a:ext cx="4038600" cy="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7652" name="Group 17"/>
          <p:cNvGrpSpPr>
            <a:grpSpLocks/>
          </p:cNvGrpSpPr>
          <p:nvPr/>
        </p:nvGrpSpPr>
        <p:grpSpPr bwMode="auto">
          <a:xfrm>
            <a:off x="3773488" y="1604964"/>
            <a:ext cx="4608512" cy="4262437"/>
            <a:chOff x="1473" y="948"/>
            <a:chExt cx="2989" cy="2724"/>
          </a:xfrm>
        </p:grpSpPr>
        <p:sp>
          <p:nvSpPr>
            <p:cNvPr id="27725" name="Line 18"/>
            <p:cNvSpPr>
              <a:spLocks noChangeShapeType="1"/>
            </p:cNvSpPr>
            <p:nvPr/>
          </p:nvSpPr>
          <p:spPr bwMode="auto">
            <a:xfrm>
              <a:off x="1489" y="948"/>
              <a:ext cx="0" cy="2724"/>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7726" name="Line 19"/>
            <p:cNvSpPr>
              <a:spLocks noChangeShapeType="1"/>
            </p:cNvSpPr>
            <p:nvPr/>
          </p:nvSpPr>
          <p:spPr bwMode="auto">
            <a:xfrm>
              <a:off x="1473" y="3655"/>
              <a:ext cx="2989" cy="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27653" name="Rectangle 21"/>
          <p:cNvSpPr>
            <a:spLocks noChangeArrowheads="1"/>
          </p:cNvSpPr>
          <p:nvPr/>
        </p:nvSpPr>
        <p:spPr bwMode="auto">
          <a:xfrm>
            <a:off x="8382001" y="5791201"/>
            <a:ext cx="460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Q</a:t>
            </a:r>
          </a:p>
        </p:txBody>
      </p:sp>
      <p:sp>
        <p:nvSpPr>
          <p:cNvPr id="27654" name="Rectangle 22"/>
          <p:cNvSpPr>
            <a:spLocks noChangeArrowheads="1"/>
          </p:cNvSpPr>
          <p:nvPr/>
        </p:nvSpPr>
        <p:spPr bwMode="auto">
          <a:xfrm>
            <a:off x="3509963" y="5683250"/>
            <a:ext cx="405560"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o</a:t>
            </a:r>
          </a:p>
        </p:txBody>
      </p:sp>
      <p:sp>
        <p:nvSpPr>
          <p:cNvPr id="27655" name="Text Box 23"/>
          <p:cNvSpPr txBox="1">
            <a:spLocks noChangeArrowheads="1"/>
          </p:cNvSpPr>
          <p:nvPr/>
        </p:nvSpPr>
        <p:spPr bwMode="auto">
          <a:xfrm>
            <a:off x="3359150" y="1595438"/>
            <a:ext cx="43815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US" altLang="en-US" sz="1800" b="1">
                <a:latin typeface="Arial" panose="020B0604020202020204" pitchFamily="34" charset="0"/>
              </a:rPr>
              <a:t>$5</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4</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3</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2</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1</a:t>
            </a:r>
          </a:p>
        </p:txBody>
      </p:sp>
      <p:sp>
        <p:nvSpPr>
          <p:cNvPr id="27656" name="Text Box 31"/>
          <p:cNvSpPr txBox="1">
            <a:spLocks noChangeArrowheads="1"/>
          </p:cNvSpPr>
          <p:nvPr/>
        </p:nvSpPr>
        <p:spPr bwMode="auto">
          <a:xfrm>
            <a:off x="3276600" y="990601"/>
            <a:ext cx="4206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800" b="1">
                <a:latin typeface="Arial" panose="020B0604020202020204" pitchFamily="34" charset="0"/>
              </a:rPr>
              <a:t>P</a:t>
            </a:r>
          </a:p>
        </p:txBody>
      </p:sp>
      <p:sp>
        <p:nvSpPr>
          <p:cNvPr id="27657" name="Text Box 34"/>
          <p:cNvSpPr txBox="1">
            <a:spLocks noChangeArrowheads="1"/>
          </p:cNvSpPr>
          <p:nvPr/>
        </p:nvSpPr>
        <p:spPr bwMode="auto">
          <a:xfrm>
            <a:off x="1524000" y="1143000"/>
            <a:ext cx="16764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800" b="1">
                <a:solidFill>
                  <a:srgbClr val="990000"/>
                </a:solidFill>
              </a:rPr>
              <a:t>Demand Schedule</a:t>
            </a:r>
          </a:p>
        </p:txBody>
      </p:sp>
      <p:sp>
        <p:nvSpPr>
          <p:cNvPr id="27658" name="Text Box 35"/>
          <p:cNvSpPr txBox="1">
            <a:spLocks noChangeArrowheads="1"/>
          </p:cNvSpPr>
          <p:nvPr/>
        </p:nvSpPr>
        <p:spPr bwMode="auto">
          <a:xfrm>
            <a:off x="4005264" y="5827713"/>
            <a:ext cx="4529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a:latin typeface="Arial" panose="020B0604020202020204" pitchFamily="34" charset="0"/>
              </a:rPr>
              <a:t>10     20     30     40     50     60     70     80</a:t>
            </a:r>
          </a:p>
        </p:txBody>
      </p:sp>
      <p:sp>
        <p:nvSpPr>
          <p:cNvPr id="27659" name="Slide Number Placeholder 38"/>
          <p:cNvSpPr txBox="1">
            <a:spLocks noGrp="1"/>
          </p:cNvSpPr>
          <p:nvPr/>
        </p:nvSpPr>
        <p:spPr bwMode="auto">
          <a:xfrm>
            <a:off x="8763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46B962BE-4BAD-4DAC-8EDD-5CA6941EA556}" type="slidenum">
              <a:rPr lang="en-US" altLang="en-US" sz="1400"/>
              <a:pPr algn="r" eaLnBrk="1" hangingPunct="1">
                <a:spcBef>
                  <a:spcPct val="0"/>
                </a:spcBef>
                <a:buFontTx/>
                <a:buNone/>
              </a:pPr>
              <a:t>121</a:t>
            </a:fld>
            <a:endParaRPr lang="en-US" altLang="en-US" sz="1400"/>
          </a:p>
        </p:txBody>
      </p:sp>
      <p:graphicFrame>
        <p:nvGraphicFramePr>
          <p:cNvPr id="60431" name="Group 15"/>
          <p:cNvGraphicFramePr>
            <a:graphicFrameLocks noGrp="1"/>
          </p:cNvGraphicFramePr>
          <p:nvPr/>
        </p:nvGraphicFramePr>
        <p:xfrm>
          <a:off x="1676401" y="2057400"/>
          <a:ext cx="1198563" cy="4089402"/>
        </p:xfrm>
        <a:graphic>
          <a:graphicData uri="http://schemas.openxmlformats.org/drawingml/2006/table">
            <a:tbl>
              <a:tblPr/>
              <a:tblGrid>
                <a:gridCol w="539750">
                  <a:extLst>
                    <a:ext uri="{9D8B030D-6E8A-4147-A177-3AD203B41FA5}">
                      <a16:colId xmlns:a16="http://schemas.microsoft.com/office/drawing/2014/main" val="255204875"/>
                    </a:ext>
                  </a:extLst>
                </a:gridCol>
                <a:gridCol w="658813">
                  <a:extLst>
                    <a:ext uri="{9D8B030D-6E8A-4147-A177-3AD203B41FA5}">
                      <a16:colId xmlns:a16="http://schemas.microsoft.com/office/drawing/2014/main" val="2209977130"/>
                    </a:ext>
                  </a:extLst>
                </a:gridCol>
              </a:tblGrid>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P</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Qd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82643630"/>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00353872"/>
                  </a:ext>
                </a:extLst>
              </a:tr>
              <a:tr h="7032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4182116"/>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40911636"/>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78119255"/>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80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87574462"/>
                  </a:ext>
                </a:extLst>
              </a:tr>
            </a:tbl>
          </a:graphicData>
        </a:graphic>
      </p:graphicFrame>
      <p:sp>
        <p:nvSpPr>
          <p:cNvPr id="27683" name="Freeform 30"/>
          <p:cNvSpPr>
            <a:spLocks/>
          </p:cNvSpPr>
          <p:nvPr/>
        </p:nvSpPr>
        <p:spPr bwMode="auto">
          <a:xfrm rot="21241100">
            <a:off x="4335463" y="1611313"/>
            <a:ext cx="3429000" cy="3505200"/>
          </a:xfrm>
          <a:custGeom>
            <a:avLst/>
            <a:gdLst>
              <a:gd name="T0" fmla="*/ 0 w 4387"/>
              <a:gd name="T1" fmla="*/ 0 h 4289"/>
              <a:gd name="T2" fmla="*/ 2147483646 w 4387"/>
              <a:gd name="T3" fmla="*/ 2147483646 h 4289"/>
              <a:gd name="T4" fmla="*/ 2147483646 w 4387"/>
              <a:gd name="T5" fmla="*/ 2147483646 h 4289"/>
              <a:gd name="T6" fmla="*/ 2147483646 w 4387"/>
              <a:gd name="T7" fmla="*/ 2147483646 h 4289"/>
              <a:gd name="T8" fmla="*/ 2147483646 w 4387"/>
              <a:gd name="T9" fmla="*/ 2147483646 h 4289"/>
              <a:gd name="T10" fmla="*/ 2147483646 w 4387"/>
              <a:gd name="T11" fmla="*/ 2147483646 h 4289"/>
              <a:gd name="T12" fmla="*/ 2147483646 w 4387"/>
              <a:gd name="T13" fmla="*/ 2147483646 h 4289"/>
              <a:gd name="T14" fmla="*/ 2147483646 w 4387"/>
              <a:gd name="T15" fmla="*/ 2147483646 h 4289"/>
              <a:gd name="T16" fmla="*/ 2147483646 w 4387"/>
              <a:gd name="T17" fmla="*/ 2147483646 h 4289"/>
              <a:gd name="T18" fmla="*/ 2147483646 w 4387"/>
              <a:gd name="T19" fmla="*/ 2147483646 h 4289"/>
              <a:gd name="T20" fmla="*/ 2147483646 w 4387"/>
              <a:gd name="T21" fmla="*/ 2147483646 h 4289"/>
              <a:gd name="T22" fmla="*/ 2147483646 w 4387"/>
              <a:gd name="T23" fmla="*/ 2147483646 h 4289"/>
              <a:gd name="T24" fmla="*/ 2147483646 w 4387"/>
              <a:gd name="T25" fmla="*/ 2147483646 h 4289"/>
              <a:gd name="T26" fmla="*/ 2147483646 w 4387"/>
              <a:gd name="T27" fmla="*/ 2147483646 h 4289"/>
              <a:gd name="T28" fmla="*/ 2147483646 w 4387"/>
              <a:gd name="T29" fmla="*/ 2147483646 h 4289"/>
              <a:gd name="T30" fmla="*/ 2147483646 w 4387"/>
              <a:gd name="T31" fmla="*/ 2147483646 h 4289"/>
              <a:gd name="T32" fmla="*/ 2147483646 w 4387"/>
              <a:gd name="T33" fmla="*/ 2147483646 h 42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87"/>
              <a:gd name="T52" fmla="*/ 0 h 4289"/>
              <a:gd name="T53" fmla="*/ 4387 w 4387"/>
              <a:gd name="T54" fmla="*/ 4289 h 428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87" h="4289">
                <a:moveTo>
                  <a:pt x="0" y="0"/>
                </a:moveTo>
                <a:lnTo>
                  <a:pt x="191" y="346"/>
                </a:lnTo>
                <a:lnTo>
                  <a:pt x="397" y="685"/>
                </a:lnTo>
                <a:lnTo>
                  <a:pt x="615" y="1014"/>
                </a:lnTo>
                <a:lnTo>
                  <a:pt x="846" y="1335"/>
                </a:lnTo>
                <a:lnTo>
                  <a:pt x="1084" y="1643"/>
                </a:lnTo>
                <a:lnTo>
                  <a:pt x="1337" y="1942"/>
                </a:lnTo>
                <a:lnTo>
                  <a:pt x="1599" y="2230"/>
                </a:lnTo>
                <a:lnTo>
                  <a:pt x="1873" y="2509"/>
                </a:lnTo>
                <a:lnTo>
                  <a:pt x="2155" y="2773"/>
                </a:lnTo>
                <a:lnTo>
                  <a:pt x="2447" y="3028"/>
                </a:lnTo>
                <a:lnTo>
                  <a:pt x="2748" y="3269"/>
                </a:lnTo>
                <a:lnTo>
                  <a:pt x="3059" y="3499"/>
                </a:lnTo>
                <a:lnTo>
                  <a:pt x="3378" y="3715"/>
                </a:lnTo>
                <a:lnTo>
                  <a:pt x="3706" y="3919"/>
                </a:lnTo>
                <a:lnTo>
                  <a:pt x="4043" y="4110"/>
                </a:lnTo>
                <a:lnTo>
                  <a:pt x="4387" y="4289"/>
                </a:lnTo>
              </a:path>
            </a:pathLst>
          </a:custGeom>
          <a:noFill/>
          <a:ln w="57150">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84" name="Oval 39"/>
          <p:cNvSpPr>
            <a:spLocks noChangeArrowheads="1"/>
          </p:cNvSpPr>
          <p:nvPr/>
        </p:nvSpPr>
        <p:spPr bwMode="auto">
          <a:xfrm>
            <a:off x="4114800" y="16764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7685" name="Oval 40"/>
          <p:cNvSpPr>
            <a:spLocks noChangeArrowheads="1"/>
          </p:cNvSpPr>
          <p:nvPr/>
        </p:nvSpPr>
        <p:spPr bwMode="auto">
          <a:xfrm>
            <a:off x="4648200" y="2514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7686" name="Oval 41"/>
          <p:cNvSpPr>
            <a:spLocks noChangeArrowheads="1"/>
          </p:cNvSpPr>
          <p:nvPr/>
        </p:nvSpPr>
        <p:spPr bwMode="auto">
          <a:xfrm>
            <a:off x="6477000" y="41910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7687" name="Oval 42"/>
          <p:cNvSpPr>
            <a:spLocks noChangeArrowheads="1"/>
          </p:cNvSpPr>
          <p:nvPr/>
        </p:nvSpPr>
        <p:spPr bwMode="auto">
          <a:xfrm>
            <a:off x="7924800" y="48768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7688" name="Freeform 16"/>
          <p:cNvSpPr>
            <a:spLocks/>
          </p:cNvSpPr>
          <p:nvPr/>
        </p:nvSpPr>
        <p:spPr bwMode="auto">
          <a:xfrm rot="21407190">
            <a:off x="4117975" y="1830388"/>
            <a:ext cx="2362200" cy="3048000"/>
          </a:xfrm>
          <a:custGeom>
            <a:avLst/>
            <a:gdLst>
              <a:gd name="T0" fmla="*/ 0 w 3038"/>
              <a:gd name="T1" fmla="*/ 2147483646 h 4134"/>
              <a:gd name="T2" fmla="*/ 2147483646 w 3038"/>
              <a:gd name="T3" fmla="*/ 2147483646 h 4134"/>
              <a:gd name="T4" fmla="*/ 2147483646 w 3038"/>
              <a:gd name="T5" fmla="*/ 2147483646 h 4134"/>
              <a:gd name="T6" fmla="*/ 2147483646 w 3038"/>
              <a:gd name="T7" fmla="*/ 2147483646 h 4134"/>
              <a:gd name="T8" fmla="*/ 2147483646 w 3038"/>
              <a:gd name="T9" fmla="*/ 2147483646 h 4134"/>
              <a:gd name="T10" fmla="*/ 2147483646 w 3038"/>
              <a:gd name="T11" fmla="*/ 2147483646 h 4134"/>
              <a:gd name="T12" fmla="*/ 2147483646 w 3038"/>
              <a:gd name="T13" fmla="*/ 2147483646 h 4134"/>
              <a:gd name="T14" fmla="*/ 2147483646 w 3038"/>
              <a:gd name="T15" fmla="*/ 2147483646 h 4134"/>
              <a:gd name="T16" fmla="*/ 2147483646 w 3038"/>
              <a:gd name="T17" fmla="*/ 0 h 41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38"/>
              <a:gd name="T28" fmla="*/ 0 h 4134"/>
              <a:gd name="T29" fmla="*/ 3038 w 3038"/>
              <a:gd name="T30" fmla="*/ 4134 h 41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38" h="4134">
                <a:moveTo>
                  <a:pt x="0" y="4134"/>
                </a:moveTo>
                <a:lnTo>
                  <a:pt x="438" y="3675"/>
                </a:lnTo>
                <a:lnTo>
                  <a:pt x="860" y="3198"/>
                </a:lnTo>
                <a:lnTo>
                  <a:pt x="1265" y="2704"/>
                </a:lnTo>
                <a:lnTo>
                  <a:pt x="1655" y="2194"/>
                </a:lnTo>
                <a:lnTo>
                  <a:pt x="2026" y="1668"/>
                </a:lnTo>
                <a:lnTo>
                  <a:pt x="2382" y="1128"/>
                </a:lnTo>
                <a:lnTo>
                  <a:pt x="2718" y="572"/>
                </a:lnTo>
                <a:lnTo>
                  <a:pt x="3038" y="0"/>
                </a:lnTo>
              </a:path>
            </a:pathLst>
          </a:custGeom>
          <a:noFill/>
          <a:ln w="57150">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89" name="Oval 44"/>
          <p:cNvSpPr>
            <a:spLocks noChangeArrowheads="1"/>
          </p:cNvSpPr>
          <p:nvPr/>
        </p:nvSpPr>
        <p:spPr bwMode="auto">
          <a:xfrm>
            <a:off x="4113213" y="4875213"/>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7690" name="Oval 45"/>
          <p:cNvSpPr>
            <a:spLocks noChangeArrowheads="1"/>
          </p:cNvSpPr>
          <p:nvPr/>
        </p:nvSpPr>
        <p:spPr bwMode="auto">
          <a:xfrm>
            <a:off x="4722813" y="4189413"/>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7691" name="Oval 46"/>
          <p:cNvSpPr>
            <a:spLocks noChangeArrowheads="1"/>
          </p:cNvSpPr>
          <p:nvPr/>
        </p:nvSpPr>
        <p:spPr bwMode="auto">
          <a:xfrm>
            <a:off x="5867400" y="2514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7692" name="Oval 47"/>
          <p:cNvSpPr>
            <a:spLocks noChangeArrowheads="1"/>
          </p:cNvSpPr>
          <p:nvPr/>
        </p:nvSpPr>
        <p:spPr bwMode="auto">
          <a:xfrm>
            <a:off x="6324600" y="16764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7693" name="Oval 48"/>
          <p:cNvSpPr>
            <a:spLocks noChangeArrowheads="1"/>
          </p:cNvSpPr>
          <p:nvPr/>
        </p:nvSpPr>
        <p:spPr bwMode="auto">
          <a:xfrm>
            <a:off x="5410200" y="3276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7694" name="Text Box 34"/>
          <p:cNvSpPr txBox="1">
            <a:spLocks noChangeArrowheads="1"/>
          </p:cNvSpPr>
          <p:nvPr/>
        </p:nvSpPr>
        <p:spPr bwMode="auto">
          <a:xfrm>
            <a:off x="8915400" y="1066800"/>
            <a:ext cx="1752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800" b="1">
                <a:solidFill>
                  <a:srgbClr val="990000"/>
                </a:solidFill>
              </a:rPr>
              <a:t>Supply Schedule</a:t>
            </a:r>
          </a:p>
        </p:txBody>
      </p:sp>
      <p:graphicFrame>
        <p:nvGraphicFramePr>
          <p:cNvPr id="60466" name="Group 50"/>
          <p:cNvGraphicFramePr>
            <a:graphicFrameLocks noGrp="1"/>
          </p:cNvGraphicFramePr>
          <p:nvPr/>
        </p:nvGraphicFramePr>
        <p:xfrm>
          <a:off x="9296400" y="2057400"/>
          <a:ext cx="1138238" cy="4089402"/>
        </p:xfrm>
        <a:graphic>
          <a:graphicData uri="http://schemas.openxmlformats.org/drawingml/2006/table">
            <a:tbl>
              <a:tblPr/>
              <a:tblGrid>
                <a:gridCol w="539750">
                  <a:extLst>
                    <a:ext uri="{9D8B030D-6E8A-4147-A177-3AD203B41FA5}">
                      <a16:colId xmlns:a16="http://schemas.microsoft.com/office/drawing/2014/main" val="2219893197"/>
                    </a:ext>
                  </a:extLst>
                </a:gridCol>
                <a:gridCol w="598488">
                  <a:extLst>
                    <a:ext uri="{9D8B030D-6E8A-4147-A177-3AD203B41FA5}">
                      <a16:colId xmlns:a16="http://schemas.microsoft.com/office/drawing/2014/main" val="3863691712"/>
                    </a:ext>
                  </a:extLst>
                </a:gridCol>
              </a:tblGrid>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P</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Qs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63959486"/>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12866869"/>
                  </a:ext>
                </a:extLst>
              </a:tr>
              <a:tr h="7032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40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62513772"/>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61299882"/>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29333204"/>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12849581"/>
                  </a:ext>
                </a:extLst>
              </a:tr>
            </a:tbl>
          </a:graphicData>
        </a:graphic>
      </p:graphicFrame>
      <p:sp>
        <p:nvSpPr>
          <p:cNvPr id="27718" name="Rectangle 31"/>
          <p:cNvSpPr>
            <a:spLocks noChangeArrowheads="1"/>
          </p:cNvSpPr>
          <p:nvPr/>
        </p:nvSpPr>
        <p:spPr bwMode="auto">
          <a:xfrm>
            <a:off x="8229601" y="4953001"/>
            <a:ext cx="4413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D</a:t>
            </a:r>
          </a:p>
        </p:txBody>
      </p:sp>
      <p:sp>
        <p:nvSpPr>
          <p:cNvPr id="27719" name="Rectangle 31"/>
          <p:cNvSpPr>
            <a:spLocks noChangeArrowheads="1"/>
          </p:cNvSpPr>
          <p:nvPr/>
        </p:nvSpPr>
        <p:spPr bwMode="auto">
          <a:xfrm>
            <a:off x="6553200" y="1371601"/>
            <a:ext cx="4206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S</a:t>
            </a:r>
          </a:p>
        </p:txBody>
      </p:sp>
      <p:sp>
        <p:nvSpPr>
          <p:cNvPr id="4" name="Text Box 34"/>
          <p:cNvSpPr txBox="1">
            <a:spLocks noChangeArrowheads="1"/>
          </p:cNvSpPr>
          <p:nvPr/>
        </p:nvSpPr>
        <p:spPr bwMode="auto">
          <a:xfrm>
            <a:off x="5943600" y="1828800"/>
            <a:ext cx="3429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90000"/>
              </a:lnSpc>
              <a:spcBef>
                <a:spcPct val="0"/>
              </a:spcBef>
              <a:buFontTx/>
              <a:buNone/>
            </a:pPr>
            <a:r>
              <a:rPr lang="en-US" altLang="en-US" sz="2800" b="1"/>
              <a:t>When there is a surplus, producers lower prices</a:t>
            </a:r>
          </a:p>
        </p:txBody>
      </p:sp>
      <p:sp>
        <p:nvSpPr>
          <p:cNvPr id="27721" name="Rectangle 82"/>
          <p:cNvSpPr>
            <a:spLocks noChangeArrowheads="1"/>
          </p:cNvSpPr>
          <p:nvPr/>
        </p:nvSpPr>
        <p:spPr bwMode="auto">
          <a:xfrm>
            <a:off x="1524000" y="152401"/>
            <a:ext cx="8991600" cy="978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90000"/>
              </a:lnSpc>
              <a:spcBef>
                <a:spcPct val="0"/>
              </a:spcBef>
              <a:buFontTx/>
              <a:buNone/>
            </a:pPr>
            <a:r>
              <a:rPr lang="en-US" altLang="en-US" b="1">
                <a:solidFill>
                  <a:srgbClr val="000099"/>
                </a:solidFill>
              </a:rPr>
              <a:t>The FREE MARKET system automatically pushes the price toward equilibrium.</a:t>
            </a:r>
          </a:p>
        </p:txBody>
      </p:sp>
      <p:sp>
        <p:nvSpPr>
          <p:cNvPr id="5" name="Text Box 34"/>
          <p:cNvSpPr txBox="1">
            <a:spLocks noChangeArrowheads="1"/>
          </p:cNvSpPr>
          <p:nvPr/>
        </p:nvSpPr>
        <p:spPr bwMode="auto">
          <a:xfrm>
            <a:off x="5943600" y="3124200"/>
            <a:ext cx="3429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90000"/>
              </a:lnSpc>
              <a:spcBef>
                <a:spcPct val="0"/>
              </a:spcBef>
              <a:buFontTx/>
              <a:buNone/>
            </a:pPr>
            <a:r>
              <a:rPr lang="en-US" altLang="en-US" sz="2800" b="1"/>
              <a:t>When there is a shortage, producers raise prices</a:t>
            </a:r>
          </a:p>
        </p:txBody>
      </p:sp>
      <p:sp>
        <p:nvSpPr>
          <p:cNvPr id="60501" name="Line 85"/>
          <p:cNvSpPr>
            <a:spLocks noChangeShapeType="1"/>
          </p:cNvSpPr>
          <p:nvPr/>
        </p:nvSpPr>
        <p:spPr bwMode="auto">
          <a:xfrm flipH="1">
            <a:off x="5486400" y="1828800"/>
            <a:ext cx="0" cy="12192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502" name="Line 86"/>
          <p:cNvSpPr>
            <a:spLocks noChangeShapeType="1"/>
          </p:cNvSpPr>
          <p:nvPr/>
        </p:nvSpPr>
        <p:spPr bwMode="auto">
          <a:xfrm flipH="1" flipV="1">
            <a:off x="5486400" y="3657600"/>
            <a:ext cx="0" cy="10668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36794343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0501"/>
                                        </p:tgtEl>
                                        <p:attrNameLst>
                                          <p:attrName>style.visibility</p:attrName>
                                        </p:attrNameLst>
                                      </p:cBhvr>
                                      <p:to>
                                        <p:strVal val="visible"/>
                                      </p:to>
                                    </p:set>
                                    <p:animEffect transition="in" filter="dissolve">
                                      <p:cBhvr>
                                        <p:cTn id="7" dur="500"/>
                                        <p:tgtEl>
                                          <p:spTgt spid="60501"/>
                                        </p:tgtEl>
                                      </p:cBhvr>
                                    </p:animEffect>
                                  </p:childTnLst>
                                </p:cTn>
                              </p:par>
                              <p:par>
                                <p:cTn id="8" presetID="9" presetClass="entr" presetSubtype="0" fill="hold" nodeType="withEffect">
                                  <p:stCondLst>
                                    <p:cond delay="0"/>
                                  </p:stCondLst>
                                  <p:childTnLst>
                                    <p:set>
                                      <p:cBhvr>
                                        <p:cTn id="9" dur="1" fill="hold">
                                          <p:stCondLst>
                                            <p:cond delay="0"/>
                                          </p:stCondLst>
                                        </p:cTn>
                                        <p:tgtEl>
                                          <p:spTgt spid="60499"/>
                                        </p:tgtEl>
                                        <p:attrNameLst>
                                          <p:attrName>style.visibility</p:attrName>
                                        </p:attrNameLst>
                                      </p:cBhvr>
                                      <p:to>
                                        <p:strVal val="visible"/>
                                      </p:to>
                                    </p:set>
                                    <p:animEffect transition="in" filter="dissolve">
                                      <p:cBhvr>
                                        <p:cTn id="10" dur="500"/>
                                        <p:tgtEl>
                                          <p:spTgt spid="6049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dissolve">
                                      <p:cBhvr>
                                        <p:cTn id="13" dur="500"/>
                                        <p:tgtEl>
                                          <p:spTgt spid="4">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dissolve">
                                      <p:cBhvr>
                                        <p:cTn id="18" dur="500"/>
                                        <p:tgtEl>
                                          <p:spTgt spid="5">
                                            <p:txEl>
                                              <p:pRg st="0" end="0"/>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60502"/>
                                        </p:tgtEl>
                                        <p:attrNameLst>
                                          <p:attrName>style.visibility</p:attrName>
                                        </p:attrNameLst>
                                      </p:cBhvr>
                                      <p:to>
                                        <p:strVal val="visible"/>
                                      </p:to>
                                    </p:set>
                                    <p:animEffect transition="in" filter="dissolve">
                                      <p:cBhvr>
                                        <p:cTn id="21" dur="500"/>
                                        <p:tgtEl>
                                          <p:spTgt spid="60502"/>
                                        </p:tgtEl>
                                      </p:cBhvr>
                                    </p:animEffect>
                                  </p:childTnLst>
                                </p:cTn>
                              </p:par>
                              <p:par>
                                <p:cTn id="22" presetID="9" presetClass="entr" presetSubtype="0" fill="hold" nodeType="withEffect">
                                  <p:stCondLst>
                                    <p:cond delay="0"/>
                                  </p:stCondLst>
                                  <p:childTnLst>
                                    <p:set>
                                      <p:cBhvr>
                                        <p:cTn id="23" dur="1" fill="hold">
                                          <p:stCondLst>
                                            <p:cond delay="0"/>
                                          </p:stCondLst>
                                        </p:cTn>
                                        <p:tgtEl>
                                          <p:spTgt spid="60497"/>
                                        </p:tgtEl>
                                        <p:attrNameLst>
                                          <p:attrName>style.visibility</p:attrName>
                                        </p:attrNameLst>
                                      </p:cBhvr>
                                      <p:to>
                                        <p:strVal val="visible"/>
                                      </p:to>
                                    </p:set>
                                    <p:animEffect transition="in" filter="dissolve">
                                      <p:cBhvr>
                                        <p:cTn id="24" dur="500"/>
                                        <p:tgtEl>
                                          <p:spTgt spid="604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195" y="128789"/>
            <a:ext cx="8494076" cy="6858000"/>
          </a:xfrm>
          <a:prstGeom prst="rect">
            <a:avLst/>
          </a:prstGeom>
        </p:spPr>
      </p:pic>
      <p:sp>
        <p:nvSpPr>
          <p:cNvPr id="6" name="TextBox 5"/>
          <p:cNvSpPr txBox="1"/>
          <p:nvPr/>
        </p:nvSpPr>
        <p:spPr>
          <a:xfrm>
            <a:off x="7727324" y="257578"/>
            <a:ext cx="4353059" cy="2308324"/>
          </a:xfrm>
          <a:prstGeom prst="rect">
            <a:avLst/>
          </a:prstGeom>
          <a:noFill/>
        </p:spPr>
        <p:txBody>
          <a:bodyPr wrap="square" rtlCol="0">
            <a:spAutoFit/>
          </a:bodyPr>
          <a:lstStyle/>
          <a:p>
            <a:r>
              <a:rPr lang="en-US" sz="2400" b="1" dirty="0">
                <a:solidFill>
                  <a:schemeClr val="tx2">
                    <a:lumMod val="75000"/>
                  </a:schemeClr>
                </a:solidFill>
                <a:latin typeface="Californian FB" panose="0207040306080B030204" pitchFamily="18" charset="0"/>
              </a:rPr>
              <a:t>One more example of Market Equilibrium, Surplus &amp; Shortage graphed based on the Laws of Supply &amp; Demand for your viewing pleasure &amp; educational growth!</a:t>
            </a:r>
          </a:p>
        </p:txBody>
      </p:sp>
      <p:sp>
        <p:nvSpPr>
          <p:cNvPr id="2" name="TextBox 1"/>
          <p:cNvSpPr txBox="1"/>
          <p:nvPr/>
        </p:nvSpPr>
        <p:spPr>
          <a:xfrm>
            <a:off x="8190963" y="4855335"/>
            <a:ext cx="3683358" cy="1200329"/>
          </a:xfrm>
          <a:prstGeom prst="rect">
            <a:avLst/>
          </a:prstGeom>
          <a:noFill/>
        </p:spPr>
        <p:txBody>
          <a:bodyPr wrap="square" rtlCol="0">
            <a:spAutoFit/>
          </a:bodyPr>
          <a:lstStyle/>
          <a:p>
            <a:r>
              <a:rPr lang="en-US" dirty="0">
                <a:hlinkClick r:id="rId3"/>
              </a:rPr>
              <a:t>http://study.com/academy/lesson/identifying-shortages-and-surpluses-in-microeconomics.html</a:t>
            </a:r>
            <a:endParaRPr lang="en-US" dirty="0"/>
          </a:p>
          <a:p>
            <a:endParaRPr lang="en-US" dirty="0"/>
          </a:p>
        </p:txBody>
      </p:sp>
    </p:spTree>
    <p:extLst>
      <p:ext uri="{BB962C8B-B14F-4D97-AF65-F5344CB8AC3E}">
        <p14:creationId xmlns:p14="http://schemas.microsoft.com/office/powerpoint/2010/main" val="167042931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7470" y="100081"/>
            <a:ext cx="10515600" cy="1325563"/>
          </a:xfrm>
        </p:spPr>
        <p:txBody>
          <a:bodyPr/>
          <a:lstStyle/>
          <a:p>
            <a:pPr algn="ctr"/>
            <a:r>
              <a:rPr lang="en-US" dirty="0">
                <a:solidFill>
                  <a:srgbClr val="FF0000"/>
                </a:solidFill>
              </a:rPr>
              <a:t>Milestone Review </a:t>
            </a:r>
          </a:p>
        </p:txBody>
      </p:sp>
      <p:sp>
        <p:nvSpPr>
          <p:cNvPr id="3" name="Content Placeholder 2"/>
          <p:cNvSpPr>
            <a:spLocks noGrp="1"/>
          </p:cNvSpPr>
          <p:nvPr>
            <p:ph idx="1"/>
          </p:nvPr>
        </p:nvSpPr>
        <p:spPr>
          <a:xfrm>
            <a:off x="403775" y="1547330"/>
            <a:ext cx="6421095" cy="4351338"/>
          </a:xfrm>
        </p:spPr>
        <p:txBody>
          <a:bodyPr>
            <a:normAutofit fontScale="92500" lnSpcReduction="20000"/>
          </a:bodyPr>
          <a:lstStyle/>
          <a:p>
            <a:pPr marL="0" indent="0">
              <a:buNone/>
            </a:pPr>
            <a:r>
              <a:rPr lang="en-US" b="1" dirty="0"/>
              <a:t>SSEMI2c) Which statement accurately describes the contents of this graph?</a:t>
            </a:r>
          </a:p>
          <a:p>
            <a:pPr marL="514350" indent="-514350">
              <a:buFont typeface="+mj-lt"/>
              <a:buAutoNum type="alphaLcParenR"/>
            </a:pPr>
            <a:r>
              <a:rPr lang="en-US" dirty="0"/>
              <a:t>At the equilibrium price, quantity supplied equals quantity demanded.</a:t>
            </a:r>
          </a:p>
          <a:p>
            <a:pPr marL="514350" indent="-514350">
              <a:buFont typeface="+mj-lt"/>
              <a:buAutoNum type="alphaLcParenR"/>
            </a:pPr>
            <a:r>
              <a:rPr lang="en-US" dirty="0"/>
              <a:t>At the equilibrium price, quantity supplied exceeds quantity demanded.</a:t>
            </a:r>
          </a:p>
          <a:p>
            <a:pPr marL="514350" indent="-514350">
              <a:buFont typeface="+mj-lt"/>
              <a:buAutoNum type="alphaLcParenR"/>
            </a:pPr>
            <a:r>
              <a:rPr lang="en-US" dirty="0"/>
              <a:t>When the price goes above the equilibrium price, quantity demanded increases.</a:t>
            </a:r>
          </a:p>
          <a:p>
            <a:pPr marL="514350" indent="-514350">
              <a:buFont typeface="+mj-lt"/>
              <a:buAutoNum type="alphaLcParenR"/>
            </a:pPr>
            <a:r>
              <a:rPr lang="en-US" dirty="0"/>
              <a:t>When the price goes below the equilibrium price, quantity supplied increases.</a:t>
            </a:r>
          </a:p>
          <a:p>
            <a:endParaRPr lang="en-US" b="1" dirty="0"/>
          </a:p>
          <a:p>
            <a:endParaRPr lang="en-US" dirty="0"/>
          </a:p>
        </p:txBody>
      </p:sp>
      <p:pic>
        <p:nvPicPr>
          <p:cNvPr id="3074" name="Picture 1" descr="http://www.usatestprep.com/modules/gallery/files/41/4133/413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4870" y="1090891"/>
            <a:ext cx="5219431" cy="492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733377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922" y="365125"/>
            <a:ext cx="11483126" cy="1325563"/>
          </a:xfrm>
        </p:spPr>
        <p:txBody>
          <a:bodyPr>
            <a:normAutofit/>
          </a:bodyPr>
          <a:lstStyle/>
          <a:p>
            <a:pPr algn="ctr"/>
            <a:r>
              <a:rPr lang="en-US" sz="4000" u="sng" dirty="0">
                <a:latin typeface="Mongolian Baiti" panose="03000500000000000000" pitchFamily="66" charset="0"/>
                <a:cs typeface="Mongolian Baiti" panose="03000500000000000000" pitchFamily="66" charset="0"/>
              </a:rPr>
              <a:t>Equilibrium Price &amp; Changes in Demand &amp; Supply</a:t>
            </a:r>
          </a:p>
        </p:txBody>
      </p:sp>
      <p:sp>
        <p:nvSpPr>
          <p:cNvPr id="4" name="Up Arrow 3"/>
          <p:cNvSpPr/>
          <p:nvPr/>
        </p:nvSpPr>
        <p:spPr>
          <a:xfrm>
            <a:off x="1554859" y="2758223"/>
            <a:ext cx="1971002" cy="2751786"/>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Down Arrow 8"/>
          <p:cNvSpPr/>
          <p:nvPr/>
        </p:nvSpPr>
        <p:spPr>
          <a:xfrm>
            <a:off x="-32996" y="2859109"/>
            <a:ext cx="1869053" cy="28719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5826219" y="1835237"/>
            <a:ext cx="37565" cy="4597758"/>
          </a:xfrm>
          <a:prstGeom prst="line">
            <a:avLst/>
          </a:prstGeom>
        </p:spPr>
        <p:style>
          <a:lnRef idx="1">
            <a:schemeClr val="dk1"/>
          </a:lnRef>
          <a:fillRef idx="0">
            <a:schemeClr val="dk1"/>
          </a:fillRef>
          <a:effectRef idx="0">
            <a:schemeClr val="dk1"/>
          </a:effectRef>
          <a:fontRef idx="minor">
            <a:schemeClr val="tx1"/>
          </a:fontRef>
        </p:style>
      </p:cxnSp>
      <p:sp>
        <p:nvSpPr>
          <p:cNvPr id="14" name="TextBox 13"/>
          <p:cNvSpPr txBox="1"/>
          <p:nvPr/>
        </p:nvSpPr>
        <p:spPr>
          <a:xfrm>
            <a:off x="313922" y="4262904"/>
            <a:ext cx="1122077" cy="923330"/>
          </a:xfrm>
          <a:prstGeom prst="rect">
            <a:avLst/>
          </a:prstGeom>
          <a:noFill/>
        </p:spPr>
        <p:txBody>
          <a:bodyPr wrap="square" rtlCol="0">
            <a:spAutoFit/>
          </a:bodyPr>
          <a:lstStyle/>
          <a:p>
            <a:pPr algn="ctr"/>
            <a:r>
              <a:rPr lang="en-US" dirty="0"/>
              <a:t>If Demand decreases</a:t>
            </a:r>
          </a:p>
        </p:txBody>
      </p:sp>
      <p:sp>
        <p:nvSpPr>
          <p:cNvPr id="15" name="TextBox 14"/>
          <p:cNvSpPr txBox="1"/>
          <p:nvPr/>
        </p:nvSpPr>
        <p:spPr>
          <a:xfrm>
            <a:off x="1992468" y="3137663"/>
            <a:ext cx="1149978" cy="646331"/>
          </a:xfrm>
          <a:prstGeom prst="rect">
            <a:avLst/>
          </a:prstGeom>
          <a:noFill/>
        </p:spPr>
        <p:txBody>
          <a:bodyPr wrap="square" rtlCol="0">
            <a:spAutoFit/>
          </a:bodyPr>
          <a:lstStyle/>
          <a:p>
            <a:pPr algn="ctr"/>
            <a:r>
              <a:rPr lang="en-US" dirty="0">
                <a:solidFill>
                  <a:schemeClr val="bg1"/>
                </a:solidFill>
              </a:rPr>
              <a:t>Supply increases</a:t>
            </a:r>
          </a:p>
        </p:txBody>
      </p:sp>
      <p:sp>
        <p:nvSpPr>
          <p:cNvPr id="16" name="TextBox 15"/>
          <p:cNvSpPr txBox="1"/>
          <p:nvPr/>
        </p:nvSpPr>
        <p:spPr>
          <a:xfrm>
            <a:off x="1435999" y="3994596"/>
            <a:ext cx="650378" cy="400110"/>
          </a:xfrm>
          <a:prstGeom prst="rect">
            <a:avLst/>
          </a:prstGeom>
          <a:noFill/>
        </p:spPr>
        <p:txBody>
          <a:bodyPr wrap="square" rtlCol="0">
            <a:spAutoFit/>
          </a:bodyPr>
          <a:lstStyle/>
          <a:p>
            <a:pPr algn="ctr"/>
            <a:r>
              <a:rPr lang="en-US" sz="2000" b="1" dirty="0">
                <a:solidFill>
                  <a:srgbClr val="FF0000"/>
                </a:solidFill>
              </a:rPr>
              <a:t>OR</a:t>
            </a:r>
          </a:p>
        </p:txBody>
      </p:sp>
      <p:sp>
        <p:nvSpPr>
          <p:cNvPr id="18" name="TextBox 17"/>
          <p:cNvSpPr txBox="1"/>
          <p:nvPr/>
        </p:nvSpPr>
        <p:spPr>
          <a:xfrm>
            <a:off x="7399170" y="3997602"/>
            <a:ext cx="650378" cy="400110"/>
          </a:xfrm>
          <a:prstGeom prst="rect">
            <a:avLst/>
          </a:prstGeom>
          <a:noFill/>
        </p:spPr>
        <p:txBody>
          <a:bodyPr wrap="square" rtlCol="0">
            <a:spAutoFit/>
          </a:bodyPr>
          <a:lstStyle/>
          <a:p>
            <a:pPr algn="ctr"/>
            <a:r>
              <a:rPr lang="en-US" sz="2000" b="1" dirty="0">
                <a:solidFill>
                  <a:srgbClr val="FF0000"/>
                </a:solidFill>
              </a:rPr>
              <a:t>OR</a:t>
            </a:r>
          </a:p>
        </p:txBody>
      </p:sp>
      <p:sp>
        <p:nvSpPr>
          <p:cNvPr id="20" name="Down Arrow 19"/>
          <p:cNvSpPr/>
          <p:nvPr/>
        </p:nvSpPr>
        <p:spPr>
          <a:xfrm>
            <a:off x="3520231" y="2717441"/>
            <a:ext cx="2255409" cy="3013657"/>
          </a:xfrm>
          <a:prstGeom prst="downArrow">
            <a:avLst/>
          </a:prstGeom>
          <a:solidFill>
            <a:srgbClr val="FF000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TextBox 20"/>
          <p:cNvSpPr txBox="1"/>
          <p:nvPr/>
        </p:nvSpPr>
        <p:spPr>
          <a:xfrm>
            <a:off x="4034845" y="3348265"/>
            <a:ext cx="1364090" cy="646331"/>
          </a:xfrm>
          <a:prstGeom prst="rect">
            <a:avLst/>
          </a:prstGeom>
          <a:noFill/>
        </p:spPr>
        <p:txBody>
          <a:bodyPr wrap="square" rtlCol="0">
            <a:spAutoFit/>
          </a:bodyPr>
          <a:lstStyle/>
          <a:p>
            <a:r>
              <a:rPr lang="en-US" dirty="0"/>
              <a:t>Equilibrium price falls</a:t>
            </a:r>
          </a:p>
        </p:txBody>
      </p:sp>
      <p:sp>
        <p:nvSpPr>
          <p:cNvPr id="22" name="Pentagon 21"/>
          <p:cNvSpPr/>
          <p:nvPr/>
        </p:nvSpPr>
        <p:spPr>
          <a:xfrm>
            <a:off x="3222671" y="3969699"/>
            <a:ext cx="643944" cy="412126"/>
          </a:xfrm>
          <a:prstGeom prst="homePlat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3151309" y="3983862"/>
            <a:ext cx="760121" cy="369332"/>
          </a:xfrm>
          <a:prstGeom prst="rect">
            <a:avLst/>
          </a:prstGeom>
          <a:noFill/>
        </p:spPr>
        <p:txBody>
          <a:bodyPr wrap="square" rtlCol="0">
            <a:spAutoFit/>
          </a:bodyPr>
          <a:lstStyle/>
          <a:p>
            <a:r>
              <a:rPr lang="en-US" dirty="0"/>
              <a:t>THEN</a:t>
            </a:r>
          </a:p>
        </p:txBody>
      </p:sp>
      <p:sp>
        <p:nvSpPr>
          <p:cNvPr id="24" name="Up Arrow 23"/>
          <p:cNvSpPr/>
          <p:nvPr/>
        </p:nvSpPr>
        <p:spPr>
          <a:xfrm>
            <a:off x="5902555" y="2758223"/>
            <a:ext cx="1898022" cy="275178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own Arrow 24"/>
          <p:cNvSpPr/>
          <p:nvPr/>
        </p:nvSpPr>
        <p:spPr>
          <a:xfrm>
            <a:off x="7602523" y="2859109"/>
            <a:ext cx="2124485" cy="312011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 name="Pentagon 26"/>
          <p:cNvSpPr/>
          <p:nvPr/>
        </p:nvSpPr>
        <p:spPr>
          <a:xfrm>
            <a:off x="9480830" y="3976134"/>
            <a:ext cx="574235" cy="399748"/>
          </a:xfrm>
          <a:prstGeom prst="homePlat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9377103" y="3991096"/>
            <a:ext cx="816196" cy="369332"/>
          </a:xfrm>
          <a:prstGeom prst="rect">
            <a:avLst/>
          </a:prstGeom>
          <a:noFill/>
        </p:spPr>
        <p:txBody>
          <a:bodyPr wrap="square" rtlCol="0">
            <a:spAutoFit/>
          </a:bodyPr>
          <a:lstStyle/>
          <a:p>
            <a:r>
              <a:rPr lang="en-US" dirty="0"/>
              <a:t>THEN</a:t>
            </a:r>
          </a:p>
        </p:txBody>
      </p:sp>
      <p:sp>
        <p:nvSpPr>
          <p:cNvPr id="29" name="Up Arrow 28"/>
          <p:cNvSpPr/>
          <p:nvPr/>
        </p:nvSpPr>
        <p:spPr>
          <a:xfrm>
            <a:off x="9785201" y="2758223"/>
            <a:ext cx="2158828" cy="3052296"/>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6296943" y="3252432"/>
            <a:ext cx="1114546" cy="923330"/>
          </a:xfrm>
          <a:prstGeom prst="rect">
            <a:avLst/>
          </a:prstGeom>
          <a:noFill/>
        </p:spPr>
        <p:txBody>
          <a:bodyPr wrap="square" rtlCol="0">
            <a:spAutoFit/>
          </a:bodyPr>
          <a:lstStyle/>
          <a:p>
            <a:pPr algn="ctr"/>
            <a:r>
              <a:rPr lang="en-US" dirty="0"/>
              <a:t>If Demand increases</a:t>
            </a:r>
          </a:p>
        </p:txBody>
      </p:sp>
      <p:sp>
        <p:nvSpPr>
          <p:cNvPr id="31" name="TextBox 30"/>
          <p:cNvSpPr txBox="1"/>
          <p:nvPr/>
        </p:nvSpPr>
        <p:spPr>
          <a:xfrm>
            <a:off x="8103892" y="4724569"/>
            <a:ext cx="1121745" cy="646331"/>
          </a:xfrm>
          <a:prstGeom prst="rect">
            <a:avLst/>
          </a:prstGeom>
          <a:noFill/>
        </p:spPr>
        <p:txBody>
          <a:bodyPr wrap="square" rtlCol="0">
            <a:spAutoFit/>
          </a:bodyPr>
          <a:lstStyle/>
          <a:p>
            <a:pPr algn="ctr"/>
            <a:r>
              <a:rPr lang="en-US" dirty="0">
                <a:solidFill>
                  <a:schemeClr val="bg1"/>
                </a:solidFill>
              </a:rPr>
              <a:t>Supply decreases</a:t>
            </a:r>
          </a:p>
        </p:txBody>
      </p:sp>
      <p:sp>
        <p:nvSpPr>
          <p:cNvPr id="32" name="TextBox 31"/>
          <p:cNvSpPr txBox="1"/>
          <p:nvPr/>
        </p:nvSpPr>
        <p:spPr>
          <a:xfrm>
            <a:off x="10239990" y="3460828"/>
            <a:ext cx="1249250" cy="646331"/>
          </a:xfrm>
          <a:prstGeom prst="rect">
            <a:avLst/>
          </a:prstGeom>
          <a:noFill/>
        </p:spPr>
        <p:txBody>
          <a:bodyPr wrap="square" rtlCol="0">
            <a:spAutoFit/>
          </a:bodyPr>
          <a:lstStyle/>
          <a:p>
            <a:pPr algn="ctr"/>
            <a:r>
              <a:rPr lang="en-US" dirty="0"/>
              <a:t>Equilibrium price rises</a:t>
            </a:r>
          </a:p>
        </p:txBody>
      </p:sp>
      <p:sp>
        <p:nvSpPr>
          <p:cNvPr id="3" name="TextBox 2"/>
          <p:cNvSpPr txBox="1"/>
          <p:nvPr/>
        </p:nvSpPr>
        <p:spPr>
          <a:xfrm>
            <a:off x="621730" y="1451421"/>
            <a:ext cx="11175318" cy="430887"/>
          </a:xfrm>
          <a:prstGeom prst="rect">
            <a:avLst/>
          </a:prstGeom>
          <a:noFill/>
        </p:spPr>
        <p:txBody>
          <a:bodyPr wrap="square" rtlCol="0">
            <a:spAutoFit/>
          </a:bodyPr>
          <a:lstStyle/>
          <a:p>
            <a:r>
              <a:rPr lang="en-US" sz="2200" b="1" dirty="0">
                <a:solidFill>
                  <a:srgbClr val="FFFF00"/>
                </a:solidFill>
              </a:rPr>
              <a:t>Okay, now I challenge you to draw these 2 graphs to prove that I’m right. Go ahead; let’s do it!</a:t>
            </a:r>
          </a:p>
        </p:txBody>
      </p:sp>
    </p:spTree>
    <p:extLst>
      <p:ext uri="{BB962C8B-B14F-4D97-AF65-F5344CB8AC3E}">
        <p14:creationId xmlns:p14="http://schemas.microsoft.com/office/powerpoint/2010/main" val="322904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F31E368-C33B-4C98-A5B5-59A13421DD53}" type="slidenum">
              <a:rPr lang="en-US" altLang="en-US" sz="1400"/>
              <a:pPr>
                <a:spcBef>
                  <a:spcPct val="0"/>
                </a:spcBef>
                <a:buFontTx/>
                <a:buNone/>
              </a:pPr>
              <a:t>125</a:t>
            </a:fld>
            <a:endParaRPr lang="en-US" altLang="en-US" sz="1400"/>
          </a:p>
        </p:txBody>
      </p:sp>
      <p:pic>
        <p:nvPicPr>
          <p:cNvPr id="29699" name="Picture 2" descr="Image result for AC/DC Macro Shifting Supply and Demand Curv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513523"/>
            <a:ext cx="8077200"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Box 4"/>
          <p:cNvSpPr txBox="1">
            <a:spLocks noChangeArrowheads="1"/>
          </p:cNvSpPr>
          <p:nvPr/>
        </p:nvSpPr>
        <p:spPr bwMode="auto">
          <a:xfrm>
            <a:off x="2819400" y="5384800"/>
            <a:ext cx="6477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dirty="0">
                <a:hlinkClick r:id="rId3"/>
              </a:rPr>
              <a:t>https://www.youtube.com/watch?v=V0tIOqU7m-c</a:t>
            </a:r>
            <a:endParaRPr lang="en-US" altLang="en-US" sz="2400" dirty="0"/>
          </a:p>
          <a:p>
            <a:pPr eaLnBrk="1" hangingPunct="1">
              <a:spcBef>
                <a:spcPct val="0"/>
              </a:spcBef>
              <a:buFontTx/>
              <a:buNone/>
            </a:pPr>
            <a:endParaRPr lang="en-US" altLang="en-US" sz="2400" dirty="0"/>
          </a:p>
        </p:txBody>
      </p:sp>
    </p:spTree>
    <p:extLst>
      <p:ext uri="{BB962C8B-B14F-4D97-AF65-F5344CB8AC3E}">
        <p14:creationId xmlns:p14="http://schemas.microsoft.com/office/powerpoint/2010/main" val="84416320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23032-DA86-4C71-B43D-715B010D35C2}"/>
              </a:ext>
            </a:extLst>
          </p:cNvPr>
          <p:cNvSpPr>
            <a:spLocks noGrp="1"/>
          </p:cNvSpPr>
          <p:nvPr>
            <p:ph type="title"/>
          </p:nvPr>
        </p:nvSpPr>
        <p:spPr>
          <a:xfrm>
            <a:off x="238540" y="132522"/>
            <a:ext cx="11820938" cy="1143000"/>
          </a:xfrm>
        </p:spPr>
        <p:txBody>
          <a:bodyPr>
            <a:normAutofit fontScale="90000"/>
          </a:bodyPr>
          <a:lstStyle/>
          <a:p>
            <a:pPr algn="ctr">
              <a:defRPr/>
            </a:pPr>
            <a:r>
              <a:rPr lang="en-US" dirty="0">
                <a:solidFill>
                  <a:srgbClr val="C00000"/>
                </a:solidFill>
                <a:latin typeface="Stencil" panose="040409050D0802020404" pitchFamily="82" charset="0"/>
              </a:rPr>
              <a:t>Supply and Demand Time!!!</a:t>
            </a:r>
            <a:br>
              <a:rPr lang="en-US" dirty="0">
                <a:solidFill>
                  <a:srgbClr val="C00000"/>
                </a:solidFill>
                <a:latin typeface="Matura MT Script Capitals" panose="03020802060602070202" pitchFamily="66" charset="0"/>
              </a:rPr>
            </a:br>
            <a:r>
              <a:rPr lang="en-US" sz="2400" dirty="0">
                <a:solidFill>
                  <a:srgbClr val="002060"/>
                </a:solidFill>
                <a:latin typeface="David" panose="020E0502060401010101" pitchFamily="34" charset="-79"/>
                <a:cs typeface="David" panose="020E0502060401010101" pitchFamily="34" charset="-79"/>
              </a:rPr>
              <a:t>Draw the Graphs (correctly labeled), list the “Shifter,” and show the impact of the change in the Market</a:t>
            </a:r>
            <a:endParaRPr lang="en-US" sz="2400" dirty="0">
              <a:solidFill>
                <a:srgbClr val="C00000"/>
              </a:solidFill>
              <a:latin typeface="David" panose="020E0502060401010101" pitchFamily="34" charset="-79"/>
              <a:cs typeface="David" panose="020E0502060401010101" pitchFamily="34" charset="-79"/>
            </a:endParaRPr>
          </a:p>
        </p:txBody>
      </p:sp>
      <p:sp>
        <p:nvSpPr>
          <p:cNvPr id="3" name="Content Placeholder 2">
            <a:extLst>
              <a:ext uri="{FF2B5EF4-FFF2-40B4-BE49-F238E27FC236}">
                <a16:creationId xmlns:a16="http://schemas.microsoft.com/office/drawing/2014/main" id="{CB64C376-B845-4CE5-BC72-4C42E74B2AEF}"/>
              </a:ext>
            </a:extLst>
          </p:cNvPr>
          <p:cNvSpPr>
            <a:spLocks noGrp="1"/>
          </p:cNvSpPr>
          <p:nvPr>
            <p:ph idx="1"/>
          </p:nvPr>
        </p:nvSpPr>
        <p:spPr>
          <a:xfrm>
            <a:off x="424070" y="1275522"/>
            <a:ext cx="11449878" cy="5181600"/>
          </a:xfrm>
        </p:spPr>
        <p:txBody>
          <a:bodyPr>
            <a:normAutofit fontScale="47500" lnSpcReduction="20000"/>
          </a:bodyPr>
          <a:lstStyle/>
          <a:p>
            <a:pPr marL="385763" indent="-385763">
              <a:buFont typeface="+mj-lt"/>
              <a:buAutoNum type="arabicParenR"/>
              <a:defRPr/>
            </a:pPr>
            <a:r>
              <a:rPr lang="en-US" sz="5800" dirty="0">
                <a:latin typeface="Footlight MT Light" panose="0204060206030A020304" pitchFamily="18" charset="0"/>
              </a:rPr>
              <a:t>Consumer income increased 10%; change in market for normal goods</a:t>
            </a:r>
          </a:p>
          <a:p>
            <a:pPr marL="385763" indent="-385763">
              <a:buFont typeface="+mj-lt"/>
              <a:buAutoNum type="arabicParenR"/>
              <a:defRPr/>
            </a:pPr>
            <a:r>
              <a:rPr lang="en-US" sz="5800" dirty="0">
                <a:latin typeface="Footlight MT Light" panose="0204060206030A020304" pitchFamily="18" charset="0"/>
              </a:rPr>
              <a:t>Hurricane destroyed Florida's orange groves; change in market for orange juice</a:t>
            </a:r>
          </a:p>
          <a:p>
            <a:pPr marL="385763" indent="-385763">
              <a:buFont typeface="+mj-lt"/>
              <a:buAutoNum type="arabicParenR"/>
              <a:defRPr/>
            </a:pPr>
            <a:r>
              <a:rPr lang="en-US" sz="5800" dirty="0">
                <a:latin typeface="Footlight MT Light" panose="0204060206030A020304" pitchFamily="18" charset="0"/>
              </a:rPr>
              <a:t>Price of peanut butter decreased; change in market for jelly</a:t>
            </a:r>
          </a:p>
          <a:p>
            <a:pPr marL="385763" indent="-385763">
              <a:buFont typeface="+mj-lt"/>
              <a:buAutoNum type="arabicParenR"/>
              <a:defRPr/>
            </a:pPr>
            <a:r>
              <a:rPr lang="en-US" sz="5800" dirty="0">
                <a:latin typeface="Footlight MT Light" panose="0204060206030A020304" pitchFamily="18" charset="0"/>
              </a:rPr>
              <a:t>Price of coffee tripled; change in market for coffee</a:t>
            </a:r>
          </a:p>
          <a:p>
            <a:pPr marL="385763" indent="-385763">
              <a:buFont typeface="+mj-lt"/>
              <a:buAutoNum type="arabicParenR"/>
              <a:defRPr/>
            </a:pPr>
            <a:r>
              <a:rPr lang="en-US" sz="5800" dirty="0">
                <a:latin typeface="Footlight MT Light" panose="0204060206030A020304" pitchFamily="18" charset="0"/>
              </a:rPr>
              <a:t>Better technology in widget production; change in market for widgets</a:t>
            </a:r>
          </a:p>
          <a:p>
            <a:pPr marL="385763" indent="-385763">
              <a:buFont typeface="+mj-lt"/>
              <a:buAutoNum type="arabicParenR"/>
              <a:defRPr/>
            </a:pPr>
            <a:r>
              <a:rPr lang="en-US" sz="5800" dirty="0">
                <a:latin typeface="Footlight MT Light" panose="0204060206030A020304" pitchFamily="18" charset="0"/>
              </a:rPr>
              <a:t>Price of livestock feed decreased by 50%, change in market for ground beef</a:t>
            </a:r>
          </a:p>
          <a:p>
            <a:pPr marL="385763" indent="-385763">
              <a:buFont typeface="+mj-lt"/>
              <a:buAutoNum type="arabicParenR"/>
              <a:defRPr/>
            </a:pPr>
            <a:r>
              <a:rPr lang="en-US" sz="5800" dirty="0">
                <a:latin typeface="Footlight MT Light" panose="0204060206030A020304" pitchFamily="18" charset="0"/>
              </a:rPr>
              <a:t>Gov’t subsidizes solar energy; change in market for solar panels</a:t>
            </a:r>
          </a:p>
          <a:p>
            <a:pPr marL="385763" indent="-385763">
              <a:buFont typeface="+mj-lt"/>
              <a:buAutoNum type="arabicParenR"/>
              <a:defRPr/>
            </a:pPr>
            <a:r>
              <a:rPr lang="en-US" sz="5800" dirty="0">
                <a:latin typeface="Footlight MT Light" panose="0204060206030A020304" pitchFamily="18" charset="0"/>
              </a:rPr>
              <a:t>The price of pretzels decreases by 33%; change in the market for pretzels</a:t>
            </a:r>
          </a:p>
          <a:p>
            <a:pPr marL="385763" indent="-385763">
              <a:buFont typeface="+mj-lt"/>
              <a:buAutoNum type="arabicParenR"/>
              <a:defRPr/>
            </a:pPr>
            <a:r>
              <a:rPr lang="en-US" sz="5800" dirty="0">
                <a:latin typeface="Footlight MT Light" panose="0204060206030A020304" pitchFamily="18" charset="0"/>
              </a:rPr>
              <a:t>2018 U.S. birthrate increased by 50 %; change in market for diapers </a:t>
            </a:r>
          </a:p>
          <a:p>
            <a:pPr marL="385763" indent="-385763">
              <a:buFont typeface="+mj-lt"/>
              <a:buAutoNum type="arabicParenR"/>
              <a:defRPr/>
            </a:pPr>
            <a:r>
              <a:rPr lang="en-US" sz="5800" dirty="0">
                <a:latin typeface="Footlight MT Light" panose="0204060206030A020304" pitchFamily="18" charset="0"/>
              </a:rPr>
              <a:t> Advertising for hoverboards increase popularity so more firms enter the market as sellers; change in market for hoverboards </a:t>
            </a:r>
          </a:p>
          <a:p>
            <a:pPr marL="385763" indent="-385763">
              <a:buFont typeface="+mj-lt"/>
              <a:buAutoNum type="arabicParenR"/>
              <a:defRPr/>
            </a:pPr>
            <a:endParaRPr lang="en-US" dirty="0">
              <a:latin typeface="Footlight MT Light" panose="0204060206030A020304" pitchFamily="18" charset="0"/>
            </a:endParaRPr>
          </a:p>
        </p:txBody>
      </p:sp>
    </p:spTree>
    <p:extLst>
      <p:ext uri="{BB962C8B-B14F-4D97-AF65-F5344CB8AC3E}">
        <p14:creationId xmlns:p14="http://schemas.microsoft.com/office/powerpoint/2010/main" val="21137189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Double Shifts in Supply and Demand</a:t>
            </a:r>
          </a:p>
        </p:txBody>
      </p:sp>
      <p:sp>
        <p:nvSpPr>
          <p:cNvPr id="3" name="Content Placeholder 2"/>
          <p:cNvSpPr>
            <a:spLocks noGrp="1"/>
          </p:cNvSpPr>
          <p:nvPr>
            <p:ph idx="1"/>
          </p:nvPr>
        </p:nvSpPr>
        <p:spPr>
          <a:xfrm>
            <a:off x="838200" y="1825625"/>
            <a:ext cx="10515600" cy="718792"/>
          </a:xfrm>
        </p:spPr>
        <p:txBody>
          <a:bodyPr>
            <a:normAutofit fontScale="77500" lnSpcReduction="20000"/>
          </a:bodyPr>
          <a:lstStyle/>
          <a:p>
            <a:pPr marL="0" indent="0">
              <a:buNone/>
            </a:pPr>
            <a:r>
              <a:rPr lang="en-US" dirty="0">
                <a:hlinkClick r:id="rId2"/>
              </a:rPr>
              <a:t>https://www.youtube.com/watch?v=K0AQ9rK8MN4</a:t>
            </a:r>
            <a:endParaRPr lang="en-US" dirty="0"/>
          </a:p>
          <a:p>
            <a:pPr marL="0" indent="0">
              <a:buNone/>
            </a:pPr>
            <a:r>
              <a:rPr lang="en-US" dirty="0"/>
              <a:t>AC/DC Economics: Double Shifters</a:t>
            </a:r>
          </a:p>
        </p:txBody>
      </p:sp>
      <p:pic>
        <p:nvPicPr>
          <p:cNvPr id="1026" name="Picture 2" descr="Image result for Supply and Demand Double Shif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167" y="2679354"/>
            <a:ext cx="5440469" cy="30602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upply and Demand Double Shif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3815" y="2010221"/>
            <a:ext cx="4574471" cy="4398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81097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12jungev.files.wordpress.com/2010/10/gas-price.jpg?w=480">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411" y="353712"/>
            <a:ext cx="6029662" cy="60296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525073" y="590562"/>
            <a:ext cx="4984124" cy="1938992"/>
          </a:xfrm>
          <a:prstGeom prst="rect">
            <a:avLst/>
          </a:prstGeom>
          <a:noFill/>
        </p:spPr>
        <p:txBody>
          <a:bodyPr wrap="square" rtlCol="0">
            <a:spAutoFit/>
          </a:bodyPr>
          <a:lstStyle/>
          <a:p>
            <a:r>
              <a:rPr lang="en-US" sz="2400" dirty="0">
                <a:solidFill>
                  <a:srgbClr val="7030A0"/>
                </a:solidFill>
                <a:latin typeface="Lucida Sans Unicode" panose="020B0602030504020204" pitchFamily="34" charset="0"/>
                <a:cs typeface="Lucida Sans Unicode" panose="020B0602030504020204" pitchFamily="34" charset="0"/>
              </a:rPr>
              <a:t>Analyze the political cartoon, and be able to explain it to the class as the economic masterminds that you all are becoming!   </a:t>
            </a:r>
          </a:p>
        </p:txBody>
      </p:sp>
      <p:sp>
        <p:nvSpPr>
          <p:cNvPr id="2" name="TextBox 1"/>
          <p:cNvSpPr txBox="1"/>
          <p:nvPr/>
        </p:nvSpPr>
        <p:spPr>
          <a:xfrm>
            <a:off x="7070463" y="2938312"/>
            <a:ext cx="4566849" cy="2554545"/>
          </a:xfrm>
          <a:prstGeom prst="rect">
            <a:avLst/>
          </a:prstGeom>
          <a:noFill/>
        </p:spPr>
        <p:txBody>
          <a:bodyPr wrap="square" rtlCol="0">
            <a:spAutoFit/>
          </a:bodyPr>
          <a:lstStyle/>
          <a:p>
            <a:r>
              <a:rPr lang="en-US" sz="3200" dirty="0">
                <a:solidFill>
                  <a:srgbClr val="00B0F0"/>
                </a:solidFill>
                <a:latin typeface="Broadway" panose="04040905080B02020502" pitchFamily="82" charset="0"/>
              </a:rPr>
              <a:t>Now, Draw the Graph that is being implied in the cartoon! I’m waiting! </a:t>
            </a:r>
          </a:p>
        </p:txBody>
      </p:sp>
    </p:spTree>
    <p:extLst>
      <p:ext uri="{BB962C8B-B14F-4D97-AF65-F5344CB8AC3E}">
        <p14:creationId xmlns:p14="http://schemas.microsoft.com/office/powerpoint/2010/main" val="372824220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0000"/>
                </a:solidFill>
              </a:rPr>
              <a:t>Milestone Review </a:t>
            </a:r>
          </a:p>
        </p:txBody>
      </p:sp>
      <p:sp>
        <p:nvSpPr>
          <p:cNvPr id="3" name="Content Placeholder 2"/>
          <p:cNvSpPr>
            <a:spLocks noGrp="1"/>
          </p:cNvSpPr>
          <p:nvPr>
            <p:ph idx="1"/>
          </p:nvPr>
        </p:nvSpPr>
        <p:spPr/>
        <p:txBody>
          <a:bodyPr/>
          <a:lstStyle/>
          <a:p>
            <a:pPr marL="0" indent="0">
              <a:buNone/>
            </a:pPr>
            <a:r>
              <a:rPr lang="en-US" sz="3200" b="1" dirty="0"/>
              <a:t>SSEMI2a) </a:t>
            </a:r>
            <a:r>
              <a:rPr lang="en-US" sz="3200" dirty="0"/>
              <a:t>In a market economy, a high price will usually cause</a:t>
            </a:r>
          </a:p>
          <a:p>
            <a:pPr marL="514350" indent="-514350">
              <a:buFont typeface="+mj-lt"/>
              <a:buAutoNum type="alphaLcParenR"/>
            </a:pPr>
            <a:r>
              <a:rPr lang="en-US" sz="3200" dirty="0"/>
              <a:t>producers to offer less and consumers to buy less.</a:t>
            </a:r>
          </a:p>
          <a:p>
            <a:pPr marL="514350" indent="-514350">
              <a:buFont typeface="+mj-lt"/>
              <a:buAutoNum type="alphaLcParenR"/>
            </a:pPr>
            <a:r>
              <a:rPr lang="en-US" sz="3200" dirty="0"/>
              <a:t>producers to offer less and consumers to buy more.</a:t>
            </a:r>
          </a:p>
          <a:p>
            <a:pPr marL="514350" indent="-514350">
              <a:buFont typeface="+mj-lt"/>
              <a:buAutoNum type="alphaLcParenR"/>
            </a:pPr>
            <a:r>
              <a:rPr lang="en-US" sz="3200" dirty="0"/>
              <a:t>producers to supply more and consumers to buy less.</a:t>
            </a:r>
          </a:p>
          <a:p>
            <a:pPr marL="514350" indent="-514350">
              <a:buFont typeface="+mj-lt"/>
              <a:buAutoNum type="alphaLcParenR"/>
            </a:pPr>
            <a:r>
              <a:rPr lang="en-US" sz="3200" dirty="0"/>
              <a:t>producers to supply more and consumers to buy more.</a:t>
            </a:r>
          </a:p>
          <a:p>
            <a:endParaRPr lang="en-US" dirty="0"/>
          </a:p>
        </p:txBody>
      </p:sp>
    </p:spTree>
    <p:extLst>
      <p:ext uri="{BB962C8B-B14F-4D97-AF65-F5344CB8AC3E}">
        <p14:creationId xmlns:p14="http://schemas.microsoft.com/office/powerpoint/2010/main" val="1916770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0000"/>
                </a:solidFill>
              </a:rPr>
              <a:t>Milestone Review </a:t>
            </a:r>
          </a:p>
        </p:txBody>
      </p:sp>
      <p:sp>
        <p:nvSpPr>
          <p:cNvPr id="3" name="Content Placeholder 2"/>
          <p:cNvSpPr>
            <a:spLocks noGrp="1"/>
          </p:cNvSpPr>
          <p:nvPr>
            <p:ph idx="1"/>
          </p:nvPr>
        </p:nvSpPr>
        <p:spPr>
          <a:xfrm>
            <a:off x="1152939" y="1799121"/>
            <a:ext cx="10783956" cy="4351338"/>
          </a:xfrm>
        </p:spPr>
        <p:txBody>
          <a:bodyPr>
            <a:normAutofit/>
          </a:bodyPr>
          <a:lstStyle/>
          <a:p>
            <a:pPr marL="0" indent="0">
              <a:buNone/>
            </a:pPr>
            <a:r>
              <a:rPr lang="en-US" b="1" dirty="0"/>
              <a:t>SSEMI1b) </a:t>
            </a:r>
            <a:r>
              <a:rPr lang="en-US" dirty="0"/>
              <a:t>According to the circular flow model, where do firms earn revenue? </a:t>
            </a:r>
            <a:endParaRPr lang="en-US" b="1" dirty="0"/>
          </a:p>
          <a:p>
            <a:pPr marL="514350" indent="-514350">
              <a:buFont typeface="+mj-lt"/>
              <a:buAutoNum type="alphaLcParenR"/>
            </a:pPr>
            <a:r>
              <a:rPr lang="en-US" dirty="0"/>
              <a:t>in households</a:t>
            </a:r>
          </a:p>
          <a:p>
            <a:pPr marL="514350" indent="-514350">
              <a:buFont typeface="+mj-lt"/>
              <a:buAutoNum type="alphaLcParenR"/>
            </a:pPr>
            <a:r>
              <a:rPr lang="en-US" dirty="0"/>
              <a:t>in the factor market</a:t>
            </a:r>
          </a:p>
          <a:p>
            <a:pPr marL="514350" indent="-514350">
              <a:buFont typeface="+mj-lt"/>
              <a:buAutoNum type="alphaLcParenR"/>
            </a:pPr>
            <a:r>
              <a:rPr lang="en-US" dirty="0"/>
              <a:t>in the product market</a:t>
            </a:r>
          </a:p>
          <a:p>
            <a:pPr marL="514350" indent="-514350">
              <a:buFont typeface="+mj-lt"/>
              <a:buAutoNum type="alphaLcParenR"/>
            </a:pPr>
            <a:r>
              <a:rPr lang="en-US" dirty="0"/>
              <a:t>provided by the government</a:t>
            </a:r>
          </a:p>
          <a:p>
            <a:endParaRPr lang="en-US" dirty="0"/>
          </a:p>
        </p:txBody>
      </p:sp>
    </p:spTree>
    <p:extLst>
      <p:ext uri="{BB962C8B-B14F-4D97-AF65-F5344CB8AC3E}">
        <p14:creationId xmlns:p14="http://schemas.microsoft.com/office/powerpoint/2010/main" val="81657811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7470" y="100081"/>
            <a:ext cx="10515600" cy="1325563"/>
          </a:xfrm>
        </p:spPr>
        <p:txBody>
          <a:bodyPr/>
          <a:lstStyle/>
          <a:p>
            <a:pPr algn="ctr"/>
            <a:r>
              <a:rPr lang="en-US" dirty="0">
                <a:solidFill>
                  <a:srgbClr val="FF0000"/>
                </a:solidFill>
              </a:rPr>
              <a:t>Milestone Review </a:t>
            </a:r>
          </a:p>
        </p:txBody>
      </p:sp>
      <p:sp>
        <p:nvSpPr>
          <p:cNvPr id="3" name="Content Placeholder 2"/>
          <p:cNvSpPr>
            <a:spLocks noGrp="1"/>
          </p:cNvSpPr>
          <p:nvPr>
            <p:ph idx="1"/>
          </p:nvPr>
        </p:nvSpPr>
        <p:spPr>
          <a:xfrm>
            <a:off x="5102087" y="1785869"/>
            <a:ext cx="6692348" cy="4351338"/>
          </a:xfrm>
        </p:spPr>
        <p:txBody>
          <a:bodyPr/>
          <a:lstStyle/>
          <a:p>
            <a:pPr marL="0" indent="0">
              <a:buNone/>
            </a:pPr>
            <a:r>
              <a:rPr lang="en-US" b="1" dirty="0"/>
              <a:t>SSEMI2e) In the graph, what happened to the equilibrium price when the supply curve moved from S1 to S2?</a:t>
            </a:r>
          </a:p>
          <a:p>
            <a:pPr marL="514350" indent="-514350">
              <a:buFont typeface="+mj-lt"/>
              <a:buAutoNum type="alphaLcParenR"/>
            </a:pPr>
            <a:r>
              <a:rPr lang="en-US" dirty="0"/>
              <a:t>It did not change.</a:t>
            </a:r>
          </a:p>
          <a:p>
            <a:pPr marL="514350" indent="-514350">
              <a:buFont typeface="+mj-lt"/>
              <a:buAutoNum type="alphaLcParenR"/>
            </a:pPr>
            <a:r>
              <a:rPr lang="en-US" dirty="0"/>
              <a:t>The equilibrium price went up.</a:t>
            </a:r>
          </a:p>
          <a:p>
            <a:pPr marL="514350" indent="-514350">
              <a:buFont typeface="+mj-lt"/>
              <a:buAutoNum type="alphaLcParenR"/>
            </a:pPr>
            <a:r>
              <a:rPr lang="en-US" dirty="0"/>
              <a:t>The equilibrium price went down.</a:t>
            </a:r>
          </a:p>
          <a:p>
            <a:pPr marL="514350" indent="-514350">
              <a:buFont typeface="+mj-lt"/>
              <a:buAutoNum type="alphaLcParenR"/>
            </a:pPr>
            <a:r>
              <a:rPr lang="en-US" dirty="0"/>
              <a:t>It indicated a decrease in demand.</a:t>
            </a:r>
          </a:p>
          <a:p>
            <a:endParaRPr lang="en-US" dirty="0"/>
          </a:p>
        </p:txBody>
      </p:sp>
      <p:pic>
        <p:nvPicPr>
          <p:cNvPr id="2050" name="Picture 2" descr="http://www.usatestprep.com/modules/gallery/files/4/440/44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094" y="1584670"/>
            <a:ext cx="4107681" cy="4776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208104" y="5420139"/>
            <a:ext cx="6586331" cy="830997"/>
          </a:xfrm>
          <a:prstGeom prst="rect">
            <a:avLst/>
          </a:prstGeom>
          <a:noFill/>
        </p:spPr>
        <p:txBody>
          <a:bodyPr wrap="square" rtlCol="0">
            <a:spAutoFit/>
          </a:bodyPr>
          <a:lstStyle/>
          <a:p>
            <a:pPr algn="ctr"/>
            <a:r>
              <a:rPr lang="en-US" sz="2400" dirty="0">
                <a:solidFill>
                  <a:schemeClr val="accent5">
                    <a:lumMod val="75000"/>
                  </a:schemeClr>
                </a:solidFill>
                <a:latin typeface="Berlin Sans FB Demi" panose="020E0802020502020306" pitchFamily="34" charset="0"/>
              </a:rPr>
              <a:t>Now give me a scenario and a “Shifter” why this occurred in the market</a:t>
            </a:r>
          </a:p>
        </p:txBody>
      </p:sp>
    </p:spTree>
    <p:extLst>
      <p:ext uri="{BB962C8B-B14F-4D97-AF65-F5344CB8AC3E}">
        <p14:creationId xmlns:p14="http://schemas.microsoft.com/office/powerpoint/2010/main" val="178406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723" y="167426"/>
            <a:ext cx="10515600" cy="1325563"/>
          </a:xfrm>
        </p:spPr>
        <p:txBody>
          <a:bodyPr/>
          <a:lstStyle/>
          <a:p>
            <a:pPr algn="ctr"/>
            <a:r>
              <a:rPr lang="en-US" dirty="0">
                <a:latin typeface="Segoe UI Black" panose="020B0A02040204020203" pitchFamily="34" charset="0"/>
                <a:ea typeface="Segoe UI Black" panose="020B0A02040204020203" pitchFamily="34" charset="0"/>
                <a:cs typeface="Segoe UI Black" panose="020B0A02040204020203" pitchFamily="34" charset="0"/>
              </a:rPr>
              <a:t>    Disequilibrium </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3013" y="1027631"/>
            <a:ext cx="5785510" cy="5522969"/>
          </a:xfrm>
        </p:spPr>
      </p:pic>
      <p:sp>
        <p:nvSpPr>
          <p:cNvPr id="7" name="TextBox 6"/>
          <p:cNvSpPr txBox="1"/>
          <p:nvPr/>
        </p:nvSpPr>
        <p:spPr>
          <a:xfrm>
            <a:off x="5898523" y="1709200"/>
            <a:ext cx="6027313" cy="3293209"/>
          </a:xfrm>
          <a:prstGeom prst="rect">
            <a:avLst/>
          </a:prstGeom>
          <a:noFill/>
        </p:spPr>
        <p:txBody>
          <a:bodyPr wrap="square" rtlCol="0">
            <a:spAutoFit/>
          </a:bodyPr>
          <a:lstStyle/>
          <a:p>
            <a:pPr marL="457200" indent="-457200">
              <a:buFont typeface="Arial" panose="020B0604020202020204" pitchFamily="34" charset="0"/>
              <a:buChar char="•"/>
            </a:pPr>
            <a:r>
              <a:rPr lang="en-US" sz="3200" b="1" u="sng" dirty="0"/>
              <a:t>Disequilibrium </a:t>
            </a:r>
            <a:r>
              <a:rPr lang="en-US" dirty="0"/>
              <a:t>– </a:t>
            </a:r>
            <a:r>
              <a:rPr lang="en-US" sz="2800" dirty="0"/>
              <a:t>occurs when the quantity supplied is not equal to the quantity demanded</a:t>
            </a:r>
            <a:endParaRPr lang="en-US" dirty="0"/>
          </a:p>
          <a:p>
            <a:pPr marL="457200" indent="-457200">
              <a:buFont typeface="Arial" panose="020B0604020202020204" pitchFamily="34" charset="0"/>
              <a:buChar char="•"/>
            </a:pPr>
            <a:r>
              <a:rPr lang="en-US" sz="2800" b="1" u="sng" dirty="0">
                <a:solidFill>
                  <a:srgbClr val="FF0000"/>
                </a:solidFill>
              </a:rPr>
              <a:t>Surplus</a:t>
            </a:r>
            <a:r>
              <a:rPr lang="en-US" sz="2800" dirty="0">
                <a:solidFill>
                  <a:srgbClr val="FF0000"/>
                </a:solidFill>
              </a:rPr>
              <a:t> – result of </a:t>
            </a:r>
            <a:r>
              <a:rPr lang="en-US" sz="3200" b="1" dirty="0">
                <a:solidFill>
                  <a:srgbClr val="FF0000"/>
                </a:solidFill>
                <a:latin typeface="Britannic Bold" panose="020B0903060703020204" pitchFamily="34" charset="0"/>
              </a:rPr>
              <a:t>Qs &gt; </a:t>
            </a:r>
            <a:r>
              <a:rPr lang="en-US" sz="3200" b="1" dirty="0" err="1">
                <a:solidFill>
                  <a:srgbClr val="FF0000"/>
                </a:solidFill>
                <a:latin typeface="Britannic Bold" panose="020B0903060703020204" pitchFamily="34" charset="0"/>
              </a:rPr>
              <a:t>Qd</a:t>
            </a:r>
            <a:r>
              <a:rPr lang="en-US" sz="3200" b="1" dirty="0">
                <a:solidFill>
                  <a:srgbClr val="FF0000"/>
                </a:solidFill>
                <a:latin typeface="Britannic Bold" panose="020B0903060703020204" pitchFamily="34" charset="0"/>
              </a:rPr>
              <a:t>, </a:t>
            </a:r>
            <a:r>
              <a:rPr lang="en-US" sz="2800" dirty="0">
                <a:solidFill>
                  <a:srgbClr val="FF0000"/>
                </a:solidFill>
              </a:rPr>
              <a:t>usually because </a:t>
            </a:r>
            <a:r>
              <a:rPr lang="en-US" sz="2800" b="1" dirty="0">
                <a:solidFill>
                  <a:srgbClr val="FF0000"/>
                </a:solidFill>
              </a:rPr>
              <a:t>prices are too high</a:t>
            </a:r>
          </a:p>
          <a:p>
            <a:pPr marL="457200" indent="-457200">
              <a:buFont typeface="Arial" panose="020B0604020202020204" pitchFamily="34" charset="0"/>
              <a:buChar char="•"/>
            </a:pPr>
            <a:r>
              <a:rPr lang="en-US" sz="2800" b="1" u="sng" dirty="0">
                <a:solidFill>
                  <a:schemeClr val="accent6">
                    <a:lumMod val="50000"/>
                  </a:schemeClr>
                </a:solidFill>
              </a:rPr>
              <a:t>Shortage</a:t>
            </a:r>
            <a:r>
              <a:rPr lang="en-US" sz="2800" dirty="0">
                <a:solidFill>
                  <a:schemeClr val="accent6">
                    <a:lumMod val="50000"/>
                  </a:schemeClr>
                </a:solidFill>
              </a:rPr>
              <a:t> – result of </a:t>
            </a:r>
            <a:r>
              <a:rPr lang="en-US" sz="3200" dirty="0" err="1">
                <a:solidFill>
                  <a:schemeClr val="accent6">
                    <a:lumMod val="50000"/>
                  </a:schemeClr>
                </a:solidFill>
                <a:latin typeface="Britannic Bold" panose="020B0903060703020204" pitchFamily="34" charset="0"/>
              </a:rPr>
              <a:t>Qd</a:t>
            </a:r>
            <a:r>
              <a:rPr lang="en-US" sz="3200" dirty="0">
                <a:solidFill>
                  <a:schemeClr val="accent6">
                    <a:lumMod val="50000"/>
                  </a:schemeClr>
                </a:solidFill>
                <a:latin typeface="Britannic Bold" panose="020B0903060703020204" pitchFamily="34" charset="0"/>
              </a:rPr>
              <a:t> &gt; Qs</a:t>
            </a:r>
            <a:r>
              <a:rPr lang="en-US" sz="2800" dirty="0">
                <a:solidFill>
                  <a:schemeClr val="accent6">
                    <a:lumMod val="50000"/>
                  </a:schemeClr>
                </a:solidFill>
              </a:rPr>
              <a:t>, usually because </a:t>
            </a:r>
            <a:r>
              <a:rPr lang="en-US" sz="2800" b="1" dirty="0">
                <a:solidFill>
                  <a:schemeClr val="accent6">
                    <a:lumMod val="50000"/>
                  </a:schemeClr>
                </a:solidFill>
              </a:rPr>
              <a:t>prices are too low</a:t>
            </a:r>
            <a:endParaRPr lang="en-US" sz="3200" b="1" u="sng" dirty="0">
              <a:solidFill>
                <a:schemeClr val="accent6">
                  <a:lumMod val="50000"/>
                </a:schemeClr>
              </a:solidFill>
            </a:endParaRPr>
          </a:p>
        </p:txBody>
      </p:sp>
    </p:spTree>
    <p:extLst>
      <p:ext uri="{BB962C8B-B14F-4D97-AF65-F5344CB8AC3E}">
        <p14:creationId xmlns:p14="http://schemas.microsoft.com/office/powerpoint/2010/main" val="2451695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2000"/>
                                        <p:tgtEl>
                                          <p:spTgt spid="7">
                                            <p:txEl>
                                              <p:pRg st="1" end="1"/>
                                            </p:txEl>
                                          </p:spTgt>
                                        </p:tgtEl>
                                      </p:cBhvr>
                                    </p:animEffect>
                                    <p:anim calcmode="lin" valueType="num">
                                      <p:cBhvr>
                                        <p:cTn id="13" dur="2000" fill="hold"/>
                                        <p:tgtEl>
                                          <p:spTgt spid="7">
                                            <p:txEl>
                                              <p:pRg st="1" end="1"/>
                                            </p:txEl>
                                          </p:spTgt>
                                        </p:tgtEl>
                                        <p:attrNameLst>
                                          <p:attrName>ppt_w</p:attrName>
                                        </p:attrNameLst>
                                      </p:cBhvr>
                                      <p:tavLst>
                                        <p:tav tm="0" fmla="#ppt_w*sin(2.5*pi*$)">
                                          <p:val>
                                            <p:fltVal val="0"/>
                                          </p:val>
                                        </p:tav>
                                        <p:tav tm="100000">
                                          <p:val>
                                            <p:fltVal val="1"/>
                                          </p:val>
                                        </p:tav>
                                      </p:tavLst>
                                    </p:anim>
                                    <p:anim calcmode="lin" valueType="num">
                                      <p:cBhvr>
                                        <p:cTn id="14" dur="2000" fill="hold"/>
                                        <p:tgtEl>
                                          <p:spTgt spid="7">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2000"/>
                                        <p:tgtEl>
                                          <p:spTgt spid="7">
                                            <p:txEl>
                                              <p:pRg st="2" end="2"/>
                                            </p:txEl>
                                          </p:spTgt>
                                        </p:tgtEl>
                                      </p:cBhvr>
                                    </p:animEffect>
                                    <p:anim calcmode="lin" valueType="num">
                                      <p:cBhvr>
                                        <p:cTn id="20" dur="2000" fill="hold"/>
                                        <p:tgtEl>
                                          <p:spTgt spid="7">
                                            <p:txEl>
                                              <p:pRg st="2" end="2"/>
                                            </p:txEl>
                                          </p:spTgt>
                                        </p:tgtEl>
                                        <p:attrNameLst>
                                          <p:attrName>ppt_w</p:attrName>
                                        </p:attrNameLst>
                                      </p:cBhvr>
                                      <p:tavLst>
                                        <p:tav tm="0" fmla="#ppt_w*sin(2.5*pi*$)">
                                          <p:val>
                                            <p:fltVal val="0"/>
                                          </p:val>
                                        </p:tav>
                                        <p:tav tm="100000">
                                          <p:val>
                                            <p:fltVal val="1"/>
                                          </p:val>
                                        </p:tav>
                                      </p:tavLst>
                                    </p:anim>
                                    <p:anim calcmode="lin" valueType="num">
                                      <p:cBhvr>
                                        <p:cTn id="21" dur="2000" fill="hold"/>
                                        <p:tgtEl>
                                          <p:spTgt spid="7">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67744" y="-10443"/>
            <a:ext cx="10515600" cy="1325563"/>
          </a:xfrm>
        </p:spPr>
        <p:txBody>
          <a:bodyPr/>
          <a:lstStyle/>
          <a:p>
            <a:pPr algn="ctr"/>
            <a:r>
              <a:rPr lang="en-US" dirty="0"/>
              <a:t>Market Disequilibrium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794" y="3397331"/>
            <a:ext cx="5560184" cy="308899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8307" y="764949"/>
            <a:ext cx="3776282" cy="280999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1167" y="3771698"/>
            <a:ext cx="3619500" cy="2714625"/>
          </a:xfrm>
          <a:prstGeom prst="rect">
            <a:avLst/>
          </a:prstGeom>
        </p:spPr>
      </p:pic>
      <p:sp>
        <p:nvSpPr>
          <p:cNvPr id="8" name="TextBox 7"/>
          <p:cNvSpPr txBox="1"/>
          <p:nvPr/>
        </p:nvSpPr>
        <p:spPr>
          <a:xfrm>
            <a:off x="160604" y="989624"/>
            <a:ext cx="8081875" cy="2585323"/>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FFC000"/>
                </a:solidFill>
              </a:rPr>
              <a:t>When the Free Market experiences disequilibrium (</a:t>
            </a:r>
            <a:r>
              <a:rPr lang="en-US" sz="2400" dirty="0">
                <a:solidFill>
                  <a:srgbClr val="FF0000"/>
                </a:solidFill>
              </a:rPr>
              <a:t>Surplus or Shortage</a:t>
            </a:r>
            <a:r>
              <a:rPr lang="en-US" sz="2400" dirty="0">
                <a:solidFill>
                  <a:srgbClr val="FFC000"/>
                </a:solidFill>
              </a:rPr>
              <a:t>), a new equilibrium clearing price must be established by producers decreasing or increasing the price &amp; production</a:t>
            </a:r>
          </a:p>
          <a:p>
            <a:pPr marL="285750" indent="-285750">
              <a:buFont typeface="Arial" panose="020B0604020202020204" pitchFamily="34" charset="0"/>
              <a:buChar char="•"/>
            </a:pPr>
            <a:r>
              <a:rPr lang="en-US" sz="2400" dirty="0">
                <a:solidFill>
                  <a:srgbClr val="FF0000"/>
                </a:solidFill>
              </a:rPr>
              <a:t>And then there are those that believe the </a:t>
            </a:r>
            <a:r>
              <a:rPr lang="en-US" sz="2400" dirty="0">
                <a:solidFill>
                  <a:srgbClr val="FF0000"/>
                </a:solidFill>
                <a:latin typeface="Stencil" panose="040409050D0802020404" pitchFamily="82" charset="0"/>
              </a:rPr>
              <a:t>GOVERNMENT MUST INTERVENE to fix the system!!!!!!!!</a:t>
            </a:r>
          </a:p>
          <a:p>
            <a:endParaRPr lang="en-US" dirty="0">
              <a:solidFill>
                <a:srgbClr val="FF0000"/>
              </a:solidFill>
            </a:endParaRPr>
          </a:p>
        </p:txBody>
      </p:sp>
    </p:spTree>
    <p:extLst>
      <p:ext uri="{BB962C8B-B14F-4D97-AF65-F5344CB8AC3E}">
        <p14:creationId xmlns:p14="http://schemas.microsoft.com/office/powerpoint/2010/main" val="3174622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wipe(down)">
                                      <p:cBhvr>
                                        <p:cTn id="11" dur="580">
                                          <p:stCondLst>
                                            <p:cond delay="0"/>
                                          </p:stCondLst>
                                        </p:cTn>
                                        <p:tgtEl>
                                          <p:spTgt spid="8">
                                            <p:txEl>
                                              <p:pRg st="1" end="1"/>
                                            </p:txEl>
                                          </p:spTgt>
                                        </p:tgtEl>
                                      </p:cBhvr>
                                    </p:animEffect>
                                    <p:anim calcmode="lin" valueType="num">
                                      <p:cBhvr>
                                        <p:cTn id="12" dur="1822" tmFilter="0,0; 0.14,0.36; 0.43,0.73; 0.71,0.91; 1.0,1.0">
                                          <p:stCondLst>
                                            <p:cond delay="0"/>
                                          </p:stCondLst>
                                        </p:cTn>
                                        <p:tgtEl>
                                          <p:spTgt spid="8">
                                            <p:txEl>
                                              <p:pRg st="1" end="1"/>
                                            </p:txEl>
                                          </p:spTgt>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8">
                                            <p:txEl>
                                              <p:pRg st="1" end="1"/>
                                            </p:txEl>
                                          </p:spTgt>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8">
                                            <p:txEl>
                                              <p:pRg st="1" end="1"/>
                                            </p:txEl>
                                          </p:spTgt>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8">
                                            <p:txEl>
                                              <p:pRg st="1" end="1"/>
                                            </p:txEl>
                                          </p:spTgt>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8">
                                            <p:txEl>
                                              <p:pRg st="1" end="1"/>
                                            </p:txEl>
                                          </p:spTgt>
                                        </p:tgtEl>
                                        <p:attrNameLst>
                                          <p:attrName>ppt_y</p:attrName>
                                        </p:attrNameLst>
                                      </p:cBhvr>
                                      <p:tavLst>
                                        <p:tav tm="0" fmla="#ppt_y-sin(pi*$)/81">
                                          <p:val>
                                            <p:fltVal val="0"/>
                                          </p:val>
                                        </p:tav>
                                        <p:tav tm="100000">
                                          <p:val>
                                            <p:fltVal val="1"/>
                                          </p:val>
                                        </p:tav>
                                      </p:tavLst>
                                    </p:anim>
                                    <p:animScale>
                                      <p:cBhvr>
                                        <p:cTn id="17" dur="26">
                                          <p:stCondLst>
                                            <p:cond delay="650"/>
                                          </p:stCondLst>
                                        </p:cTn>
                                        <p:tgtEl>
                                          <p:spTgt spid="8">
                                            <p:txEl>
                                              <p:pRg st="1" end="1"/>
                                            </p:txEl>
                                          </p:spTgt>
                                        </p:tgtEl>
                                      </p:cBhvr>
                                      <p:to x="100000" y="60000"/>
                                    </p:animScale>
                                    <p:animScale>
                                      <p:cBhvr>
                                        <p:cTn id="18" dur="166" decel="50000">
                                          <p:stCondLst>
                                            <p:cond delay="676"/>
                                          </p:stCondLst>
                                        </p:cTn>
                                        <p:tgtEl>
                                          <p:spTgt spid="8">
                                            <p:txEl>
                                              <p:pRg st="1" end="1"/>
                                            </p:txEl>
                                          </p:spTgt>
                                        </p:tgtEl>
                                      </p:cBhvr>
                                      <p:to x="100000" y="100000"/>
                                    </p:animScale>
                                    <p:animScale>
                                      <p:cBhvr>
                                        <p:cTn id="19" dur="26">
                                          <p:stCondLst>
                                            <p:cond delay="1312"/>
                                          </p:stCondLst>
                                        </p:cTn>
                                        <p:tgtEl>
                                          <p:spTgt spid="8">
                                            <p:txEl>
                                              <p:pRg st="1" end="1"/>
                                            </p:txEl>
                                          </p:spTgt>
                                        </p:tgtEl>
                                      </p:cBhvr>
                                      <p:to x="100000" y="80000"/>
                                    </p:animScale>
                                    <p:animScale>
                                      <p:cBhvr>
                                        <p:cTn id="20" dur="166" decel="50000">
                                          <p:stCondLst>
                                            <p:cond delay="1338"/>
                                          </p:stCondLst>
                                        </p:cTn>
                                        <p:tgtEl>
                                          <p:spTgt spid="8">
                                            <p:txEl>
                                              <p:pRg st="1" end="1"/>
                                            </p:txEl>
                                          </p:spTgt>
                                        </p:tgtEl>
                                      </p:cBhvr>
                                      <p:to x="100000" y="100000"/>
                                    </p:animScale>
                                    <p:animScale>
                                      <p:cBhvr>
                                        <p:cTn id="21" dur="26">
                                          <p:stCondLst>
                                            <p:cond delay="1642"/>
                                          </p:stCondLst>
                                        </p:cTn>
                                        <p:tgtEl>
                                          <p:spTgt spid="8">
                                            <p:txEl>
                                              <p:pRg st="1" end="1"/>
                                            </p:txEl>
                                          </p:spTgt>
                                        </p:tgtEl>
                                      </p:cBhvr>
                                      <p:to x="100000" y="90000"/>
                                    </p:animScale>
                                    <p:animScale>
                                      <p:cBhvr>
                                        <p:cTn id="22" dur="166" decel="50000">
                                          <p:stCondLst>
                                            <p:cond delay="1668"/>
                                          </p:stCondLst>
                                        </p:cTn>
                                        <p:tgtEl>
                                          <p:spTgt spid="8">
                                            <p:txEl>
                                              <p:pRg st="1" end="1"/>
                                            </p:txEl>
                                          </p:spTgt>
                                        </p:tgtEl>
                                      </p:cBhvr>
                                      <p:to x="100000" y="100000"/>
                                    </p:animScale>
                                    <p:animScale>
                                      <p:cBhvr>
                                        <p:cTn id="23" dur="26">
                                          <p:stCondLst>
                                            <p:cond delay="1808"/>
                                          </p:stCondLst>
                                        </p:cTn>
                                        <p:tgtEl>
                                          <p:spTgt spid="8">
                                            <p:txEl>
                                              <p:pRg st="1" end="1"/>
                                            </p:txEl>
                                          </p:spTgt>
                                        </p:tgtEl>
                                      </p:cBhvr>
                                      <p:to x="100000" y="95000"/>
                                    </p:animScale>
                                    <p:animScale>
                                      <p:cBhvr>
                                        <p:cTn id="24" dur="166" decel="50000">
                                          <p:stCondLst>
                                            <p:cond delay="1834"/>
                                          </p:stCondLst>
                                        </p:cTn>
                                        <p:tgtEl>
                                          <p:spTgt spid="8">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AC/DC Econ Price Contro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588" y="425547"/>
            <a:ext cx="10632049" cy="59805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67410" y="5658679"/>
            <a:ext cx="5976730" cy="430887"/>
          </a:xfrm>
          <a:prstGeom prst="rect">
            <a:avLst/>
          </a:prstGeom>
          <a:noFill/>
        </p:spPr>
        <p:txBody>
          <a:bodyPr wrap="square" rtlCol="0">
            <a:spAutoFit/>
          </a:bodyPr>
          <a:lstStyle/>
          <a:p>
            <a:r>
              <a:rPr lang="en-US" sz="2200" dirty="0">
                <a:hlinkClick r:id="rId3"/>
              </a:rPr>
              <a:t>https://www.youtube.com/watch?v=1EzY4Vl460U</a:t>
            </a:r>
            <a:endParaRPr lang="en-US" sz="2200" dirty="0"/>
          </a:p>
        </p:txBody>
      </p:sp>
    </p:spTree>
    <p:extLst>
      <p:ext uri="{BB962C8B-B14F-4D97-AF65-F5344CB8AC3E}">
        <p14:creationId xmlns:p14="http://schemas.microsoft.com/office/powerpoint/2010/main" val="206331221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b="1" dirty="0">
                <a:latin typeface="Imprint MT Shadow" panose="04020605060303030202" pitchFamily="82" charset="0"/>
              </a:rPr>
              <a:t>Price Ceilings</a:t>
            </a:r>
          </a:p>
        </p:txBody>
      </p:sp>
      <p:sp>
        <p:nvSpPr>
          <p:cNvPr id="3" name="Content Placeholder 2"/>
          <p:cNvSpPr>
            <a:spLocks noGrp="1"/>
          </p:cNvSpPr>
          <p:nvPr>
            <p:ph idx="1"/>
          </p:nvPr>
        </p:nvSpPr>
        <p:spPr>
          <a:xfrm>
            <a:off x="631065" y="1136896"/>
            <a:ext cx="11178861" cy="4351338"/>
          </a:xfrm>
        </p:spPr>
        <p:txBody>
          <a:bodyPr/>
          <a:lstStyle/>
          <a:p>
            <a:r>
              <a:rPr lang="en-US" b="1" u="sng" dirty="0"/>
              <a:t>Price Ceilings </a:t>
            </a:r>
            <a:r>
              <a:rPr lang="en-US" dirty="0"/>
              <a:t>– gov’t imposed, </a:t>
            </a:r>
            <a:r>
              <a:rPr lang="en-US" dirty="0">
                <a:solidFill>
                  <a:srgbClr val="FF0000"/>
                </a:solidFill>
                <a:latin typeface="Impact" panose="020B0806030902050204" pitchFamily="34" charset="0"/>
              </a:rPr>
              <a:t>legal maximum price </a:t>
            </a:r>
            <a:r>
              <a:rPr lang="en-US" dirty="0"/>
              <a:t>that can be charged for a good/service</a:t>
            </a:r>
          </a:p>
          <a:p>
            <a:pPr lvl="1"/>
            <a:r>
              <a:rPr lang="en-US" sz="2800" dirty="0"/>
              <a:t>New York introduced rent control in the 1940s as a way to provide affordable housing, but it </a:t>
            </a:r>
            <a:r>
              <a:rPr lang="en-US" sz="2800" dirty="0">
                <a:solidFill>
                  <a:srgbClr val="FF0000"/>
                </a:solidFill>
                <a:latin typeface="Aharoni" panose="02010803020104030203" pitchFamily="2" charset="-79"/>
                <a:cs typeface="Aharoni" panose="02010803020104030203" pitchFamily="2" charset="-79"/>
              </a:rPr>
              <a:t>resulted in shortage of NY apartments </a:t>
            </a:r>
          </a:p>
          <a:p>
            <a:pPr lvl="1"/>
            <a:r>
              <a:rPr lang="en-US" sz="2800"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Price ceilings cause a shortage in the amount of the product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805" y="3715555"/>
            <a:ext cx="3879433" cy="29095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0173" y="3280916"/>
            <a:ext cx="2508161" cy="334421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5800" y="3429023"/>
            <a:ext cx="3048000" cy="3048000"/>
          </a:xfrm>
          <a:prstGeom prst="rect">
            <a:avLst/>
          </a:prstGeom>
        </p:spPr>
      </p:pic>
    </p:spTree>
    <p:extLst>
      <p:ext uri="{BB962C8B-B14F-4D97-AF65-F5344CB8AC3E}">
        <p14:creationId xmlns:p14="http://schemas.microsoft.com/office/powerpoint/2010/main" val="98654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315" y="120427"/>
            <a:ext cx="10515600" cy="1325563"/>
          </a:xfrm>
        </p:spPr>
        <p:txBody>
          <a:bodyPr>
            <a:normAutofit/>
          </a:bodyPr>
          <a:lstStyle/>
          <a:p>
            <a:pPr algn="ctr"/>
            <a:r>
              <a:rPr lang="en-US" sz="5400" dirty="0">
                <a:latin typeface="Monotype Corsiva" panose="03010101010201010101" pitchFamily="66" charset="0"/>
              </a:rPr>
              <a:t>Price Floors</a:t>
            </a:r>
          </a:p>
        </p:txBody>
      </p:sp>
      <p:sp>
        <p:nvSpPr>
          <p:cNvPr id="3" name="Content Placeholder 2"/>
          <p:cNvSpPr>
            <a:spLocks noGrp="1"/>
          </p:cNvSpPr>
          <p:nvPr>
            <p:ph idx="1"/>
          </p:nvPr>
        </p:nvSpPr>
        <p:spPr>
          <a:xfrm>
            <a:off x="205858" y="1201292"/>
            <a:ext cx="11887201" cy="4351338"/>
          </a:xfrm>
        </p:spPr>
        <p:txBody>
          <a:bodyPr/>
          <a:lstStyle/>
          <a:p>
            <a:r>
              <a:rPr lang="en-US" b="1" u="sng" dirty="0"/>
              <a:t>Price Floors </a:t>
            </a:r>
            <a:r>
              <a:rPr lang="en-US" dirty="0"/>
              <a:t>– gov’t imposed, </a:t>
            </a:r>
            <a:r>
              <a:rPr lang="en-US"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minimum price </a:t>
            </a:r>
            <a:r>
              <a:rPr lang="en-US" dirty="0"/>
              <a:t>that can be legally charged for a good or service</a:t>
            </a:r>
          </a:p>
          <a:p>
            <a:pPr lvl="1"/>
            <a:r>
              <a:rPr lang="en-US" sz="2600" b="1" dirty="0">
                <a:solidFill>
                  <a:srgbClr val="FF0000"/>
                </a:solidFill>
                <a:latin typeface="HP Simplified" panose="020B0604020204020204" pitchFamily="34" charset="0"/>
              </a:rPr>
              <a:t>Price floors cause a surplus to occur in the market </a:t>
            </a:r>
          </a:p>
          <a:p>
            <a:pPr lvl="1"/>
            <a:r>
              <a:rPr lang="en-US" sz="2600" b="1" dirty="0">
                <a:solidFill>
                  <a:schemeClr val="accent6">
                    <a:lumMod val="50000"/>
                  </a:schemeClr>
                </a:solidFill>
                <a:latin typeface="Imprint MT Shadow" panose="04020605060303030202" pitchFamily="82" charset="0"/>
              </a:rPr>
              <a:t>Minimum wage is a well-known price floor</a:t>
            </a:r>
          </a:p>
          <a:p>
            <a:pPr lvl="1"/>
            <a:r>
              <a:rPr lang="en-US" b="1" dirty="0">
                <a:solidFill>
                  <a:schemeClr val="accent2">
                    <a:lumMod val="50000"/>
                  </a:schemeClr>
                </a:solidFill>
                <a:latin typeface="HP Simplified" panose="020B0604020204020204" pitchFamily="34" charset="0"/>
              </a:rPr>
              <a:t>Minimum wage can cause a surplus of workers, causing unemployment to rise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274" y="3231716"/>
            <a:ext cx="4890155" cy="366761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7676" y="3462138"/>
            <a:ext cx="4275383" cy="317135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7748" y="3799597"/>
            <a:ext cx="3103362" cy="1957018"/>
          </a:xfrm>
          <a:prstGeom prst="rect">
            <a:avLst/>
          </a:prstGeom>
        </p:spPr>
      </p:pic>
    </p:spTree>
    <p:extLst>
      <p:ext uri="{BB962C8B-B14F-4D97-AF65-F5344CB8AC3E}">
        <p14:creationId xmlns:p14="http://schemas.microsoft.com/office/powerpoint/2010/main" val="153023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2" end="2"/>
                                            </p:txEl>
                                          </p:spTgt>
                                        </p:tgtEl>
                                      </p:cBhvr>
                                    </p:animEffect>
                                  </p:childTnLst>
                                </p:cTn>
                              </p:par>
                              <p:par>
                                <p:cTn id="19" presetID="3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4"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7470" y="100081"/>
            <a:ext cx="10515600" cy="1325563"/>
          </a:xfrm>
        </p:spPr>
        <p:txBody>
          <a:bodyPr/>
          <a:lstStyle/>
          <a:p>
            <a:pPr algn="ctr"/>
            <a:r>
              <a:rPr lang="en-US" dirty="0">
                <a:solidFill>
                  <a:srgbClr val="FF0000"/>
                </a:solidFill>
              </a:rPr>
              <a:t>Milestone Review </a:t>
            </a:r>
          </a:p>
        </p:txBody>
      </p:sp>
      <p:sp>
        <p:nvSpPr>
          <p:cNvPr id="3" name="Content Placeholder 2"/>
          <p:cNvSpPr>
            <a:spLocks noGrp="1"/>
          </p:cNvSpPr>
          <p:nvPr>
            <p:ph idx="1"/>
          </p:nvPr>
        </p:nvSpPr>
        <p:spPr>
          <a:xfrm>
            <a:off x="708991" y="1587087"/>
            <a:ext cx="11012557" cy="4351338"/>
          </a:xfrm>
        </p:spPr>
        <p:txBody>
          <a:bodyPr/>
          <a:lstStyle/>
          <a:p>
            <a:pPr marL="0" indent="0">
              <a:buNone/>
            </a:pPr>
            <a:r>
              <a:rPr lang="en-US" b="1" dirty="0"/>
              <a:t>SSEMI2g) </a:t>
            </a:r>
            <a:r>
              <a:rPr lang="en-US" dirty="0"/>
              <a:t>Which of these is MOST LIKELY a result of apartment rent </a:t>
            </a:r>
            <a:br>
              <a:rPr lang="en-US" dirty="0"/>
            </a:br>
            <a:r>
              <a:rPr lang="en-US" dirty="0"/>
              <a:t>controls?</a:t>
            </a:r>
          </a:p>
          <a:p>
            <a:pPr marL="514350" indent="-514350">
              <a:buFont typeface="+mj-lt"/>
              <a:buAutoNum type="alphaLcParenR"/>
            </a:pPr>
            <a:r>
              <a:rPr lang="en-US" dirty="0"/>
              <a:t>a shortage of apartments</a:t>
            </a:r>
          </a:p>
          <a:p>
            <a:pPr marL="514350" indent="-514350">
              <a:buFont typeface="+mj-lt"/>
              <a:buAutoNum type="alphaLcParenR"/>
            </a:pPr>
            <a:r>
              <a:rPr lang="en-US" dirty="0"/>
              <a:t>increased mobility of workers</a:t>
            </a:r>
          </a:p>
          <a:p>
            <a:pPr marL="514350" indent="-514350">
              <a:buFont typeface="+mj-lt"/>
              <a:buAutoNum type="alphaLcParenR"/>
            </a:pPr>
            <a:r>
              <a:rPr lang="en-US" dirty="0"/>
              <a:t>decreased demand for apartments</a:t>
            </a:r>
          </a:p>
          <a:p>
            <a:pPr marL="514350" indent="-514350">
              <a:buFont typeface="+mj-lt"/>
              <a:buAutoNum type="alphaLcParenR"/>
            </a:pPr>
            <a:r>
              <a:rPr lang="en-US" dirty="0"/>
              <a:t>a dramatic increase in rental rates</a:t>
            </a:r>
          </a:p>
          <a:p>
            <a:endParaRPr lang="en-US" dirty="0"/>
          </a:p>
        </p:txBody>
      </p:sp>
      <p:sp>
        <p:nvSpPr>
          <p:cNvPr id="4" name="TextBox 3"/>
          <p:cNvSpPr txBox="1"/>
          <p:nvPr/>
        </p:nvSpPr>
        <p:spPr>
          <a:xfrm>
            <a:off x="1802296" y="4863548"/>
            <a:ext cx="9819861" cy="553998"/>
          </a:xfrm>
          <a:prstGeom prst="rect">
            <a:avLst/>
          </a:prstGeom>
          <a:noFill/>
        </p:spPr>
        <p:txBody>
          <a:bodyPr wrap="square" rtlCol="0">
            <a:spAutoFit/>
          </a:bodyPr>
          <a:lstStyle/>
          <a:p>
            <a:pPr algn="ctr"/>
            <a:r>
              <a:rPr lang="en-US" sz="3000" dirty="0">
                <a:solidFill>
                  <a:srgbClr val="7030A0"/>
                </a:solidFill>
                <a:latin typeface="Aharoni" panose="02010803020104030203" pitchFamily="2" charset="-79"/>
                <a:cs typeface="Aharoni" panose="02010803020104030203" pitchFamily="2" charset="-79"/>
              </a:rPr>
              <a:t>Now, Draw this Supply &amp; Demand Graph</a:t>
            </a:r>
          </a:p>
        </p:txBody>
      </p:sp>
    </p:spTree>
    <p:extLst>
      <p:ext uri="{BB962C8B-B14F-4D97-AF65-F5344CB8AC3E}">
        <p14:creationId xmlns:p14="http://schemas.microsoft.com/office/powerpoint/2010/main" val="240495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anim calcmode="lin" valueType="num">
                                      <p:cBhvr>
                                        <p:cTn id="8" dur="2000" fill="hold"/>
                                        <p:tgtEl>
                                          <p:spTgt spid="4">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3352800" y="1543051"/>
            <a:ext cx="6972300"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2400">
              <a:cs typeface="Arial" panose="020B0604020202020204" pitchFamily="34" charset="0"/>
            </a:endParaRPr>
          </a:p>
        </p:txBody>
      </p:sp>
      <p:sp>
        <p:nvSpPr>
          <p:cNvPr id="15363" name="Rectangle 3"/>
          <p:cNvSpPr>
            <a:spLocks noChangeArrowheads="1"/>
          </p:cNvSpPr>
          <p:nvPr/>
        </p:nvSpPr>
        <p:spPr bwMode="auto">
          <a:xfrm>
            <a:off x="1676401" y="0"/>
            <a:ext cx="870267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6600" b="1">
                <a:cs typeface="Times New Roman" panose="02020603050405020304" pitchFamily="18" charset="0"/>
              </a:rPr>
              <a:t>REVIEW</a:t>
            </a:r>
          </a:p>
        </p:txBody>
      </p:sp>
      <p:sp>
        <p:nvSpPr>
          <p:cNvPr id="16388" name="Rectangle 4"/>
          <p:cNvSpPr>
            <a:spLocks noGrp="1" noChangeArrowheads="1"/>
          </p:cNvSpPr>
          <p:nvPr>
            <p:ph type="title"/>
          </p:nvPr>
        </p:nvSpPr>
        <p:spPr/>
        <p:txBody>
          <a:bodyPr/>
          <a:lstStyle/>
          <a:p>
            <a:pPr eaLnBrk="1" hangingPunct="1"/>
            <a:r>
              <a:rPr lang="en-US" altLang="en-US" sz="6000" b="1" dirty="0"/>
              <a:t> </a:t>
            </a:r>
            <a:endParaRPr lang="en-US" altLang="en-US" sz="2800" dirty="0"/>
          </a:p>
        </p:txBody>
      </p:sp>
      <p:sp>
        <p:nvSpPr>
          <p:cNvPr id="15369" name="Rectangle 9"/>
          <p:cNvSpPr>
            <a:spLocks noChangeArrowheads="1"/>
          </p:cNvSpPr>
          <p:nvPr/>
        </p:nvSpPr>
        <p:spPr bwMode="auto">
          <a:xfrm>
            <a:off x="304800" y="826812"/>
            <a:ext cx="11887200" cy="10119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514350" indent="-514350">
              <a:buFont typeface="+mj-lt"/>
              <a:buAutoNum type="arabicPeriod"/>
            </a:pPr>
            <a:r>
              <a:rPr lang="en-US" sz="2600" b="1" dirty="0">
                <a:solidFill>
                  <a:srgbClr val="0070C0"/>
                </a:solidFill>
              </a:rPr>
              <a:t>What would Adam Smith call the market equilibrium?</a:t>
            </a:r>
          </a:p>
          <a:p>
            <a:pPr marL="514350" indent="-514350">
              <a:buFont typeface="+mj-lt"/>
              <a:buAutoNum type="arabicPeriod"/>
            </a:pPr>
            <a:r>
              <a:rPr lang="en-US" sz="2600" b="1" dirty="0">
                <a:solidFill>
                  <a:srgbClr val="0070C0"/>
                </a:solidFill>
              </a:rPr>
              <a:t>How are prices calculated in a market economy?</a:t>
            </a:r>
          </a:p>
          <a:p>
            <a:pPr marL="514350" indent="-514350">
              <a:buFont typeface="+mj-lt"/>
              <a:buAutoNum type="arabicPeriod"/>
            </a:pPr>
            <a:r>
              <a:rPr lang="en-US" sz="2600" b="1" dirty="0">
                <a:solidFill>
                  <a:srgbClr val="0070C0"/>
                </a:solidFill>
              </a:rPr>
              <a:t>What is meant by market equilibrium?</a:t>
            </a:r>
          </a:p>
          <a:p>
            <a:pPr marL="514350" indent="-514350">
              <a:buFont typeface="+mj-lt"/>
              <a:buAutoNum type="arabicPeriod"/>
            </a:pPr>
            <a:r>
              <a:rPr lang="en-US" sz="2600" b="1" dirty="0">
                <a:solidFill>
                  <a:srgbClr val="0070C0"/>
                </a:solidFill>
              </a:rPr>
              <a:t>What occurs when Qs &gt; </a:t>
            </a:r>
            <a:r>
              <a:rPr lang="en-US" sz="2600" b="1" dirty="0" err="1">
                <a:solidFill>
                  <a:srgbClr val="0070C0"/>
                </a:solidFill>
              </a:rPr>
              <a:t>Qd</a:t>
            </a:r>
            <a:r>
              <a:rPr lang="en-US" sz="2600" b="1" dirty="0">
                <a:solidFill>
                  <a:srgbClr val="0070C0"/>
                </a:solidFill>
              </a:rPr>
              <a:t>? How does the free market fix this…</a:t>
            </a:r>
          </a:p>
          <a:p>
            <a:pPr marL="514350" indent="-514350">
              <a:buFont typeface="+mj-lt"/>
              <a:buAutoNum type="arabicPeriod"/>
            </a:pPr>
            <a:r>
              <a:rPr lang="en-US" sz="2600" b="1" dirty="0">
                <a:solidFill>
                  <a:srgbClr val="0070C0"/>
                </a:solidFill>
              </a:rPr>
              <a:t>What occurs when </a:t>
            </a:r>
            <a:r>
              <a:rPr lang="en-US" sz="2600" b="1" dirty="0" err="1">
                <a:solidFill>
                  <a:srgbClr val="0070C0"/>
                </a:solidFill>
              </a:rPr>
              <a:t>Qd</a:t>
            </a:r>
            <a:r>
              <a:rPr lang="en-US" sz="2600" b="1" dirty="0">
                <a:solidFill>
                  <a:srgbClr val="0070C0"/>
                </a:solidFill>
              </a:rPr>
              <a:t> &gt; Qs? How does the free market fix this…</a:t>
            </a:r>
          </a:p>
          <a:p>
            <a:pPr marL="514350" indent="-514350">
              <a:buFont typeface="+mj-lt"/>
              <a:buAutoNum type="arabicPeriod"/>
            </a:pPr>
            <a:r>
              <a:rPr lang="en-US" sz="2600" b="1" dirty="0">
                <a:solidFill>
                  <a:srgbClr val="0070C0"/>
                </a:solidFill>
              </a:rPr>
              <a:t>Draw a Supply and Demand Graph for a Dairy Queen Butterfinger Blizzard with a market equilibrium price at $3.50 and quantity of 10 with your fingers!</a:t>
            </a:r>
          </a:p>
          <a:p>
            <a:pPr marL="514350" indent="-514350">
              <a:buFont typeface="+mj-lt"/>
              <a:buAutoNum type="arabicPeriod"/>
            </a:pPr>
            <a:r>
              <a:rPr lang="en-US" sz="2600" b="1" dirty="0">
                <a:solidFill>
                  <a:srgbClr val="0070C0"/>
                </a:solidFill>
              </a:rPr>
              <a:t>What is it called when the Government intervenes with prices in the market?</a:t>
            </a:r>
          </a:p>
          <a:p>
            <a:pPr marL="514350" indent="-514350">
              <a:buFont typeface="+mj-lt"/>
              <a:buAutoNum type="arabicPeriod"/>
            </a:pPr>
            <a:r>
              <a:rPr lang="en-US" sz="2600" b="1" dirty="0">
                <a:solidFill>
                  <a:srgbClr val="0070C0"/>
                </a:solidFill>
              </a:rPr>
              <a:t>What do price ceilings always cause to happen in the market? Where on a graph are they located? Draw it with your fingers. Give an example of one. </a:t>
            </a:r>
          </a:p>
          <a:p>
            <a:pPr marL="514350" indent="-514350">
              <a:buFont typeface="+mj-lt"/>
              <a:buAutoNum type="arabicPeriod"/>
            </a:pPr>
            <a:r>
              <a:rPr lang="en-US" sz="2600" b="1" dirty="0">
                <a:solidFill>
                  <a:srgbClr val="0070C0"/>
                </a:solidFill>
              </a:rPr>
              <a:t>What do price floors always cause to happen in the market? Where on a graph are they located? Draw it with your fingers. Give an example of one.</a:t>
            </a:r>
          </a:p>
          <a:p>
            <a:pPr marL="514350" indent="-514350">
              <a:buFont typeface="+mj-lt"/>
              <a:buAutoNum type="arabicPeriod"/>
            </a:pPr>
            <a:r>
              <a:rPr lang="en-US" sz="2600" b="1" dirty="0">
                <a:solidFill>
                  <a:srgbClr val="0070C0"/>
                </a:solidFill>
              </a:rPr>
              <a:t>Name 5 exotic pets that you would own if allowed. </a:t>
            </a:r>
          </a:p>
          <a:p>
            <a:pPr marL="514350" indent="-514350">
              <a:buFont typeface="+mj-lt"/>
              <a:buAutoNum type="arabicPeriod"/>
            </a:pPr>
            <a:endParaRPr lang="en-US" sz="2600" b="1" dirty="0">
              <a:solidFill>
                <a:srgbClr val="0070C0"/>
              </a:solidFill>
            </a:endParaRPr>
          </a:p>
          <a:p>
            <a:pPr marL="514350" indent="-514350">
              <a:buFont typeface="+mj-lt"/>
              <a:buAutoNum type="arabicPeriod"/>
            </a:pPr>
            <a:endParaRPr lang="en-US" sz="2600" b="1" dirty="0">
              <a:solidFill>
                <a:srgbClr val="0070C0"/>
              </a:solidFill>
            </a:endParaRPr>
          </a:p>
          <a:p>
            <a:pPr marL="514350" indent="-514350">
              <a:buFont typeface="+mj-lt"/>
              <a:buAutoNum type="arabicPeriod"/>
            </a:pPr>
            <a:endParaRPr lang="en-US" sz="2600" b="1" dirty="0">
              <a:solidFill>
                <a:srgbClr val="0070C0"/>
              </a:solidFill>
            </a:endParaRPr>
          </a:p>
          <a:p>
            <a:pPr marL="514350" indent="-514350">
              <a:buFont typeface="+mj-lt"/>
              <a:buAutoNum type="arabicPeriod"/>
            </a:pPr>
            <a:endParaRPr lang="en-US" sz="2600" b="1" dirty="0">
              <a:solidFill>
                <a:srgbClr val="0070C0"/>
              </a:solidFill>
            </a:endParaRPr>
          </a:p>
          <a:p>
            <a:pPr marL="514350" indent="-514350">
              <a:buFont typeface="+mj-lt"/>
              <a:buAutoNum type="arabicPeriod"/>
            </a:pPr>
            <a:endParaRPr lang="en-US" sz="2600" b="1" dirty="0">
              <a:solidFill>
                <a:srgbClr val="0070C0"/>
              </a:solidFill>
            </a:endParaRPr>
          </a:p>
          <a:p>
            <a:pPr marL="514350" indent="-514350">
              <a:buFont typeface="+mj-lt"/>
              <a:buAutoNum type="arabicPeriod"/>
            </a:pPr>
            <a:endParaRPr lang="en-US" sz="2400" b="1" dirty="0">
              <a:solidFill>
                <a:srgbClr val="0070C0"/>
              </a:solidFill>
            </a:endParaRPr>
          </a:p>
          <a:p>
            <a:pPr marL="0" indent="0">
              <a:spcBef>
                <a:spcPct val="0"/>
              </a:spcBef>
              <a:buNone/>
            </a:pPr>
            <a:endParaRPr kumimoji="1" lang="en-US" altLang="en-US" sz="2600" b="1" dirty="0">
              <a:solidFill>
                <a:srgbClr val="000099"/>
              </a:solidFill>
            </a:endParaRPr>
          </a:p>
          <a:p>
            <a:pPr>
              <a:spcBef>
                <a:spcPct val="0"/>
              </a:spcBef>
              <a:buFontTx/>
              <a:buAutoNum type="arabicPeriod"/>
            </a:pPr>
            <a:endParaRPr kumimoji="1" lang="en-US" altLang="en-US" sz="2600" b="1" dirty="0">
              <a:solidFill>
                <a:srgbClr val="000099"/>
              </a:solidFill>
            </a:endParaRPr>
          </a:p>
          <a:p>
            <a:pPr>
              <a:spcBef>
                <a:spcPct val="0"/>
              </a:spcBef>
              <a:buFontTx/>
              <a:buAutoNum type="arabicPeriod"/>
            </a:pPr>
            <a:endParaRPr kumimoji="1" lang="en-US" altLang="en-US" sz="3000" b="1" dirty="0">
              <a:solidFill>
                <a:srgbClr val="000099"/>
              </a:solidFill>
            </a:endParaRPr>
          </a:p>
        </p:txBody>
      </p:sp>
      <p:pic>
        <p:nvPicPr>
          <p:cNvPr id="16390" name="Picture 10" descr="ge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8200" y="152400"/>
            <a:ext cx="175260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13</a:t>
            </a:r>
          </a:p>
        </p:txBody>
      </p:sp>
    </p:spTree>
    <p:extLst>
      <p:ext uri="{BB962C8B-B14F-4D97-AF65-F5344CB8AC3E}">
        <p14:creationId xmlns:p14="http://schemas.microsoft.com/office/powerpoint/2010/main" val="258781838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dissolve">
                                      <p:cBhvr>
                                        <p:cTn id="7" dur="500"/>
                                        <p:tgtEl>
                                          <p:spTgt spid="153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369"/>
                                        </p:tgtEl>
                                        <p:attrNameLst>
                                          <p:attrName>style.visibility</p:attrName>
                                        </p:attrNameLst>
                                      </p:cBhvr>
                                      <p:to>
                                        <p:strVal val="visible"/>
                                      </p:to>
                                    </p:set>
                                    <p:animEffect transition="in" filter="dissolve">
                                      <p:cBhvr>
                                        <p:cTn id="12" dur="500"/>
                                        <p:tgtEl>
                                          <p:spTgt spid="15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utoUpdateAnimBg="0"/>
      <p:bldP spid="15369" grpId="0"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latin typeface="Goudy Old Style" panose="02020502050305020303" pitchFamily="18" charset="0"/>
              </a:rPr>
              <a:t>Whew! Thank Goodness we’re done with all that Supply &amp; Demand nonsense!!!!</a:t>
            </a:r>
          </a:p>
        </p:txBody>
      </p:sp>
      <p:sp>
        <p:nvSpPr>
          <p:cNvPr id="3" name="Content Placeholder 2"/>
          <p:cNvSpPr>
            <a:spLocks noGrp="1"/>
          </p:cNvSpPr>
          <p:nvPr>
            <p:ph idx="1"/>
          </p:nvPr>
        </p:nvSpPr>
        <p:spPr>
          <a:xfrm>
            <a:off x="335001" y="1825625"/>
            <a:ext cx="11333258" cy="4351338"/>
          </a:xfrm>
        </p:spPr>
        <p:txBody>
          <a:bodyPr/>
          <a:lstStyle/>
          <a:p>
            <a:r>
              <a:rPr lang="en-US" dirty="0"/>
              <a:t>And now Ladies &amp; Gentlemen it’s time for…wait for it…can you guess it?</a:t>
            </a:r>
          </a:p>
          <a:p>
            <a:r>
              <a:rPr lang="en-US" sz="6000" dirty="0">
                <a:solidFill>
                  <a:srgbClr val="C00000"/>
                </a:solidFill>
                <a:latin typeface="Goudy Stout" panose="0202090407030B020401" pitchFamily="18" charset="0"/>
              </a:rPr>
              <a:t>Market structures!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2151" y="4148786"/>
            <a:ext cx="2809875" cy="25146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000" y="4142168"/>
            <a:ext cx="3188355" cy="239296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2314" y="4013915"/>
            <a:ext cx="3974206" cy="2649471"/>
          </a:xfrm>
          <a:prstGeom prst="rect">
            <a:avLst/>
          </a:prstGeom>
        </p:spPr>
      </p:pic>
    </p:spTree>
    <p:extLst>
      <p:ext uri="{BB962C8B-B14F-4D97-AF65-F5344CB8AC3E}">
        <p14:creationId xmlns:p14="http://schemas.microsoft.com/office/powerpoint/2010/main" val="316431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80">
                                          <p:stCondLst>
                                            <p:cond delay="0"/>
                                          </p:stCondLst>
                                        </p:cTn>
                                        <p:tgtEl>
                                          <p:spTgt spid="3">
                                            <p:txEl>
                                              <p:pRg st="1" end="1"/>
                                            </p:txEl>
                                          </p:spTgt>
                                        </p:tgtEl>
                                      </p:cBhvr>
                                    </p:animEffect>
                                    <p:anim calcmode="lin" valueType="num">
                                      <p:cBhvr>
                                        <p:cTn id="8"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1" end="1"/>
                                            </p:txEl>
                                          </p:spTgt>
                                        </p:tgtEl>
                                      </p:cBhvr>
                                      <p:to x="100000" y="60000"/>
                                    </p:animScale>
                                    <p:animScale>
                                      <p:cBhvr>
                                        <p:cTn id="14" dur="166" decel="50000">
                                          <p:stCondLst>
                                            <p:cond delay="676"/>
                                          </p:stCondLst>
                                        </p:cTn>
                                        <p:tgtEl>
                                          <p:spTgt spid="3">
                                            <p:txEl>
                                              <p:pRg st="1" end="1"/>
                                            </p:txEl>
                                          </p:spTgt>
                                        </p:tgtEl>
                                      </p:cBhvr>
                                      <p:to x="100000" y="100000"/>
                                    </p:animScale>
                                    <p:animScale>
                                      <p:cBhvr>
                                        <p:cTn id="15" dur="26">
                                          <p:stCondLst>
                                            <p:cond delay="1312"/>
                                          </p:stCondLst>
                                        </p:cTn>
                                        <p:tgtEl>
                                          <p:spTgt spid="3">
                                            <p:txEl>
                                              <p:pRg st="1" end="1"/>
                                            </p:txEl>
                                          </p:spTgt>
                                        </p:tgtEl>
                                      </p:cBhvr>
                                      <p:to x="100000" y="80000"/>
                                    </p:animScale>
                                    <p:animScale>
                                      <p:cBhvr>
                                        <p:cTn id="16" dur="166" decel="50000">
                                          <p:stCondLst>
                                            <p:cond delay="1338"/>
                                          </p:stCondLst>
                                        </p:cTn>
                                        <p:tgtEl>
                                          <p:spTgt spid="3">
                                            <p:txEl>
                                              <p:pRg st="1" end="1"/>
                                            </p:txEl>
                                          </p:spTgt>
                                        </p:tgtEl>
                                      </p:cBhvr>
                                      <p:to x="100000" y="100000"/>
                                    </p:animScale>
                                    <p:animScale>
                                      <p:cBhvr>
                                        <p:cTn id="17" dur="26">
                                          <p:stCondLst>
                                            <p:cond delay="1642"/>
                                          </p:stCondLst>
                                        </p:cTn>
                                        <p:tgtEl>
                                          <p:spTgt spid="3">
                                            <p:txEl>
                                              <p:pRg st="1" end="1"/>
                                            </p:txEl>
                                          </p:spTgt>
                                        </p:tgtEl>
                                      </p:cBhvr>
                                      <p:to x="100000" y="90000"/>
                                    </p:animScale>
                                    <p:animScale>
                                      <p:cBhvr>
                                        <p:cTn id="18" dur="166" decel="50000">
                                          <p:stCondLst>
                                            <p:cond delay="1668"/>
                                          </p:stCondLst>
                                        </p:cTn>
                                        <p:tgtEl>
                                          <p:spTgt spid="3">
                                            <p:txEl>
                                              <p:pRg st="1" end="1"/>
                                            </p:txEl>
                                          </p:spTgt>
                                        </p:tgtEl>
                                      </p:cBhvr>
                                      <p:to x="100000" y="100000"/>
                                    </p:animScale>
                                    <p:animScale>
                                      <p:cBhvr>
                                        <p:cTn id="19" dur="26">
                                          <p:stCondLst>
                                            <p:cond delay="1808"/>
                                          </p:stCondLst>
                                        </p:cTn>
                                        <p:tgtEl>
                                          <p:spTgt spid="3">
                                            <p:txEl>
                                              <p:pRg st="1" end="1"/>
                                            </p:txEl>
                                          </p:spTgt>
                                        </p:tgtEl>
                                      </p:cBhvr>
                                      <p:to x="100000" y="95000"/>
                                    </p:animScale>
                                    <p:animScale>
                                      <p:cBhvr>
                                        <p:cTn id="20" dur="166" decel="50000">
                                          <p:stCondLst>
                                            <p:cond delay="1834"/>
                                          </p:stCondLst>
                                        </p:cTn>
                                        <p:tgtEl>
                                          <p:spTgt spid="3">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4211"/>
            <a:ext cx="10515600" cy="1325563"/>
          </a:xfrm>
        </p:spPr>
        <p:txBody>
          <a:bodyPr>
            <a:normAutofit/>
          </a:bodyPr>
          <a:lstStyle/>
          <a:p>
            <a:pPr algn="ctr"/>
            <a:r>
              <a:rPr lang="en-US" sz="4800" dirty="0">
                <a:solidFill>
                  <a:srgbClr val="FFC000"/>
                </a:solidFill>
                <a:latin typeface="Eras Medium ITC" panose="020B0602030504020804" pitchFamily="34" charset="0"/>
              </a:rPr>
              <a:t>Spectrum of Competition</a:t>
            </a:r>
          </a:p>
        </p:txBody>
      </p:sp>
      <p:sp>
        <p:nvSpPr>
          <p:cNvPr id="4" name="Left-Right Arrow 3"/>
          <p:cNvSpPr/>
          <p:nvPr/>
        </p:nvSpPr>
        <p:spPr>
          <a:xfrm>
            <a:off x="1253543" y="1690688"/>
            <a:ext cx="9684913" cy="1429555"/>
          </a:xfrm>
          <a:prstGeom prst="lef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a:stCxn id="4" idx="1"/>
            <a:endCxn id="4" idx="5"/>
          </p:cNvCxnSpPr>
          <p:nvPr/>
        </p:nvCxnSpPr>
        <p:spPr>
          <a:xfrm>
            <a:off x="6096000" y="2048077"/>
            <a:ext cx="0" cy="714777"/>
          </a:xfrm>
          <a:prstGeom prst="line">
            <a:avLst/>
          </a:prstGeom>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2343955" y="1442434"/>
            <a:ext cx="7662930" cy="523220"/>
          </a:xfrm>
          <a:prstGeom prst="rect">
            <a:avLst/>
          </a:prstGeom>
          <a:noFill/>
        </p:spPr>
        <p:txBody>
          <a:bodyPr wrap="square" rtlCol="0">
            <a:spAutoFit/>
          </a:bodyPr>
          <a:lstStyle/>
          <a:p>
            <a:r>
              <a:rPr lang="en-US" sz="2800" dirty="0">
                <a:solidFill>
                  <a:srgbClr val="C00000"/>
                </a:solidFill>
              </a:rPr>
              <a:t>More Competitive                          </a:t>
            </a:r>
            <a:r>
              <a:rPr lang="en-US" sz="2800" dirty="0">
                <a:solidFill>
                  <a:srgbClr val="002060"/>
                </a:solidFill>
              </a:rPr>
              <a:t>Less Competitive</a:t>
            </a:r>
          </a:p>
        </p:txBody>
      </p:sp>
      <p:sp>
        <p:nvSpPr>
          <p:cNvPr id="11" name="TextBox 10"/>
          <p:cNvSpPr txBox="1"/>
          <p:nvPr/>
        </p:nvSpPr>
        <p:spPr>
          <a:xfrm>
            <a:off x="1366234" y="3120243"/>
            <a:ext cx="2780764" cy="954107"/>
          </a:xfrm>
          <a:prstGeom prst="rect">
            <a:avLst/>
          </a:prstGeom>
          <a:noFill/>
        </p:spPr>
        <p:txBody>
          <a:bodyPr wrap="square" rtlCol="0">
            <a:spAutoFit/>
          </a:bodyPr>
          <a:lstStyle/>
          <a:p>
            <a:pPr algn="ctr"/>
            <a:r>
              <a:rPr lang="en-US" sz="2800" dirty="0">
                <a:solidFill>
                  <a:srgbClr val="C00000"/>
                </a:solidFill>
              </a:rPr>
              <a:t>Perfect Competition</a:t>
            </a:r>
          </a:p>
        </p:txBody>
      </p:sp>
      <p:sp>
        <p:nvSpPr>
          <p:cNvPr id="12" name="TextBox 11"/>
          <p:cNvSpPr txBox="1"/>
          <p:nvPr/>
        </p:nvSpPr>
        <p:spPr>
          <a:xfrm>
            <a:off x="3932348" y="3120242"/>
            <a:ext cx="2163651" cy="954107"/>
          </a:xfrm>
          <a:prstGeom prst="rect">
            <a:avLst/>
          </a:prstGeom>
          <a:noFill/>
        </p:spPr>
        <p:txBody>
          <a:bodyPr wrap="square" rtlCol="0">
            <a:spAutoFit/>
          </a:bodyPr>
          <a:lstStyle/>
          <a:p>
            <a:r>
              <a:rPr lang="en-US" sz="2800" dirty="0">
                <a:solidFill>
                  <a:srgbClr val="C00000"/>
                </a:solidFill>
              </a:rPr>
              <a:t>Monopolistic Competition</a:t>
            </a:r>
          </a:p>
        </p:txBody>
      </p:sp>
      <p:sp>
        <p:nvSpPr>
          <p:cNvPr id="13" name="TextBox 12"/>
          <p:cNvSpPr txBox="1"/>
          <p:nvPr/>
        </p:nvSpPr>
        <p:spPr>
          <a:xfrm>
            <a:off x="6842974" y="3275157"/>
            <a:ext cx="1713963" cy="523220"/>
          </a:xfrm>
          <a:prstGeom prst="rect">
            <a:avLst/>
          </a:prstGeom>
          <a:noFill/>
        </p:spPr>
        <p:txBody>
          <a:bodyPr wrap="square" rtlCol="0">
            <a:spAutoFit/>
          </a:bodyPr>
          <a:lstStyle/>
          <a:p>
            <a:r>
              <a:rPr lang="en-US" sz="2800" dirty="0">
                <a:solidFill>
                  <a:srgbClr val="002060"/>
                </a:solidFill>
              </a:rPr>
              <a:t>Oligopoly</a:t>
            </a:r>
          </a:p>
        </p:txBody>
      </p:sp>
      <p:sp>
        <p:nvSpPr>
          <p:cNvPr id="14" name="TextBox 13"/>
          <p:cNvSpPr txBox="1"/>
          <p:nvPr/>
        </p:nvSpPr>
        <p:spPr>
          <a:xfrm>
            <a:off x="9111803" y="3275157"/>
            <a:ext cx="1790163" cy="523220"/>
          </a:xfrm>
          <a:prstGeom prst="rect">
            <a:avLst/>
          </a:prstGeom>
          <a:noFill/>
        </p:spPr>
        <p:txBody>
          <a:bodyPr wrap="square" rtlCol="0">
            <a:spAutoFit/>
          </a:bodyPr>
          <a:lstStyle/>
          <a:p>
            <a:r>
              <a:rPr lang="en-US" sz="2800" dirty="0">
                <a:solidFill>
                  <a:srgbClr val="002060"/>
                </a:solidFill>
              </a:rPr>
              <a:t>Monopoly</a:t>
            </a: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771" y="4224769"/>
            <a:ext cx="3411028" cy="2558271"/>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7990" y="4192409"/>
            <a:ext cx="2048009" cy="2730679"/>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9" y="4224769"/>
            <a:ext cx="3258036" cy="2168075"/>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9004" y="3798377"/>
            <a:ext cx="2067796" cy="2729491"/>
          </a:xfrm>
          <a:prstGeom prst="rect">
            <a:avLst/>
          </a:prstGeom>
        </p:spPr>
      </p:pic>
    </p:spTree>
    <p:extLst>
      <p:ext uri="{BB962C8B-B14F-4D97-AF65-F5344CB8AC3E}">
        <p14:creationId xmlns:p14="http://schemas.microsoft.com/office/powerpoint/2010/main" val="1390787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3352800" y="1543051"/>
            <a:ext cx="6972300"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2400">
              <a:cs typeface="Arial" panose="020B0604020202020204" pitchFamily="34" charset="0"/>
            </a:endParaRPr>
          </a:p>
        </p:txBody>
      </p:sp>
      <p:sp>
        <p:nvSpPr>
          <p:cNvPr id="15363" name="Rectangle 3"/>
          <p:cNvSpPr>
            <a:spLocks noChangeArrowheads="1"/>
          </p:cNvSpPr>
          <p:nvPr/>
        </p:nvSpPr>
        <p:spPr bwMode="auto">
          <a:xfrm>
            <a:off x="1676401" y="0"/>
            <a:ext cx="870267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6600" b="1">
                <a:cs typeface="Times New Roman" panose="02020603050405020304" pitchFamily="18" charset="0"/>
              </a:rPr>
              <a:t>REVIEW</a:t>
            </a:r>
          </a:p>
        </p:txBody>
      </p:sp>
      <p:sp>
        <p:nvSpPr>
          <p:cNvPr id="16388" name="Rectangle 4"/>
          <p:cNvSpPr>
            <a:spLocks noGrp="1" noChangeArrowheads="1"/>
          </p:cNvSpPr>
          <p:nvPr>
            <p:ph type="title"/>
          </p:nvPr>
        </p:nvSpPr>
        <p:spPr/>
        <p:txBody>
          <a:bodyPr/>
          <a:lstStyle/>
          <a:p>
            <a:pPr eaLnBrk="1" hangingPunct="1"/>
            <a:r>
              <a:rPr lang="en-US" altLang="en-US" sz="6000" b="1" dirty="0"/>
              <a:t> </a:t>
            </a:r>
            <a:endParaRPr lang="en-US" altLang="en-US" sz="2800" dirty="0"/>
          </a:p>
        </p:txBody>
      </p:sp>
      <p:sp>
        <p:nvSpPr>
          <p:cNvPr id="15369" name="Rectangle 9"/>
          <p:cNvSpPr>
            <a:spLocks noChangeArrowheads="1"/>
          </p:cNvSpPr>
          <p:nvPr/>
        </p:nvSpPr>
        <p:spPr bwMode="auto">
          <a:xfrm>
            <a:off x="212035" y="985838"/>
            <a:ext cx="11887200" cy="716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514350" indent="-514350">
              <a:buFont typeface="+mj-lt"/>
              <a:buAutoNum type="arabicPeriod"/>
            </a:pPr>
            <a:r>
              <a:rPr lang="en-US" sz="2600" b="1" dirty="0">
                <a:solidFill>
                  <a:srgbClr val="0070C0"/>
                </a:solidFill>
              </a:rPr>
              <a:t>What scarce productive resources do households possess and exchange in the Resource Market?</a:t>
            </a:r>
          </a:p>
          <a:p>
            <a:pPr marL="514350" indent="-514350">
              <a:buFont typeface="+mj-lt"/>
              <a:buAutoNum type="arabicPeriod"/>
            </a:pPr>
            <a:r>
              <a:rPr lang="en-US" sz="2600" b="1" dirty="0">
                <a:solidFill>
                  <a:srgbClr val="0070C0"/>
                </a:solidFill>
              </a:rPr>
              <a:t>Who are the buyers and sellers in the Factor Market?</a:t>
            </a:r>
          </a:p>
          <a:p>
            <a:pPr marL="514350" indent="-514350">
              <a:buFont typeface="+mj-lt"/>
              <a:buAutoNum type="arabicPeriod"/>
            </a:pPr>
            <a:r>
              <a:rPr lang="en-US" sz="2600" b="1" dirty="0">
                <a:solidFill>
                  <a:srgbClr val="0070C0"/>
                </a:solidFill>
              </a:rPr>
              <a:t>Who are the buyers and sellers in the Product Market?</a:t>
            </a:r>
          </a:p>
          <a:p>
            <a:pPr marL="514350" indent="-514350">
              <a:buFont typeface="+mj-lt"/>
              <a:buAutoNum type="arabicPeriod"/>
            </a:pPr>
            <a:r>
              <a:rPr lang="en-US" sz="2600" b="1" dirty="0">
                <a:solidFill>
                  <a:srgbClr val="0070C0"/>
                </a:solidFill>
              </a:rPr>
              <a:t>What’s another term for Businesses?</a:t>
            </a:r>
          </a:p>
          <a:p>
            <a:pPr marL="514350" indent="-514350">
              <a:buFont typeface="+mj-lt"/>
              <a:buAutoNum type="arabicPeriod"/>
            </a:pPr>
            <a:r>
              <a:rPr lang="en-US" sz="2600" b="1" dirty="0">
                <a:solidFill>
                  <a:srgbClr val="0070C0"/>
                </a:solidFill>
              </a:rPr>
              <a:t>How do Firms make profits?</a:t>
            </a:r>
          </a:p>
          <a:p>
            <a:pPr marL="514350" indent="-514350">
              <a:buFont typeface="+mj-lt"/>
              <a:buAutoNum type="arabicPeriod"/>
            </a:pPr>
            <a:r>
              <a:rPr lang="en-US" sz="2600" b="1" dirty="0">
                <a:solidFill>
                  <a:srgbClr val="0070C0"/>
                </a:solidFill>
              </a:rPr>
              <a:t>What role does money play in a market economy?</a:t>
            </a:r>
          </a:p>
          <a:p>
            <a:pPr marL="514350" indent="-514350">
              <a:buFont typeface="+mj-lt"/>
              <a:buAutoNum type="arabicPeriod"/>
            </a:pPr>
            <a:r>
              <a:rPr lang="en-US" sz="2600" b="1" dirty="0">
                <a:solidFill>
                  <a:srgbClr val="0070C0"/>
                </a:solidFill>
              </a:rPr>
              <a:t>How do Households earn income?</a:t>
            </a:r>
          </a:p>
          <a:p>
            <a:pPr marL="514350" indent="-514350">
              <a:buFont typeface="+mj-lt"/>
              <a:buAutoNum type="arabicPeriod"/>
            </a:pPr>
            <a:r>
              <a:rPr lang="en-US" sz="2600" b="1" dirty="0">
                <a:solidFill>
                  <a:srgbClr val="0070C0"/>
                </a:solidFill>
              </a:rPr>
              <a:t>What is utility?</a:t>
            </a:r>
          </a:p>
          <a:p>
            <a:pPr marL="514350" indent="-514350">
              <a:buFont typeface="+mj-lt"/>
              <a:buAutoNum type="arabicPeriod"/>
            </a:pPr>
            <a:r>
              <a:rPr lang="en-US" sz="2600" b="1" dirty="0">
                <a:solidFill>
                  <a:srgbClr val="0070C0"/>
                </a:solidFill>
              </a:rPr>
              <a:t>What are the goals of Firms and Households?</a:t>
            </a:r>
          </a:p>
          <a:p>
            <a:pPr>
              <a:spcBef>
                <a:spcPct val="0"/>
              </a:spcBef>
              <a:buFontTx/>
              <a:buAutoNum type="arabicPeriod"/>
            </a:pPr>
            <a:r>
              <a:rPr lang="en-US" sz="2600" b="1" dirty="0">
                <a:solidFill>
                  <a:srgbClr val="0070C0"/>
                </a:solidFill>
              </a:rPr>
              <a:t>Now, draw a properly labeled Circular Flow Model with your fingers in the air!</a:t>
            </a:r>
          </a:p>
          <a:p>
            <a:pPr>
              <a:spcBef>
                <a:spcPct val="0"/>
              </a:spcBef>
              <a:buFontTx/>
              <a:buAutoNum type="arabicPeriod"/>
            </a:pPr>
            <a:r>
              <a:rPr lang="en-US" sz="2600" b="1" dirty="0">
                <a:solidFill>
                  <a:srgbClr val="0070C0"/>
                </a:solidFill>
              </a:rPr>
              <a:t>Quick, name your top 10 European capital cities that you want to visit. </a:t>
            </a:r>
          </a:p>
          <a:p>
            <a:pPr>
              <a:spcBef>
                <a:spcPct val="0"/>
              </a:spcBef>
              <a:buFontTx/>
              <a:buAutoNum type="arabicPeriod"/>
            </a:pPr>
            <a:endParaRPr lang="en-US" sz="2400" b="1" dirty="0">
              <a:solidFill>
                <a:srgbClr val="0070C0"/>
              </a:solidFill>
            </a:endParaRPr>
          </a:p>
          <a:p>
            <a:pPr marL="0" indent="0">
              <a:spcBef>
                <a:spcPct val="0"/>
              </a:spcBef>
              <a:buNone/>
            </a:pPr>
            <a:endParaRPr kumimoji="1" lang="en-US" altLang="en-US" sz="2600" b="1" dirty="0">
              <a:solidFill>
                <a:srgbClr val="000099"/>
              </a:solidFill>
            </a:endParaRPr>
          </a:p>
          <a:p>
            <a:pPr>
              <a:spcBef>
                <a:spcPct val="0"/>
              </a:spcBef>
              <a:buFontTx/>
              <a:buAutoNum type="arabicPeriod"/>
            </a:pPr>
            <a:endParaRPr kumimoji="1" lang="en-US" altLang="en-US" sz="2600" b="1" dirty="0">
              <a:solidFill>
                <a:srgbClr val="000099"/>
              </a:solidFill>
            </a:endParaRPr>
          </a:p>
          <a:p>
            <a:pPr>
              <a:spcBef>
                <a:spcPct val="0"/>
              </a:spcBef>
              <a:buFontTx/>
              <a:buAutoNum type="arabicPeriod"/>
            </a:pPr>
            <a:endParaRPr kumimoji="1" lang="en-US" altLang="en-US" sz="3000" b="1" dirty="0">
              <a:solidFill>
                <a:srgbClr val="000099"/>
              </a:solidFill>
            </a:endParaRPr>
          </a:p>
        </p:txBody>
      </p:sp>
      <p:pic>
        <p:nvPicPr>
          <p:cNvPr id="16390" name="Picture 10" descr="ge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8200" y="152400"/>
            <a:ext cx="175260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13</a:t>
            </a:r>
          </a:p>
        </p:txBody>
      </p:sp>
    </p:spTree>
    <p:extLst>
      <p:ext uri="{BB962C8B-B14F-4D97-AF65-F5344CB8AC3E}">
        <p14:creationId xmlns:p14="http://schemas.microsoft.com/office/powerpoint/2010/main" val="205763365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dissolve">
                                      <p:cBhvr>
                                        <p:cTn id="7" dur="500"/>
                                        <p:tgtEl>
                                          <p:spTgt spid="153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369"/>
                                        </p:tgtEl>
                                        <p:attrNameLst>
                                          <p:attrName>style.visibility</p:attrName>
                                        </p:attrNameLst>
                                      </p:cBhvr>
                                      <p:to>
                                        <p:strVal val="visible"/>
                                      </p:to>
                                    </p:set>
                                    <p:animEffect transition="in" filter="dissolve">
                                      <p:cBhvr>
                                        <p:cTn id="12" dur="500"/>
                                        <p:tgtEl>
                                          <p:spTgt spid="15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utoUpdateAnimBg="0"/>
      <p:bldP spid="15369" grpId="0"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4273"/>
            <a:ext cx="10515600" cy="1325563"/>
          </a:xfrm>
        </p:spPr>
        <p:txBody>
          <a:bodyPr/>
          <a:lstStyle/>
          <a:p>
            <a:pPr algn="ctr"/>
            <a:r>
              <a:rPr lang="en-US" dirty="0">
                <a:latin typeface="Lucida Fax" panose="02060602050505020204" pitchFamily="18" charset="0"/>
              </a:rPr>
              <a:t>Perfect Competition</a:t>
            </a:r>
          </a:p>
        </p:txBody>
      </p:sp>
      <p:sp>
        <p:nvSpPr>
          <p:cNvPr id="3" name="Content Placeholder 2"/>
          <p:cNvSpPr>
            <a:spLocks noGrp="1"/>
          </p:cNvSpPr>
          <p:nvPr>
            <p:ph idx="1"/>
          </p:nvPr>
        </p:nvSpPr>
        <p:spPr>
          <a:xfrm>
            <a:off x="360608" y="1004552"/>
            <a:ext cx="11384924" cy="5563673"/>
          </a:xfrm>
        </p:spPr>
        <p:txBody>
          <a:bodyPr>
            <a:normAutofit/>
          </a:bodyPr>
          <a:lstStyle/>
          <a:p>
            <a:r>
              <a:rPr lang="en-US" b="1" u="sng" dirty="0"/>
              <a:t>Perfect Competition (Pure)</a:t>
            </a:r>
            <a:r>
              <a:rPr lang="en-US" dirty="0"/>
              <a:t> is the simplest &amp; most competitive market structure; a </a:t>
            </a:r>
            <a:r>
              <a:rPr lang="en-US" dirty="0">
                <a:solidFill>
                  <a:srgbClr val="C00000"/>
                </a:solidFill>
              </a:rPr>
              <a:t>large number of firms producing identical products </a:t>
            </a:r>
          </a:p>
          <a:p>
            <a:r>
              <a:rPr lang="en-US" u="sng" dirty="0"/>
              <a:t>4 characteristics:</a:t>
            </a:r>
          </a:p>
          <a:p>
            <a:pPr marL="514350" indent="-514350">
              <a:buFont typeface="+mj-lt"/>
              <a:buAutoNum type="arabicPeriod"/>
            </a:pPr>
            <a:r>
              <a:rPr lang="en-US" dirty="0">
                <a:solidFill>
                  <a:srgbClr val="C00000"/>
                </a:solidFill>
              </a:rPr>
              <a:t>Identical Products</a:t>
            </a:r>
          </a:p>
          <a:p>
            <a:pPr marL="514350" indent="-514350">
              <a:buFont typeface="+mj-lt"/>
              <a:buAutoNum type="arabicPeriod"/>
            </a:pPr>
            <a:r>
              <a:rPr lang="en-US" dirty="0">
                <a:solidFill>
                  <a:srgbClr val="C00000"/>
                </a:solidFill>
              </a:rPr>
              <a:t>Many buyers and sellers</a:t>
            </a:r>
          </a:p>
          <a:p>
            <a:pPr marL="514350" indent="-514350">
              <a:buFont typeface="+mj-lt"/>
              <a:buAutoNum type="arabicPeriod"/>
            </a:pPr>
            <a:r>
              <a:rPr lang="en-US" dirty="0">
                <a:solidFill>
                  <a:srgbClr val="C00000"/>
                </a:solidFill>
              </a:rPr>
              <a:t>Market Price based on supply &amp; demand</a:t>
            </a:r>
          </a:p>
          <a:p>
            <a:pPr marL="0" indent="0">
              <a:buNone/>
            </a:pPr>
            <a:r>
              <a:rPr lang="en-US" dirty="0">
                <a:solidFill>
                  <a:srgbClr val="C00000"/>
                </a:solidFill>
              </a:rPr>
              <a:t>       (“Price Takers”)</a:t>
            </a:r>
          </a:p>
          <a:p>
            <a:pPr marL="514350" indent="-514350">
              <a:buFont typeface="+mj-lt"/>
              <a:buAutoNum type="arabicPeriod" startAt="4"/>
            </a:pPr>
            <a:r>
              <a:rPr lang="en-US" dirty="0">
                <a:solidFill>
                  <a:srgbClr val="C00000"/>
                </a:solidFill>
              </a:rPr>
              <a:t>No barriers to entry </a:t>
            </a:r>
          </a:p>
          <a:p>
            <a:pPr marL="0" indent="0">
              <a:buNone/>
            </a:pPr>
            <a:endParaRPr lang="en-US" dirty="0"/>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5042" y="2000384"/>
            <a:ext cx="4674579" cy="3279953"/>
          </a:xfrm>
          <a:prstGeom prst="rect">
            <a:avLst/>
          </a:prstGeom>
        </p:spPr>
      </p:pic>
    </p:spTree>
    <p:extLst>
      <p:ext uri="{BB962C8B-B14F-4D97-AF65-F5344CB8AC3E}">
        <p14:creationId xmlns:p14="http://schemas.microsoft.com/office/powerpoint/2010/main" val="159485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anim calcmode="lin" valueType="num">
                                      <p:cBhvr>
                                        <p:cTn id="1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1000"/>
                                        <p:tgtEl>
                                          <p:spTgt spid="3">
                                            <p:txEl>
                                              <p:pRg st="2" end="2"/>
                                            </p:txEl>
                                          </p:spTgt>
                                        </p:tgtEl>
                                      </p:cBhvr>
                                    </p:animEffect>
                                    <p:anim calcmode="lin" valueType="num">
                                      <p:cBhvr>
                                        <p:cTn id="1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anim calcmode="lin" valueType="num">
                                      <p:cBhvr>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1000"/>
                                        <p:tgtEl>
                                          <p:spTgt spid="3">
                                            <p:txEl>
                                              <p:pRg st="5" end="5"/>
                                            </p:txEl>
                                          </p:spTgt>
                                        </p:tgtEl>
                                      </p:cBhvr>
                                    </p:animEffect>
                                    <p:anim calcmode="lin" valueType="num">
                                      <p:cBhvr>
                                        <p:cTn id="3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1000"/>
                                        <p:tgtEl>
                                          <p:spTgt spid="3">
                                            <p:txEl>
                                              <p:pRg st="6" end="6"/>
                                            </p:txEl>
                                          </p:spTgt>
                                        </p:tgtEl>
                                      </p:cBhvr>
                                    </p:animEffect>
                                    <p:anim calcmode="lin" valueType="num">
                                      <p:cBhvr>
                                        <p:cTn id="3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dirty="0">
                <a:latin typeface="Lucida Fax" panose="02060602050505020204" pitchFamily="18" charset="0"/>
              </a:rPr>
              <a:t>Monopolistic Competition</a:t>
            </a:r>
          </a:p>
        </p:txBody>
      </p:sp>
      <p:sp>
        <p:nvSpPr>
          <p:cNvPr id="3" name="Content Placeholder 2"/>
          <p:cNvSpPr>
            <a:spLocks noGrp="1"/>
          </p:cNvSpPr>
          <p:nvPr>
            <p:ph idx="1"/>
          </p:nvPr>
        </p:nvSpPr>
        <p:spPr>
          <a:xfrm>
            <a:off x="193183" y="1029349"/>
            <a:ext cx="11758411" cy="5332814"/>
          </a:xfrm>
        </p:spPr>
        <p:txBody>
          <a:bodyPr/>
          <a:lstStyle/>
          <a:p>
            <a:r>
              <a:rPr lang="en-US" b="1" u="sng" dirty="0"/>
              <a:t>Monopolistic Competition </a:t>
            </a:r>
            <a:r>
              <a:rPr lang="en-US" dirty="0"/>
              <a:t>– </a:t>
            </a:r>
            <a:r>
              <a:rPr lang="en-US" dirty="0">
                <a:solidFill>
                  <a:schemeClr val="accent2">
                    <a:lumMod val="75000"/>
                  </a:schemeClr>
                </a:solidFill>
              </a:rPr>
              <a:t>many companies selling similar products but not identical; </a:t>
            </a:r>
            <a:r>
              <a:rPr lang="en-US" b="1" u="sng" dirty="0">
                <a:solidFill>
                  <a:schemeClr val="accent2">
                    <a:lumMod val="75000"/>
                  </a:schemeClr>
                </a:solidFill>
              </a:rPr>
              <a:t>brand control </a:t>
            </a:r>
            <a:r>
              <a:rPr lang="en-US" dirty="0"/>
              <a:t>(“little monopolies”) </a:t>
            </a:r>
          </a:p>
          <a:p>
            <a:r>
              <a:rPr lang="en-US" u="sng" dirty="0"/>
              <a:t>4 Characteristics:</a:t>
            </a:r>
          </a:p>
          <a:p>
            <a:pPr marL="514350" indent="-514350">
              <a:buFont typeface="+mj-lt"/>
              <a:buAutoNum type="arabicPeriod"/>
            </a:pPr>
            <a:r>
              <a:rPr lang="en-US" dirty="0">
                <a:solidFill>
                  <a:schemeClr val="accent2">
                    <a:lumMod val="75000"/>
                  </a:schemeClr>
                </a:solidFill>
              </a:rPr>
              <a:t>Many buyer and sellers</a:t>
            </a:r>
          </a:p>
          <a:p>
            <a:pPr marL="514350" indent="-514350">
              <a:buFont typeface="+mj-lt"/>
              <a:buAutoNum type="arabicPeriod"/>
            </a:pPr>
            <a:r>
              <a:rPr lang="en-US" dirty="0">
                <a:solidFill>
                  <a:schemeClr val="accent2">
                    <a:lumMod val="75000"/>
                  </a:schemeClr>
                </a:solidFill>
              </a:rPr>
              <a:t>Slight control over price</a:t>
            </a:r>
          </a:p>
          <a:p>
            <a:pPr marL="514350" indent="-514350">
              <a:buFont typeface="+mj-lt"/>
              <a:buAutoNum type="arabicPeriod"/>
            </a:pPr>
            <a:r>
              <a:rPr lang="en-US" dirty="0">
                <a:solidFill>
                  <a:schemeClr val="accent2">
                    <a:lumMod val="75000"/>
                  </a:schemeClr>
                </a:solidFill>
              </a:rPr>
              <a:t>Brand Differentiation </a:t>
            </a:r>
          </a:p>
          <a:p>
            <a:r>
              <a:rPr lang="en-US" sz="2400" dirty="0">
                <a:solidFill>
                  <a:schemeClr val="accent2">
                    <a:lumMod val="75000"/>
                  </a:schemeClr>
                </a:solidFill>
              </a:rPr>
              <a:t>(main difference between perfect &amp; monopolistic competition)</a:t>
            </a:r>
          </a:p>
          <a:p>
            <a:pPr marL="514350" indent="-514350">
              <a:buFont typeface="+mj-lt"/>
              <a:buAutoNum type="arabicPeriod" startAt="4"/>
            </a:pPr>
            <a:r>
              <a:rPr lang="en-US" dirty="0">
                <a:solidFill>
                  <a:schemeClr val="accent2">
                    <a:lumMod val="75000"/>
                  </a:schemeClr>
                </a:solidFill>
              </a:rPr>
              <a:t>Low Barrier to Entry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0731" y="2034439"/>
            <a:ext cx="3070538" cy="180942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2649" y="1562999"/>
            <a:ext cx="3041151" cy="228086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8074" y="3981452"/>
            <a:ext cx="1783520" cy="89176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2649" y="3843863"/>
            <a:ext cx="1898839" cy="113092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1768" y="4420913"/>
            <a:ext cx="2133600" cy="21336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01922" y="5207978"/>
            <a:ext cx="1721628" cy="1469123"/>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48362" y="5661553"/>
            <a:ext cx="1666875" cy="561975"/>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3323" y="4873212"/>
            <a:ext cx="2871891" cy="1818864"/>
          </a:xfrm>
          <a:prstGeom prst="rect">
            <a:avLst/>
          </a:prstGeom>
        </p:spPr>
      </p:pic>
    </p:spTree>
    <p:extLst>
      <p:ext uri="{BB962C8B-B14F-4D97-AF65-F5344CB8AC3E}">
        <p14:creationId xmlns:p14="http://schemas.microsoft.com/office/powerpoint/2010/main" val="186481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1" dur="500"/>
                                        <p:tgtEl>
                                          <p:spTgt spid="3">
                                            <p:txEl>
                                              <p:pRg st="1" end="1"/>
                                            </p:txEl>
                                          </p:spTgt>
                                        </p:tgtEl>
                                      </p:cBhvr>
                                    </p:animEffect>
                                  </p:childTnLst>
                                </p:cTn>
                              </p:par>
                              <p:par>
                                <p:cTn id="12" presetID="14" presetClass="entr" presetSubtype="1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4" dur="500"/>
                                        <p:tgtEl>
                                          <p:spTgt spid="3">
                                            <p:txEl>
                                              <p:pRg st="2" end="2"/>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0" dur="500"/>
                                        <p:tgtEl>
                                          <p:spTgt spid="3">
                                            <p:txEl>
                                              <p:pRg st="4" end="4"/>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3" dur="500"/>
                                        <p:tgtEl>
                                          <p:spTgt spid="3">
                                            <p:txEl>
                                              <p:pRg st="5" end="5"/>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4668"/>
            <a:ext cx="10515600" cy="1325563"/>
          </a:xfrm>
        </p:spPr>
        <p:txBody>
          <a:bodyPr/>
          <a:lstStyle/>
          <a:p>
            <a:pPr algn="ctr"/>
            <a:r>
              <a:rPr lang="en-US" dirty="0">
                <a:latin typeface="Lucida Fax" panose="02060602050505020204" pitchFamily="18" charset="0"/>
              </a:rPr>
              <a:t>Oligopoly</a:t>
            </a:r>
          </a:p>
        </p:txBody>
      </p:sp>
      <p:sp>
        <p:nvSpPr>
          <p:cNvPr id="3" name="Content Placeholder 2"/>
          <p:cNvSpPr>
            <a:spLocks noGrp="1"/>
          </p:cNvSpPr>
          <p:nvPr>
            <p:ph idx="1"/>
          </p:nvPr>
        </p:nvSpPr>
        <p:spPr>
          <a:xfrm>
            <a:off x="213575" y="1133342"/>
            <a:ext cx="11622110" cy="5409126"/>
          </a:xfrm>
        </p:spPr>
        <p:txBody>
          <a:bodyPr>
            <a:normAutofit/>
          </a:bodyPr>
          <a:lstStyle/>
          <a:p>
            <a:r>
              <a:rPr lang="en-US" b="1" u="sng" dirty="0"/>
              <a:t>Oligopoly</a:t>
            </a:r>
            <a:r>
              <a:rPr lang="en-US" dirty="0"/>
              <a:t> – a market structure in which </a:t>
            </a:r>
            <a:r>
              <a:rPr lang="en-US" dirty="0">
                <a:solidFill>
                  <a:schemeClr val="accent6">
                    <a:lumMod val="50000"/>
                  </a:schemeClr>
                </a:solidFill>
              </a:rPr>
              <a:t>a few large firms dominate a market</a:t>
            </a:r>
            <a:r>
              <a:rPr lang="en-US" dirty="0"/>
              <a:t>; a few of the largest firms produce at least 70-80% of the output.</a:t>
            </a:r>
          </a:p>
          <a:p>
            <a:pPr marL="685800" lvl="2">
              <a:spcBef>
                <a:spcPts val="1000"/>
              </a:spcBef>
            </a:pPr>
            <a:r>
              <a:rPr lang="en-US" sz="2400" dirty="0"/>
              <a:t>Examples: Automobile industry, commercial airlines, beer industry, oil cartels, web browsers, smartphones, etc. </a:t>
            </a:r>
          </a:p>
          <a:p>
            <a:r>
              <a:rPr lang="en-US" u="sng" dirty="0"/>
              <a:t>4 Characteristics:</a:t>
            </a:r>
          </a:p>
          <a:p>
            <a:pPr marL="514350" indent="-514350">
              <a:buFont typeface="+mj-lt"/>
              <a:buAutoNum type="arabicPeriod"/>
            </a:pPr>
            <a:r>
              <a:rPr lang="en-US" dirty="0">
                <a:solidFill>
                  <a:schemeClr val="accent6">
                    <a:lumMod val="50000"/>
                  </a:schemeClr>
                </a:solidFill>
              </a:rPr>
              <a:t>A few firms (2-3)</a:t>
            </a:r>
          </a:p>
          <a:p>
            <a:pPr marL="514350" indent="-514350">
              <a:buFont typeface="+mj-lt"/>
              <a:buAutoNum type="arabicPeriod"/>
            </a:pPr>
            <a:r>
              <a:rPr lang="en-US" dirty="0">
                <a:solidFill>
                  <a:schemeClr val="accent6">
                    <a:lumMod val="50000"/>
                  </a:schemeClr>
                </a:solidFill>
              </a:rPr>
              <a:t>Identical/slightly different products</a:t>
            </a:r>
          </a:p>
          <a:p>
            <a:pPr marL="514350" indent="-514350">
              <a:buFont typeface="+mj-lt"/>
              <a:buAutoNum type="arabicPeriod"/>
            </a:pPr>
            <a:r>
              <a:rPr lang="en-US" dirty="0">
                <a:solidFill>
                  <a:schemeClr val="accent6">
                    <a:lumMod val="50000"/>
                  </a:schemeClr>
                </a:solidFill>
              </a:rPr>
              <a:t>Market Power</a:t>
            </a:r>
          </a:p>
          <a:p>
            <a:pPr marL="514350" indent="-514350">
              <a:buFont typeface="+mj-lt"/>
              <a:buAutoNum type="arabicPeriod"/>
            </a:pPr>
            <a:r>
              <a:rPr lang="en-US" dirty="0">
                <a:solidFill>
                  <a:schemeClr val="accent6">
                    <a:lumMod val="50000"/>
                  </a:schemeClr>
                </a:solidFill>
              </a:rPr>
              <a:t>High Barriers to Entry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3338" y="2648328"/>
            <a:ext cx="3118956" cy="100927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562" y="2648328"/>
            <a:ext cx="3670855" cy="87182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2635" y="4811366"/>
            <a:ext cx="2312190" cy="144572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2668" y="3856377"/>
            <a:ext cx="4683017" cy="1404905"/>
          </a:xfrm>
          <a:prstGeom prst="rect">
            <a:avLst/>
          </a:prstGeom>
        </p:spPr>
      </p:pic>
      <p:sp>
        <p:nvSpPr>
          <p:cNvPr id="8" name="TextBox 7"/>
          <p:cNvSpPr txBox="1"/>
          <p:nvPr/>
        </p:nvSpPr>
        <p:spPr>
          <a:xfrm>
            <a:off x="6845645" y="5447416"/>
            <a:ext cx="5148648" cy="646331"/>
          </a:xfrm>
          <a:prstGeom prst="rect">
            <a:avLst/>
          </a:prstGeom>
          <a:noFill/>
        </p:spPr>
        <p:txBody>
          <a:bodyPr wrap="square" rtlCol="0">
            <a:spAutoFit/>
          </a:bodyPr>
          <a:lstStyle/>
          <a:p>
            <a:r>
              <a:rPr lang="en-US" dirty="0">
                <a:hlinkClick r:id="rId6"/>
              </a:rPr>
              <a:t>https://www.youtube.com/watch?v=JMq059SAQXM</a:t>
            </a:r>
            <a:endParaRPr lang="en-US" dirty="0"/>
          </a:p>
          <a:p>
            <a:r>
              <a:rPr lang="en-US" dirty="0"/>
              <a:t>          (Oligopolies explained by the Dark Knight)</a:t>
            </a:r>
          </a:p>
        </p:txBody>
      </p:sp>
    </p:spTree>
    <p:extLst>
      <p:ext uri="{BB962C8B-B14F-4D97-AF65-F5344CB8AC3E}">
        <p14:creationId xmlns:p14="http://schemas.microsoft.com/office/powerpoint/2010/main" val="146381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arn(inVertical)">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563" y="2081"/>
            <a:ext cx="10515600" cy="1325563"/>
          </a:xfrm>
        </p:spPr>
        <p:txBody>
          <a:bodyPr>
            <a:normAutofit/>
          </a:bodyPr>
          <a:lstStyle/>
          <a:p>
            <a:pPr algn="ctr"/>
            <a:r>
              <a:rPr lang="en-US" sz="4000" dirty="0">
                <a:latin typeface="Berlin Sans FB" panose="020E0602020502020306" pitchFamily="34" charset="0"/>
              </a:rPr>
              <a:t>Oligopolies Can Interfere With the Free Market</a:t>
            </a:r>
          </a:p>
        </p:txBody>
      </p:sp>
      <p:sp>
        <p:nvSpPr>
          <p:cNvPr id="3" name="Content Placeholder 2"/>
          <p:cNvSpPr>
            <a:spLocks noGrp="1"/>
          </p:cNvSpPr>
          <p:nvPr>
            <p:ph idx="1"/>
          </p:nvPr>
        </p:nvSpPr>
        <p:spPr>
          <a:xfrm>
            <a:off x="309092" y="1240315"/>
            <a:ext cx="11496541" cy="5164428"/>
          </a:xfrm>
        </p:spPr>
        <p:txBody>
          <a:bodyPr/>
          <a:lstStyle/>
          <a:p>
            <a:r>
              <a:rPr lang="en-US" b="1" u="sng" dirty="0">
                <a:solidFill>
                  <a:schemeClr val="accent3">
                    <a:lumMod val="50000"/>
                  </a:schemeClr>
                </a:solidFill>
                <a:latin typeface="MV Boli" panose="02000500030200090000" pitchFamily="2" charset="0"/>
                <a:cs typeface="MV Boli" panose="02000500030200090000" pitchFamily="2" charset="0"/>
              </a:rPr>
              <a:t>Collusion</a:t>
            </a:r>
            <a:r>
              <a:rPr lang="en-US" b="1" dirty="0">
                <a:solidFill>
                  <a:schemeClr val="accent3">
                    <a:lumMod val="50000"/>
                  </a:schemeClr>
                </a:solidFill>
                <a:latin typeface="MV Boli" panose="02000500030200090000" pitchFamily="2" charset="0"/>
                <a:cs typeface="MV Boli" panose="02000500030200090000" pitchFamily="2" charset="0"/>
              </a:rPr>
              <a:t> – </a:t>
            </a:r>
            <a:r>
              <a:rPr lang="en-US" dirty="0">
                <a:solidFill>
                  <a:schemeClr val="bg1">
                    <a:lumMod val="50000"/>
                  </a:schemeClr>
                </a:solidFill>
                <a:latin typeface="MV Boli" panose="02000500030200090000" pitchFamily="2" charset="0"/>
                <a:cs typeface="MV Boli" panose="02000500030200090000" pitchFamily="2" charset="0"/>
              </a:rPr>
              <a:t>businesses work together to agree to </a:t>
            </a:r>
            <a:r>
              <a:rPr lang="en-US" b="1" dirty="0">
                <a:solidFill>
                  <a:schemeClr val="bg1">
                    <a:lumMod val="50000"/>
                  </a:schemeClr>
                </a:solidFill>
                <a:latin typeface="MV Boli" panose="02000500030200090000" pitchFamily="2" charset="0"/>
                <a:cs typeface="MV Boli" panose="02000500030200090000" pitchFamily="2" charset="0"/>
              </a:rPr>
              <a:t>price fix</a:t>
            </a:r>
            <a:r>
              <a:rPr lang="en-US" dirty="0">
                <a:solidFill>
                  <a:schemeClr val="bg1">
                    <a:lumMod val="50000"/>
                  </a:schemeClr>
                </a:solidFill>
                <a:latin typeface="MV Boli" panose="02000500030200090000" pitchFamily="2" charset="0"/>
                <a:cs typeface="MV Boli" panose="02000500030200090000" pitchFamily="2" charset="0"/>
              </a:rPr>
              <a:t>, which </a:t>
            </a:r>
            <a:r>
              <a:rPr lang="en-US" b="1" dirty="0">
                <a:solidFill>
                  <a:schemeClr val="bg1">
                    <a:lumMod val="50000"/>
                  </a:schemeClr>
                </a:solidFill>
                <a:latin typeface="MV Boli" panose="02000500030200090000" pitchFamily="2" charset="0"/>
                <a:cs typeface="MV Boli" panose="02000500030200090000" pitchFamily="2" charset="0"/>
              </a:rPr>
              <a:t>damages the free market</a:t>
            </a:r>
            <a:r>
              <a:rPr lang="en-US" dirty="0">
                <a:solidFill>
                  <a:schemeClr val="bg1">
                    <a:lumMod val="50000"/>
                  </a:schemeClr>
                </a:solidFill>
                <a:latin typeface="MV Boli" panose="02000500030200090000" pitchFamily="2" charset="0"/>
                <a:cs typeface="MV Boli" panose="02000500030200090000" pitchFamily="2" charset="0"/>
              </a:rPr>
              <a:t> (sell at same or very similar prices)</a:t>
            </a:r>
          </a:p>
          <a:p>
            <a:r>
              <a:rPr lang="en-US" b="1" u="sng" dirty="0">
                <a:solidFill>
                  <a:srgbClr val="FF0000"/>
                </a:solidFill>
                <a:latin typeface="MV Boli" panose="02000500030200090000" pitchFamily="2" charset="0"/>
                <a:cs typeface="MV Boli" panose="02000500030200090000" pitchFamily="2" charset="0"/>
              </a:rPr>
              <a:t>Cartel</a:t>
            </a:r>
            <a:r>
              <a:rPr lang="en-US" b="1" dirty="0">
                <a:solidFill>
                  <a:srgbClr val="FF0000"/>
                </a:solidFill>
                <a:latin typeface="MV Boli" panose="02000500030200090000" pitchFamily="2" charset="0"/>
                <a:cs typeface="MV Boli" panose="02000500030200090000" pitchFamily="2" charset="0"/>
              </a:rPr>
              <a:t> – a formal organization of producers that fix prices and control supply</a:t>
            </a:r>
          </a:p>
          <a:p>
            <a:pPr lvl="1"/>
            <a:r>
              <a:rPr lang="en-US" b="1" dirty="0">
                <a:solidFill>
                  <a:srgbClr val="FF0000"/>
                </a:solidFill>
                <a:latin typeface="MV Boli" panose="02000500030200090000" pitchFamily="2" charset="0"/>
                <a:cs typeface="MV Boli" panose="02000500030200090000" pitchFamily="2" charset="0"/>
              </a:rPr>
              <a:t>OPEC: Organization of Petroleum Exporting Countries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3075" y="3694861"/>
            <a:ext cx="4682621" cy="292488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4857" y="3822529"/>
            <a:ext cx="5031346" cy="2669543"/>
          </a:xfrm>
          <a:prstGeom prst="rect">
            <a:avLst/>
          </a:prstGeom>
        </p:spPr>
      </p:pic>
    </p:spTree>
    <p:extLst>
      <p:ext uri="{BB962C8B-B14F-4D97-AF65-F5344CB8AC3E}">
        <p14:creationId xmlns:p14="http://schemas.microsoft.com/office/powerpoint/2010/main" val="256382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8585" y="256462"/>
            <a:ext cx="10515600" cy="1325563"/>
          </a:xfrm>
        </p:spPr>
        <p:txBody>
          <a:bodyPr/>
          <a:lstStyle/>
          <a:p>
            <a:pPr algn="ctr"/>
            <a:r>
              <a:rPr lang="en-US" dirty="0">
                <a:latin typeface="Lucida Fax" panose="02060602050505020204" pitchFamily="18" charset="0"/>
              </a:rPr>
              <a:t>Monopoly</a:t>
            </a:r>
          </a:p>
        </p:txBody>
      </p:sp>
      <p:sp>
        <p:nvSpPr>
          <p:cNvPr id="3" name="Content Placeholder 2"/>
          <p:cNvSpPr>
            <a:spLocks noGrp="1"/>
          </p:cNvSpPr>
          <p:nvPr>
            <p:ph idx="1"/>
          </p:nvPr>
        </p:nvSpPr>
        <p:spPr>
          <a:xfrm>
            <a:off x="115910" y="1900270"/>
            <a:ext cx="11664770" cy="5203065"/>
          </a:xfrm>
        </p:spPr>
        <p:txBody>
          <a:bodyPr/>
          <a:lstStyle/>
          <a:p>
            <a:r>
              <a:rPr lang="en-US" b="1" u="sng" dirty="0"/>
              <a:t>Monopoly</a:t>
            </a:r>
            <a:r>
              <a:rPr lang="en-US" dirty="0"/>
              <a:t> – </a:t>
            </a:r>
            <a:r>
              <a:rPr lang="en-US" dirty="0">
                <a:solidFill>
                  <a:srgbClr val="7030A0"/>
                </a:solidFill>
              </a:rPr>
              <a:t>when one company controls the market of a good/service and can effectively dictate prices </a:t>
            </a:r>
            <a:r>
              <a:rPr lang="en-US" dirty="0"/>
              <a:t>(least competitive) </a:t>
            </a:r>
          </a:p>
          <a:p>
            <a:r>
              <a:rPr lang="en-US" u="sng" dirty="0"/>
              <a:t>4 Characteristics:</a:t>
            </a:r>
          </a:p>
          <a:p>
            <a:pPr marL="514350" indent="-514350">
              <a:buFont typeface="+mj-lt"/>
              <a:buAutoNum type="arabicPeriod"/>
            </a:pPr>
            <a:r>
              <a:rPr lang="en-US" dirty="0">
                <a:solidFill>
                  <a:srgbClr val="7030A0"/>
                </a:solidFill>
              </a:rPr>
              <a:t>One Seller</a:t>
            </a:r>
          </a:p>
          <a:p>
            <a:pPr marL="514350" indent="-514350">
              <a:buFont typeface="+mj-lt"/>
              <a:buAutoNum type="arabicPeriod"/>
            </a:pPr>
            <a:r>
              <a:rPr lang="en-US" dirty="0">
                <a:solidFill>
                  <a:srgbClr val="7030A0"/>
                </a:solidFill>
              </a:rPr>
              <a:t>No Substitutes</a:t>
            </a:r>
          </a:p>
          <a:p>
            <a:pPr marL="514350" indent="-514350">
              <a:buFont typeface="+mj-lt"/>
              <a:buAutoNum type="arabicPeriod"/>
            </a:pPr>
            <a:r>
              <a:rPr lang="en-US" dirty="0">
                <a:solidFill>
                  <a:srgbClr val="7030A0"/>
                </a:solidFill>
              </a:rPr>
              <a:t>“Price Maker”/Market Power</a:t>
            </a:r>
          </a:p>
          <a:p>
            <a:pPr marL="514350" indent="-514350">
              <a:buFont typeface="+mj-lt"/>
              <a:buAutoNum type="arabicPeriod"/>
            </a:pPr>
            <a:r>
              <a:rPr lang="en-US" dirty="0">
                <a:solidFill>
                  <a:srgbClr val="7030A0"/>
                </a:solidFill>
              </a:rPr>
              <a:t>Complete Barrier to Entry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6771" y="122028"/>
            <a:ext cx="2393860" cy="161912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9731" y="2794883"/>
            <a:ext cx="6250949" cy="4063117"/>
          </a:xfrm>
          <a:prstGeom prst="rect">
            <a:avLst/>
          </a:prstGeom>
        </p:spPr>
      </p:pic>
      <p:sp>
        <p:nvSpPr>
          <p:cNvPr id="7" name="TextBox 6"/>
          <p:cNvSpPr txBox="1"/>
          <p:nvPr/>
        </p:nvSpPr>
        <p:spPr>
          <a:xfrm>
            <a:off x="318052" y="5473148"/>
            <a:ext cx="5062331" cy="923330"/>
          </a:xfrm>
          <a:prstGeom prst="rect">
            <a:avLst/>
          </a:prstGeom>
          <a:noFill/>
        </p:spPr>
        <p:txBody>
          <a:bodyPr wrap="square" rtlCol="0">
            <a:spAutoFit/>
          </a:bodyPr>
          <a:lstStyle/>
          <a:p>
            <a:r>
              <a:rPr lang="en-US" dirty="0">
                <a:hlinkClick r:id="rId4"/>
              </a:rPr>
              <a:t>https://www.youtube.com/watch?v=Sb_-wfmJnHA</a:t>
            </a:r>
            <a:endParaRPr lang="en-US" dirty="0"/>
          </a:p>
          <a:p>
            <a:r>
              <a:rPr lang="en-US" dirty="0"/>
              <a:t>Crash Course Economics #25: Monopolies and other Anti-Competitive Markets</a:t>
            </a:r>
          </a:p>
        </p:txBody>
      </p:sp>
    </p:spTree>
    <p:extLst>
      <p:ext uri="{BB962C8B-B14F-4D97-AF65-F5344CB8AC3E}">
        <p14:creationId xmlns:p14="http://schemas.microsoft.com/office/powerpoint/2010/main" val="395621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circle(in)">
                                      <p:cBhvr>
                                        <p:cTn id="11" dur="2000"/>
                                        <p:tgtEl>
                                          <p:spTgt spid="3">
                                            <p:txEl>
                                              <p:pRg st="1" end="1"/>
                                            </p:txEl>
                                          </p:spTgt>
                                        </p:tgtEl>
                                      </p:cBhvr>
                                    </p:animEffect>
                                  </p:childTnLst>
                                </p:cTn>
                              </p:par>
                              <p:par>
                                <p:cTn id="12" presetID="6" presetClass="entr" presetSubtype="16"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circle(in)">
                                      <p:cBhvr>
                                        <p:cTn id="14" dur="2000"/>
                                        <p:tgtEl>
                                          <p:spTgt spid="3">
                                            <p:txEl>
                                              <p:pRg st="2" end="2"/>
                                            </p:txEl>
                                          </p:spTgt>
                                        </p:tgtEl>
                                      </p:cBhvr>
                                    </p:animEffect>
                                  </p:childTnLst>
                                </p:cTn>
                              </p:par>
                              <p:par>
                                <p:cTn id="15" presetID="6" presetClass="entr" presetSubtype="16"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circle(in)">
                                      <p:cBhvr>
                                        <p:cTn id="20" dur="2000"/>
                                        <p:tgtEl>
                                          <p:spTgt spid="3">
                                            <p:txEl>
                                              <p:pRg st="4" end="4"/>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circle(in)">
                                      <p:cBhvr>
                                        <p:cTn id="23"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36FB7-6E8A-4233-99C5-BD3B2F2C7C70}"/>
              </a:ext>
            </a:extLst>
          </p:cNvPr>
          <p:cNvSpPr>
            <a:spLocks noGrp="1"/>
          </p:cNvSpPr>
          <p:nvPr>
            <p:ph type="title"/>
          </p:nvPr>
        </p:nvSpPr>
        <p:spPr>
          <a:xfrm>
            <a:off x="-1348409" y="195262"/>
            <a:ext cx="10515600" cy="1325563"/>
          </a:xfrm>
        </p:spPr>
        <p:txBody>
          <a:bodyPr/>
          <a:lstStyle/>
          <a:p>
            <a:pPr algn="ctr"/>
            <a:r>
              <a:rPr lang="en-US" dirty="0"/>
              <a:t>Natural Monopolies </a:t>
            </a:r>
          </a:p>
        </p:txBody>
      </p:sp>
      <p:sp>
        <p:nvSpPr>
          <p:cNvPr id="3" name="Content Placeholder 2">
            <a:extLst>
              <a:ext uri="{FF2B5EF4-FFF2-40B4-BE49-F238E27FC236}">
                <a16:creationId xmlns:a16="http://schemas.microsoft.com/office/drawing/2014/main" id="{DF999935-2BDC-44EE-B2C5-783FAF533DED}"/>
              </a:ext>
            </a:extLst>
          </p:cNvPr>
          <p:cNvSpPr>
            <a:spLocks noGrp="1"/>
          </p:cNvSpPr>
          <p:nvPr>
            <p:ph idx="1"/>
          </p:nvPr>
        </p:nvSpPr>
        <p:spPr>
          <a:xfrm>
            <a:off x="92766" y="1520825"/>
            <a:ext cx="7301948" cy="4351338"/>
          </a:xfrm>
        </p:spPr>
        <p:txBody>
          <a:bodyPr/>
          <a:lstStyle/>
          <a:p>
            <a:r>
              <a:rPr lang="en-US" dirty="0"/>
              <a:t>A </a:t>
            </a:r>
            <a:r>
              <a:rPr lang="en-US" b="1" u="sng" dirty="0"/>
              <a:t>natural monopoly</a:t>
            </a:r>
            <a:r>
              <a:rPr lang="en-US" dirty="0"/>
              <a:t> is a monopoly in an industry in which high infrastructural costs and other barriers to entry relative to the size of the market give the largest supplier in an industry, often the first supplier in a market, an overwhelming advantage over potential competitors. This frequently occurs in industries where capital costs predominate and deter the need for competition in an area and  include </a:t>
            </a:r>
            <a:r>
              <a:rPr lang="en-US" b="1" dirty="0"/>
              <a:t>public utilities </a:t>
            </a:r>
            <a:r>
              <a:rPr lang="en-US" dirty="0"/>
              <a:t>to provide public goods such as </a:t>
            </a:r>
            <a:r>
              <a:rPr lang="en-US" b="1" dirty="0"/>
              <a:t>water services</a:t>
            </a:r>
            <a:r>
              <a:rPr lang="en-US" dirty="0"/>
              <a:t> and</a:t>
            </a:r>
            <a:r>
              <a:rPr lang="en-US" b="1" dirty="0"/>
              <a:t> electricity</a:t>
            </a:r>
            <a:r>
              <a:rPr lang="en-US" dirty="0"/>
              <a:t>.</a:t>
            </a:r>
          </a:p>
        </p:txBody>
      </p:sp>
      <p:pic>
        <p:nvPicPr>
          <p:cNvPr id="2050" name="Picture 2" descr="Image result for natural monopolies">
            <a:extLst>
              <a:ext uri="{FF2B5EF4-FFF2-40B4-BE49-F238E27FC236}">
                <a16:creationId xmlns:a16="http://schemas.microsoft.com/office/drawing/2014/main" id="{4E410166-6B3F-4B23-BCCC-B33CEDC02C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9596" y="740673"/>
            <a:ext cx="4136852" cy="27579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natural monopolies">
            <a:extLst>
              <a:ext uri="{FF2B5EF4-FFF2-40B4-BE49-F238E27FC236}">
                <a16:creationId xmlns:a16="http://schemas.microsoft.com/office/drawing/2014/main" id="{A16E5393-B56A-4D45-BF46-75512FC765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6261" y="3696494"/>
            <a:ext cx="4209377" cy="2911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93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bg2">
                    <a:lumMod val="50000"/>
                  </a:schemeClr>
                </a:solidFill>
                <a:latin typeface="MS PMincho" panose="02020600040205080304" pitchFamily="18" charset="-128"/>
                <a:ea typeface="MS PMincho" panose="02020600040205080304" pitchFamily="18" charset="-128"/>
              </a:rPr>
              <a:t>Okay, “Smart People” try and answer this ?</a:t>
            </a:r>
          </a:p>
        </p:txBody>
      </p:sp>
      <p:sp>
        <p:nvSpPr>
          <p:cNvPr id="3" name="Content Placeholder 2"/>
          <p:cNvSpPr>
            <a:spLocks noGrp="1"/>
          </p:cNvSpPr>
          <p:nvPr>
            <p:ph idx="1"/>
          </p:nvPr>
        </p:nvSpPr>
        <p:spPr>
          <a:xfrm>
            <a:off x="838199" y="1825625"/>
            <a:ext cx="10797209" cy="4351338"/>
          </a:xfrm>
        </p:spPr>
        <p:txBody>
          <a:bodyPr>
            <a:normAutofit fontScale="92500" lnSpcReduction="10000"/>
          </a:bodyPr>
          <a:lstStyle/>
          <a:p>
            <a:r>
              <a:rPr lang="en-US" sz="4400" dirty="0"/>
              <a:t>What is meant by </a:t>
            </a:r>
            <a:r>
              <a:rPr lang="en-US" sz="4400" dirty="0">
                <a:solidFill>
                  <a:srgbClr val="FF0000"/>
                </a:solidFill>
                <a:latin typeface="MV Boli" panose="02000500030200090000" pitchFamily="2" charset="0"/>
                <a:cs typeface="MV Boli" panose="02000500030200090000" pitchFamily="2" charset="0"/>
              </a:rPr>
              <a:t>“Price Wars?”</a:t>
            </a:r>
            <a:endParaRPr lang="en-US" sz="4400" dirty="0"/>
          </a:p>
          <a:p>
            <a:r>
              <a:rPr lang="en-US" sz="4400" dirty="0"/>
              <a:t>What is an example of </a:t>
            </a:r>
            <a:r>
              <a:rPr lang="en-US" sz="4400" dirty="0">
                <a:solidFill>
                  <a:schemeClr val="accent6">
                    <a:lumMod val="75000"/>
                  </a:schemeClr>
                </a:solidFill>
                <a:latin typeface="Aharoni" panose="02010803020104030203" pitchFamily="2" charset="-79"/>
                <a:cs typeface="Aharoni" panose="02010803020104030203" pitchFamily="2" charset="-79"/>
              </a:rPr>
              <a:t>non-price competition</a:t>
            </a:r>
            <a:r>
              <a:rPr lang="en-US" sz="4400" dirty="0"/>
              <a:t>?</a:t>
            </a:r>
          </a:p>
          <a:p>
            <a:r>
              <a:rPr lang="en-US" sz="4400" dirty="0"/>
              <a:t>What </a:t>
            </a:r>
            <a:r>
              <a:rPr lang="en-US" sz="4400" dirty="0">
                <a:solidFill>
                  <a:srgbClr val="7030A0"/>
                </a:solidFill>
                <a:latin typeface="Cooper Black" panose="0208090404030B020404" pitchFamily="18" charset="0"/>
              </a:rPr>
              <a:t>2 types of market structures </a:t>
            </a:r>
            <a:r>
              <a:rPr lang="en-US" sz="4400" dirty="0"/>
              <a:t>use </a:t>
            </a:r>
            <a:r>
              <a:rPr lang="en-US" sz="4400" dirty="0">
                <a:solidFill>
                  <a:schemeClr val="accent6">
                    <a:lumMod val="75000"/>
                  </a:schemeClr>
                </a:solidFill>
                <a:latin typeface="Franklin Gothic Heavy" panose="020B0903020102020204" pitchFamily="34" charset="0"/>
              </a:rPr>
              <a:t>non-price competition </a:t>
            </a:r>
            <a:r>
              <a:rPr lang="en-US" sz="4400" dirty="0"/>
              <a:t>in an effort to avoid engaging in </a:t>
            </a:r>
            <a:r>
              <a:rPr lang="en-US" sz="4400" dirty="0">
                <a:solidFill>
                  <a:srgbClr val="FF0000"/>
                </a:solidFill>
                <a:latin typeface="MV Boli" panose="02000500030200090000" pitchFamily="2" charset="0"/>
                <a:cs typeface="MV Boli" panose="02000500030200090000" pitchFamily="2" charset="0"/>
              </a:rPr>
              <a:t>“Price Wars” </a:t>
            </a:r>
            <a:r>
              <a:rPr lang="en-US" sz="4400" dirty="0"/>
              <a:t>with each other?</a:t>
            </a:r>
          </a:p>
          <a:p>
            <a:r>
              <a:rPr lang="en-US" sz="4400" dirty="0">
                <a:solidFill>
                  <a:srgbClr val="002060"/>
                </a:solidFill>
                <a:latin typeface="Arial Black" panose="020B0A04020102020204" pitchFamily="34" charset="0"/>
              </a:rPr>
              <a:t>Monopolistic Competition </a:t>
            </a:r>
            <a:r>
              <a:rPr lang="en-US" sz="4400" dirty="0">
                <a:latin typeface="Impact" panose="020B0806030902050204" pitchFamily="34" charset="0"/>
              </a:rPr>
              <a:t>&amp;</a:t>
            </a:r>
            <a:r>
              <a:rPr lang="en-US" sz="4400" dirty="0">
                <a:latin typeface="Arial Black" panose="020B0A04020102020204" pitchFamily="34" charset="0"/>
              </a:rPr>
              <a:t> </a:t>
            </a:r>
            <a:r>
              <a:rPr lang="en-US" sz="4400" dirty="0">
                <a:solidFill>
                  <a:srgbClr val="00B0F0"/>
                </a:solidFill>
                <a:latin typeface="Arial Black" panose="020B0A04020102020204" pitchFamily="34" charset="0"/>
              </a:rPr>
              <a:t>Oligopolies</a:t>
            </a:r>
            <a:r>
              <a:rPr lang="en-US" sz="4400" dirty="0">
                <a:solidFill>
                  <a:srgbClr val="002060"/>
                </a:solidFill>
                <a:latin typeface="Arial Black" panose="020B0A04020102020204" pitchFamily="34" charset="0"/>
              </a:rPr>
              <a:t> </a:t>
            </a:r>
          </a:p>
        </p:txBody>
      </p:sp>
    </p:spTree>
    <p:extLst>
      <p:ext uri="{BB962C8B-B14F-4D97-AF65-F5344CB8AC3E}">
        <p14:creationId xmlns:p14="http://schemas.microsoft.com/office/powerpoint/2010/main" val="3034141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2000"/>
                                        <p:tgtEl>
                                          <p:spTgt spid="3">
                                            <p:txEl>
                                              <p:pRg st="3" end="3"/>
                                            </p:txEl>
                                          </p:spTgt>
                                        </p:tgtEl>
                                      </p:cBhvr>
                                    </p:animEffect>
                                    <p:anim calcmode="lin" valueType="num">
                                      <p:cBhvr>
                                        <p:cTn id="20"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21" dur="20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3724C03C-2EB1-460F-8006-086A9DA877D1}"/>
              </a:ext>
            </a:extLst>
          </p:cNvPr>
          <p:cNvGraphicFramePr>
            <a:graphicFrameLocks noGrp="1"/>
          </p:cNvGraphicFramePr>
          <p:nvPr>
            <p:extLst>
              <p:ext uri="{D42A27DB-BD31-4B8C-83A1-F6EECF244321}">
                <p14:modId xmlns:p14="http://schemas.microsoft.com/office/powerpoint/2010/main" val="3784463676"/>
              </p:ext>
            </p:extLst>
          </p:nvPr>
        </p:nvGraphicFramePr>
        <p:xfrm>
          <a:off x="397564" y="113064"/>
          <a:ext cx="11516140" cy="6663330"/>
        </p:xfrm>
        <a:graphic>
          <a:graphicData uri="http://schemas.openxmlformats.org/drawingml/2006/table">
            <a:tbl>
              <a:tblPr firstRow="1" bandRow="1">
                <a:tableStyleId>{5C22544A-7EE6-4342-B048-85BDC9FD1C3A}</a:tableStyleId>
              </a:tblPr>
              <a:tblGrid>
                <a:gridCol w="2326552">
                  <a:extLst>
                    <a:ext uri="{9D8B030D-6E8A-4147-A177-3AD203B41FA5}">
                      <a16:colId xmlns:a16="http://schemas.microsoft.com/office/drawing/2014/main" val="76103804"/>
                    </a:ext>
                  </a:extLst>
                </a:gridCol>
                <a:gridCol w="2297397">
                  <a:extLst>
                    <a:ext uri="{9D8B030D-6E8A-4147-A177-3AD203B41FA5}">
                      <a16:colId xmlns:a16="http://schemas.microsoft.com/office/drawing/2014/main" val="3627095212"/>
                    </a:ext>
                  </a:extLst>
                </a:gridCol>
                <a:gridCol w="2297397">
                  <a:extLst>
                    <a:ext uri="{9D8B030D-6E8A-4147-A177-3AD203B41FA5}">
                      <a16:colId xmlns:a16="http://schemas.microsoft.com/office/drawing/2014/main" val="3197444233"/>
                    </a:ext>
                  </a:extLst>
                </a:gridCol>
                <a:gridCol w="2297397">
                  <a:extLst>
                    <a:ext uri="{9D8B030D-6E8A-4147-A177-3AD203B41FA5}">
                      <a16:colId xmlns:a16="http://schemas.microsoft.com/office/drawing/2014/main" val="1422018131"/>
                    </a:ext>
                  </a:extLst>
                </a:gridCol>
                <a:gridCol w="2297397">
                  <a:extLst>
                    <a:ext uri="{9D8B030D-6E8A-4147-A177-3AD203B41FA5}">
                      <a16:colId xmlns:a16="http://schemas.microsoft.com/office/drawing/2014/main" val="3894467234"/>
                    </a:ext>
                  </a:extLst>
                </a:gridCol>
              </a:tblGrid>
              <a:tr h="771834">
                <a:tc>
                  <a:txBody>
                    <a:bodyPr/>
                    <a:lstStyle/>
                    <a:p>
                      <a:endParaRPr lang="en-US" dirty="0"/>
                    </a:p>
                  </a:txBody>
                  <a:tcPr/>
                </a:tc>
                <a:tc>
                  <a:txBody>
                    <a:bodyPr/>
                    <a:lstStyle/>
                    <a:p>
                      <a:pPr algn="ctr"/>
                      <a:r>
                        <a:rPr lang="en-US" dirty="0"/>
                        <a:t>Perfect Competition</a:t>
                      </a:r>
                    </a:p>
                  </a:txBody>
                  <a:tcPr/>
                </a:tc>
                <a:tc>
                  <a:txBody>
                    <a:bodyPr/>
                    <a:lstStyle/>
                    <a:p>
                      <a:pPr algn="ctr"/>
                      <a:r>
                        <a:rPr lang="en-US" dirty="0"/>
                        <a:t>Monopolistic Competition</a:t>
                      </a:r>
                    </a:p>
                  </a:txBody>
                  <a:tcPr/>
                </a:tc>
                <a:tc>
                  <a:txBody>
                    <a:bodyPr/>
                    <a:lstStyle/>
                    <a:p>
                      <a:pPr algn="ctr"/>
                      <a:r>
                        <a:rPr lang="en-US" dirty="0"/>
                        <a:t>Oligopoly</a:t>
                      </a:r>
                    </a:p>
                  </a:txBody>
                  <a:tcPr/>
                </a:tc>
                <a:tc>
                  <a:txBody>
                    <a:bodyPr/>
                    <a:lstStyle/>
                    <a:p>
                      <a:pPr algn="ctr"/>
                      <a:r>
                        <a:rPr lang="en-US" dirty="0"/>
                        <a:t>Monopoly</a:t>
                      </a:r>
                    </a:p>
                  </a:txBody>
                  <a:tcPr/>
                </a:tc>
                <a:extLst>
                  <a:ext uri="{0D108BD9-81ED-4DB2-BD59-A6C34878D82A}">
                    <a16:rowId xmlns:a16="http://schemas.microsoft.com/office/drawing/2014/main" val="1315163009"/>
                  </a:ext>
                </a:extLst>
              </a:tr>
              <a:tr h="771834">
                <a:tc>
                  <a:txBody>
                    <a:bodyPr/>
                    <a:lstStyle/>
                    <a:p>
                      <a:pPr algn="ctr"/>
                      <a:r>
                        <a:rPr lang="en-US" sz="1600" dirty="0"/>
                        <a:t>How many suppliers are there?</a:t>
                      </a:r>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593671138"/>
                  </a:ext>
                </a:extLst>
              </a:tr>
              <a:tr h="771834">
                <a:tc>
                  <a:txBody>
                    <a:bodyPr/>
                    <a:lstStyle/>
                    <a:p>
                      <a:pPr algn="ctr"/>
                      <a:r>
                        <a:rPr lang="en-US" sz="1600" dirty="0"/>
                        <a:t>What influence do firms have over price?</a:t>
                      </a:r>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382048231"/>
                  </a:ext>
                </a:extLst>
              </a:tr>
              <a:tr h="77183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How much competition exists between firms?</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216098171"/>
                  </a:ext>
                </a:extLst>
              </a:tr>
              <a:tr h="77183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Are all firms selling identical or similar products?</a:t>
                      </a:r>
                    </a:p>
                    <a:p>
                      <a:pPr algn="ct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575970191"/>
                  </a:ext>
                </a:extLst>
              </a:tr>
              <a:tr h="77183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Is it easy or difficult to enter the market?</a:t>
                      </a:r>
                    </a:p>
                    <a:p>
                      <a:pPr algn="ct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882998939"/>
                  </a:ext>
                </a:extLst>
              </a:tr>
              <a:tr h="77183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Provide an example of each</a:t>
                      </a:r>
                    </a:p>
                    <a:p>
                      <a:pPr algn="ctr"/>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094677513"/>
                  </a:ext>
                </a:extLst>
              </a:tr>
              <a:tr h="771834">
                <a:tc>
                  <a:txBody>
                    <a:bodyPr/>
                    <a:lstStyle/>
                    <a:p>
                      <a:pPr algn="ctr"/>
                      <a:r>
                        <a:rPr lang="en-US" sz="1600" dirty="0"/>
                        <a:t>What happens to the Supply </a:t>
                      </a:r>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985406253"/>
                  </a:ext>
                </a:extLst>
              </a:tr>
            </a:tbl>
          </a:graphicData>
        </a:graphic>
      </p:graphicFrame>
    </p:spTree>
    <p:extLst>
      <p:ext uri="{BB962C8B-B14F-4D97-AF65-F5344CB8AC3E}">
        <p14:creationId xmlns:p14="http://schemas.microsoft.com/office/powerpoint/2010/main" val="258606502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7470" y="100081"/>
            <a:ext cx="10515600" cy="1325563"/>
          </a:xfrm>
        </p:spPr>
        <p:txBody>
          <a:bodyPr/>
          <a:lstStyle/>
          <a:p>
            <a:pPr algn="ctr"/>
            <a:r>
              <a:rPr lang="en-US" dirty="0">
                <a:solidFill>
                  <a:srgbClr val="FF0000"/>
                </a:solidFill>
              </a:rPr>
              <a:t>Milestone Review </a:t>
            </a:r>
          </a:p>
        </p:txBody>
      </p:sp>
      <p:sp>
        <p:nvSpPr>
          <p:cNvPr id="3" name="Content Placeholder 2"/>
          <p:cNvSpPr>
            <a:spLocks noGrp="1"/>
          </p:cNvSpPr>
          <p:nvPr>
            <p:ph idx="1"/>
          </p:nvPr>
        </p:nvSpPr>
        <p:spPr>
          <a:xfrm>
            <a:off x="708992" y="1587087"/>
            <a:ext cx="4843670" cy="4351338"/>
          </a:xfrm>
        </p:spPr>
        <p:txBody>
          <a:bodyPr/>
          <a:lstStyle/>
          <a:p>
            <a:pPr marL="0" indent="0">
              <a:buNone/>
            </a:pPr>
            <a:r>
              <a:rPr lang="en-US" b="1"/>
              <a:t>SSEMI3b) </a:t>
            </a:r>
            <a:r>
              <a:rPr lang="en-US" dirty="0"/>
              <a:t>Which market structure is BEST indicated by the photograph?</a:t>
            </a:r>
          </a:p>
          <a:p>
            <a:pPr marL="514350" indent="-514350">
              <a:buFont typeface="+mj-lt"/>
              <a:buAutoNum type="alphaLcParenR"/>
            </a:pPr>
            <a:r>
              <a:rPr lang="en-US" dirty="0"/>
              <a:t>monopoly</a:t>
            </a:r>
          </a:p>
          <a:p>
            <a:pPr marL="514350" indent="-514350">
              <a:buFont typeface="+mj-lt"/>
              <a:buAutoNum type="alphaLcParenR"/>
            </a:pPr>
            <a:r>
              <a:rPr lang="en-US" dirty="0"/>
              <a:t>oligopoly</a:t>
            </a:r>
          </a:p>
          <a:p>
            <a:pPr marL="514350" indent="-514350">
              <a:buFont typeface="+mj-lt"/>
              <a:buAutoNum type="alphaLcParenR"/>
            </a:pPr>
            <a:r>
              <a:rPr lang="en-US" dirty="0"/>
              <a:t>pure competition</a:t>
            </a:r>
          </a:p>
          <a:p>
            <a:pPr marL="514350" indent="-514350">
              <a:buFont typeface="+mj-lt"/>
              <a:buAutoNum type="alphaLcParenR"/>
            </a:pPr>
            <a:r>
              <a:rPr lang="en-US" dirty="0"/>
              <a:t>monopolistic competition</a:t>
            </a:r>
          </a:p>
          <a:p>
            <a:endParaRPr lang="en-US" dirty="0"/>
          </a:p>
        </p:txBody>
      </p:sp>
      <p:pic>
        <p:nvPicPr>
          <p:cNvPr id="1026" name="Picture 2" descr="Image result for coca cola v. peps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86664" y="1815548"/>
            <a:ext cx="6474032" cy="3333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27518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459" y="220347"/>
            <a:ext cx="10444766" cy="1143000"/>
          </a:xfrm>
        </p:spPr>
        <p:txBody>
          <a:bodyPr>
            <a:normAutofit/>
          </a:bodyPr>
          <a:lstStyle/>
          <a:p>
            <a:pPr algn="ctr">
              <a:defRPr/>
            </a:pPr>
            <a:r>
              <a:rPr lang="en-US" sz="2400" b="1" dirty="0">
                <a:solidFill>
                  <a:srgbClr val="0070C0"/>
                </a:solidFill>
                <a:effectLst>
                  <a:outerShdw blurRad="38100" dist="38100" dir="2700000" algn="tl">
                    <a:srgbClr val="C0C0C0"/>
                  </a:outerShdw>
                </a:effectLst>
                <a:ea typeface="Times New Roman" pitchFamily="18" charset="0"/>
                <a:cs typeface="Calibri" pitchFamily="34" charset="0"/>
              </a:rPr>
              <a:t>Activator – Business Organizations</a:t>
            </a:r>
            <a:br>
              <a:rPr lang="en-US" sz="2400" dirty="0">
                <a:latin typeface="Arial" pitchFamily="34" charset="0"/>
              </a:rPr>
            </a:br>
            <a:r>
              <a:rPr lang="en-US" sz="2400" dirty="0">
                <a:solidFill>
                  <a:srgbClr val="002060"/>
                </a:solidFill>
                <a:effectLst>
                  <a:outerShdw blurRad="38100" dist="38100" dir="2700000" algn="tl">
                    <a:srgbClr val="C0C0C0"/>
                  </a:outerShdw>
                </a:effectLst>
                <a:ea typeface="Times New Roman" pitchFamily="18" charset="0"/>
                <a:cs typeface="Calibri" pitchFamily="34" charset="0"/>
              </a:rPr>
              <a:t>Write down three occupations that you’re considering for your future. Categorize each of your choices based on who your employer might be for each job.</a:t>
            </a:r>
            <a:endParaRPr lang="en-US" sz="2400" dirty="0">
              <a:solidFill>
                <a:srgbClr val="00206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217242791"/>
              </p:ext>
            </p:extLst>
          </p:nvPr>
        </p:nvGraphicFramePr>
        <p:xfrm>
          <a:off x="850005" y="1532587"/>
          <a:ext cx="4945488" cy="2734612"/>
        </p:xfrm>
        <a:graphic>
          <a:graphicData uri="http://schemas.openxmlformats.org/drawingml/2006/table">
            <a:tbl>
              <a:tblPr/>
              <a:tblGrid>
                <a:gridCol w="2472744">
                  <a:extLst>
                    <a:ext uri="{9D8B030D-6E8A-4147-A177-3AD203B41FA5}">
                      <a16:colId xmlns:a16="http://schemas.microsoft.com/office/drawing/2014/main" val="20000"/>
                    </a:ext>
                  </a:extLst>
                </a:gridCol>
                <a:gridCol w="2472744">
                  <a:extLst>
                    <a:ext uri="{9D8B030D-6E8A-4147-A177-3AD203B41FA5}">
                      <a16:colId xmlns:a16="http://schemas.microsoft.com/office/drawing/2014/main" val="20001"/>
                    </a:ext>
                  </a:extLst>
                </a:gridCol>
              </a:tblGrid>
              <a:tr h="683653">
                <a:tc>
                  <a:txBody>
                    <a:bodyPr/>
                    <a:lstStyle/>
                    <a:p>
                      <a:pPr marL="0" marR="0">
                        <a:lnSpc>
                          <a:spcPct val="115000"/>
                        </a:lnSpc>
                        <a:spcBef>
                          <a:spcPts val="0"/>
                        </a:spcBef>
                        <a:spcAft>
                          <a:spcPts val="0"/>
                        </a:spcAft>
                      </a:pPr>
                      <a:r>
                        <a:rPr lang="en-US" sz="2400" dirty="0">
                          <a:effectLst>
                            <a:outerShdw blurRad="50800" dist="38100" algn="tr" rotWithShape="0">
                              <a:prstClr val="black">
                                <a:alpha val="40000"/>
                              </a:prstClr>
                            </a:outerShdw>
                          </a:effectLst>
                          <a:latin typeface="Calibri"/>
                          <a:ea typeface="Times New Roman"/>
                          <a:cs typeface="Calibri"/>
                        </a:rPr>
                        <a:t>Job</a:t>
                      </a:r>
                      <a:endParaRPr lang="en-US" sz="2400" dirty="0">
                        <a:latin typeface="Calibri"/>
                        <a:ea typeface="Times New Roman"/>
                        <a:cs typeface="Times New Roman"/>
                      </a:endParaRPr>
                    </a:p>
                  </a:txBody>
                  <a:tcPr marL="58242" marR="582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a:effectLst>
                            <a:outerShdw blurRad="50800" dist="38100" algn="tr" rotWithShape="0">
                              <a:prstClr val="black">
                                <a:alpha val="40000"/>
                              </a:prstClr>
                            </a:outerShdw>
                          </a:effectLst>
                          <a:latin typeface="Calibri"/>
                          <a:ea typeface="Times New Roman"/>
                          <a:cs typeface="Calibri"/>
                        </a:rPr>
                        <a:t>Employer</a:t>
                      </a:r>
                      <a:endParaRPr lang="en-US" sz="2400">
                        <a:latin typeface="Calibri"/>
                        <a:ea typeface="Times New Roman"/>
                        <a:cs typeface="Times New Roman"/>
                      </a:endParaRPr>
                    </a:p>
                  </a:txBody>
                  <a:tcPr marL="58242" marR="582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83653">
                <a:tc>
                  <a:txBody>
                    <a:bodyPr/>
                    <a:lstStyle/>
                    <a:p>
                      <a:pPr marL="0" marR="0">
                        <a:lnSpc>
                          <a:spcPct val="115000"/>
                        </a:lnSpc>
                        <a:spcBef>
                          <a:spcPts val="0"/>
                        </a:spcBef>
                        <a:spcAft>
                          <a:spcPts val="0"/>
                        </a:spcAft>
                      </a:pPr>
                      <a:r>
                        <a:rPr lang="en-US" sz="2400" dirty="0">
                          <a:effectLst>
                            <a:outerShdw blurRad="50800" dist="38100" algn="tr" rotWithShape="0">
                              <a:prstClr val="black">
                                <a:alpha val="40000"/>
                              </a:prstClr>
                            </a:outerShdw>
                          </a:effectLst>
                          <a:latin typeface="Calibri"/>
                          <a:ea typeface="Times New Roman"/>
                          <a:cs typeface="Calibri"/>
                        </a:rPr>
                        <a:t>1.</a:t>
                      </a:r>
                      <a:endParaRPr lang="en-US" sz="2400" dirty="0">
                        <a:latin typeface="Calibri"/>
                        <a:ea typeface="Times New Roman"/>
                        <a:cs typeface="Times New Roman"/>
                      </a:endParaRPr>
                    </a:p>
                  </a:txBody>
                  <a:tcPr marL="58242" marR="582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2400" dirty="0">
                        <a:effectLst>
                          <a:outerShdw blurRad="50800" dist="38100" algn="tr" rotWithShape="0">
                            <a:prstClr val="black">
                              <a:alpha val="40000"/>
                            </a:prstClr>
                          </a:outerShdw>
                        </a:effectLst>
                        <a:latin typeface="Calibri"/>
                        <a:ea typeface="Times New Roman"/>
                        <a:cs typeface="Calibri"/>
                      </a:endParaRPr>
                    </a:p>
                  </a:txBody>
                  <a:tcPr marL="58242" marR="582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83653">
                <a:tc>
                  <a:txBody>
                    <a:bodyPr/>
                    <a:lstStyle/>
                    <a:p>
                      <a:pPr marL="0" marR="0">
                        <a:lnSpc>
                          <a:spcPct val="115000"/>
                        </a:lnSpc>
                        <a:spcBef>
                          <a:spcPts val="0"/>
                        </a:spcBef>
                        <a:spcAft>
                          <a:spcPts val="0"/>
                        </a:spcAft>
                      </a:pPr>
                      <a:r>
                        <a:rPr lang="en-US" sz="2400" dirty="0">
                          <a:effectLst>
                            <a:outerShdw blurRad="50800" dist="38100" algn="tr" rotWithShape="0">
                              <a:prstClr val="black">
                                <a:alpha val="40000"/>
                              </a:prstClr>
                            </a:outerShdw>
                          </a:effectLst>
                          <a:latin typeface="Calibri"/>
                          <a:ea typeface="Times New Roman"/>
                          <a:cs typeface="Calibri"/>
                        </a:rPr>
                        <a:t>2.</a:t>
                      </a:r>
                      <a:endParaRPr lang="en-US" sz="2400" dirty="0">
                        <a:latin typeface="Calibri"/>
                        <a:ea typeface="Times New Roman"/>
                        <a:cs typeface="Times New Roman"/>
                      </a:endParaRPr>
                    </a:p>
                  </a:txBody>
                  <a:tcPr marL="58242" marR="582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2400">
                        <a:effectLst>
                          <a:outerShdw blurRad="50800" dist="38100" algn="tr" rotWithShape="0">
                            <a:prstClr val="black">
                              <a:alpha val="40000"/>
                            </a:prstClr>
                          </a:outerShdw>
                        </a:effectLst>
                        <a:latin typeface="Calibri"/>
                        <a:ea typeface="Times New Roman"/>
                        <a:cs typeface="Calibri"/>
                      </a:endParaRPr>
                    </a:p>
                  </a:txBody>
                  <a:tcPr marL="58242" marR="582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83653">
                <a:tc>
                  <a:txBody>
                    <a:bodyPr/>
                    <a:lstStyle/>
                    <a:p>
                      <a:pPr marL="0" marR="0">
                        <a:lnSpc>
                          <a:spcPct val="115000"/>
                        </a:lnSpc>
                        <a:spcBef>
                          <a:spcPts val="0"/>
                        </a:spcBef>
                        <a:spcAft>
                          <a:spcPts val="0"/>
                        </a:spcAft>
                      </a:pPr>
                      <a:r>
                        <a:rPr lang="en-US" sz="2400" dirty="0">
                          <a:effectLst>
                            <a:outerShdw blurRad="50800" dist="38100" algn="tr" rotWithShape="0">
                              <a:prstClr val="black">
                                <a:alpha val="40000"/>
                              </a:prstClr>
                            </a:outerShdw>
                          </a:effectLst>
                          <a:latin typeface="Calibri"/>
                          <a:ea typeface="Times New Roman"/>
                          <a:cs typeface="Calibri"/>
                        </a:rPr>
                        <a:t>3.</a:t>
                      </a:r>
                      <a:endParaRPr lang="en-US" sz="2400" dirty="0">
                        <a:latin typeface="Calibri"/>
                        <a:ea typeface="Times New Roman"/>
                        <a:cs typeface="Times New Roman"/>
                      </a:endParaRPr>
                    </a:p>
                  </a:txBody>
                  <a:tcPr marL="58242" marR="582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2400" dirty="0">
                        <a:effectLst>
                          <a:outerShdw blurRad="50800" dist="38100" algn="tr" rotWithShape="0">
                            <a:prstClr val="black">
                              <a:alpha val="40000"/>
                            </a:prstClr>
                          </a:outerShdw>
                        </a:effectLst>
                        <a:latin typeface="Calibri"/>
                        <a:ea typeface="Times New Roman"/>
                        <a:cs typeface="Calibri"/>
                      </a:endParaRPr>
                    </a:p>
                  </a:txBody>
                  <a:tcPr marL="58242" marR="582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6164" name="Picture 2" descr="http://www.mchenrycountyturningpoint.org/blog/wp-content/uploads/2009/06/mcdonalds_logo.gif"/>
          <p:cNvPicPr>
            <a:picLocks noChangeAspect="1" noChangeArrowheads="1"/>
          </p:cNvPicPr>
          <p:nvPr/>
        </p:nvPicPr>
        <p:blipFill>
          <a:blip r:embed="rId2" cstate="print"/>
          <a:srcRect/>
          <a:stretch>
            <a:fillRect/>
          </a:stretch>
        </p:blipFill>
        <p:spPr bwMode="auto">
          <a:xfrm>
            <a:off x="3648075" y="4648201"/>
            <a:ext cx="1847850" cy="1219200"/>
          </a:xfrm>
          <a:prstGeom prst="rect">
            <a:avLst/>
          </a:prstGeom>
          <a:noFill/>
          <a:ln w="9525">
            <a:noFill/>
            <a:miter lim="800000"/>
            <a:headEnd/>
            <a:tailEnd/>
          </a:ln>
        </p:spPr>
      </p:pic>
      <p:pic>
        <p:nvPicPr>
          <p:cNvPr id="6165" name="Picture 4" descr="http://loke.as.arizona.edu/~ckulesa/apple-logo.jpg"/>
          <p:cNvPicPr>
            <a:picLocks noChangeAspect="1" noChangeArrowheads="1"/>
          </p:cNvPicPr>
          <p:nvPr/>
        </p:nvPicPr>
        <p:blipFill>
          <a:blip r:embed="rId3" cstate="print"/>
          <a:srcRect/>
          <a:stretch>
            <a:fillRect/>
          </a:stretch>
        </p:blipFill>
        <p:spPr bwMode="auto">
          <a:xfrm>
            <a:off x="10025062" y="1494072"/>
            <a:ext cx="1838261" cy="2047618"/>
          </a:xfrm>
          <a:prstGeom prst="rect">
            <a:avLst/>
          </a:prstGeom>
          <a:noFill/>
          <a:ln w="9525">
            <a:noFill/>
            <a:miter lim="800000"/>
            <a:headEnd/>
            <a:tailEnd/>
          </a:ln>
        </p:spPr>
      </p:pic>
      <p:pic>
        <p:nvPicPr>
          <p:cNvPr id="6166" name="Picture 6" descr="http://www.wellcultured.com/wp-content/uploads/2009/12/logo_lg1.jpg"/>
          <p:cNvPicPr>
            <a:picLocks noChangeAspect="1" noChangeArrowheads="1"/>
          </p:cNvPicPr>
          <p:nvPr/>
        </p:nvPicPr>
        <p:blipFill>
          <a:blip r:embed="rId4" cstate="print"/>
          <a:srcRect/>
          <a:stretch>
            <a:fillRect/>
          </a:stretch>
        </p:blipFill>
        <p:spPr bwMode="auto">
          <a:xfrm>
            <a:off x="10025062" y="4648201"/>
            <a:ext cx="1714767" cy="979867"/>
          </a:xfrm>
          <a:prstGeom prst="rect">
            <a:avLst/>
          </a:prstGeom>
          <a:noFill/>
          <a:ln w="9525">
            <a:noFill/>
            <a:miter lim="800000"/>
            <a:headEnd/>
            <a:tailEnd/>
          </a:ln>
        </p:spPr>
      </p:pic>
      <p:pic>
        <p:nvPicPr>
          <p:cNvPr id="50178" name="Picture 2" descr="http://www.onlinedegrees.org/pics/computer-programmer.jpg"/>
          <p:cNvPicPr>
            <a:picLocks noChangeAspect="1" noChangeArrowheads="1"/>
          </p:cNvPicPr>
          <p:nvPr/>
        </p:nvPicPr>
        <p:blipFill>
          <a:blip r:embed="rId5" cstate="print"/>
          <a:srcRect/>
          <a:stretch>
            <a:fillRect/>
          </a:stretch>
        </p:blipFill>
        <p:spPr bwMode="auto">
          <a:xfrm>
            <a:off x="6357636" y="1653225"/>
            <a:ext cx="3100690"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0180" name="Picture 4" descr="http://www.limitstogrowth.org/WEB-Graphics/McdonaldsWorker.jpg"/>
          <p:cNvPicPr>
            <a:picLocks noChangeAspect="1" noChangeArrowheads="1"/>
          </p:cNvPicPr>
          <p:nvPr/>
        </p:nvPicPr>
        <p:blipFill>
          <a:blip r:embed="rId6" cstate="print"/>
          <a:srcRect/>
          <a:stretch>
            <a:fillRect/>
          </a:stretch>
        </p:blipFill>
        <p:spPr bwMode="auto">
          <a:xfrm>
            <a:off x="1028700" y="4469238"/>
            <a:ext cx="1943100" cy="23010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0182" name="Picture 6" descr="http://www.shopdolphinmall.com/asset/get.asp?asset_id=2101"/>
          <p:cNvPicPr>
            <a:picLocks noChangeAspect="1" noChangeArrowheads="1"/>
          </p:cNvPicPr>
          <p:nvPr/>
        </p:nvPicPr>
        <p:blipFill>
          <a:blip r:embed="rId7" cstate="print"/>
          <a:srcRect/>
          <a:stretch>
            <a:fillRect/>
          </a:stretch>
        </p:blipFill>
        <p:spPr bwMode="auto">
          <a:xfrm>
            <a:off x="6471768" y="4199445"/>
            <a:ext cx="3019425" cy="21167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MARTInkShape-1"/>
          <p:cNvSpPr/>
          <p:nvPr/>
        </p:nvSpPr>
        <p:spPr>
          <a:xfrm>
            <a:off x="6083300" y="6756400"/>
            <a:ext cx="19051" cy="12701"/>
          </a:xfrm>
          <a:custGeom>
            <a:avLst/>
            <a:gdLst/>
            <a:ahLst/>
            <a:cxnLst/>
            <a:rect l="0" t="0" r="0" b="0"/>
            <a:pathLst>
              <a:path w="19051" h="12701">
                <a:moveTo>
                  <a:pt x="19050" y="0"/>
                </a:moveTo>
                <a:lnTo>
                  <a:pt x="15679" y="0"/>
                </a:lnTo>
                <a:lnTo>
                  <a:pt x="14686" y="705"/>
                </a:lnTo>
                <a:lnTo>
                  <a:pt x="14024" y="1882"/>
                </a:lnTo>
                <a:lnTo>
                  <a:pt x="13583" y="3371"/>
                </a:lnTo>
                <a:lnTo>
                  <a:pt x="9590" y="8838"/>
                </a:lnTo>
                <a:lnTo>
                  <a:pt x="5908" y="10984"/>
                </a:lnTo>
                <a:lnTo>
                  <a:pt x="0" y="1270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9" name="SMARTInkShape-Group2"/>
          <p:cNvGrpSpPr/>
          <p:nvPr/>
        </p:nvGrpSpPr>
        <p:grpSpPr>
          <a:xfrm>
            <a:off x="1308100" y="2971800"/>
            <a:ext cx="1308101" cy="463551"/>
            <a:chOff x="1308100" y="2971800"/>
            <a:chExt cx="1308101" cy="463551"/>
          </a:xfrm>
        </p:grpSpPr>
        <p:sp>
          <p:nvSpPr>
            <p:cNvPr id="5" name="SMARTInkShape-2"/>
            <p:cNvSpPr/>
            <p:nvPr/>
          </p:nvSpPr>
          <p:spPr>
            <a:xfrm>
              <a:off x="1308100" y="3396218"/>
              <a:ext cx="3479" cy="1033"/>
            </a:xfrm>
            <a:custGeom>
              <a:avLst/>
              <a:gdLst/>
              <a:ahLst/>
              <a:cxnLst/>
              <a:rect l="0" t="0" r="0" b="0"/>
              <a:pathLst>
                <a:path w="3479" h="1033">
                  <a:moveTo>
                    <a:pt x="3478" y="0"/>
                  </a:moveTo>
                  <a:lnTo>
                    <a:pt x="0" y="1032"/>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3"/>
            <p:cNvSpPr/>
            <p:nvPr/>
          </p:nvSpPr>
          <p:spPr>
            <a:xfrm>
              <a:off x="1980545" y="2971800"/>
              <a:ext cx="656" cy="26495"/>
            </a:xfrm>
            <a:custGeom>
              <a:avLst/>
              <a:gdLst/>
              <a:ahLst/>
              <a:cxnLst/>
              <a:rect l="0" t="0" r="0" b="0"/>
              <a:pathLst>
                <a:path w="656" h="26495">
                  <a:moveTo>
                    <a:pt x="655" y="0"/>
                  </a:moveTo>
                  <a:lnTo>
                    <a:pt x="0" y="26494"/>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4"/>
            <p:cNvSpPr/>
            <p:nvPr/>
          </p:nvSpPr>
          <p:spPr>
            <a:xfrm>
              <a:off x="2398822" y="3427905"/>
              <a:ext cx="1479" cy="7446"/>
            </a:xfrm>
            <a:custGeom>
              <a:avLst/>
              <a:gdLst/>
              <a:ahLst/>
              <a:cxnLst/>
              <a:rect l="0" t="0" r="0" b="0"/>
              <a:pathLst>
                <a:path w="1479" h="7446">
                  <a:moveTo>
                    <a:pt x="0" y="0"/>
                  </a:moveTo>
                  <a:lnTo>
                    <a:pt x="1478" y="7445"/>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5"/>
            <p:cNvSpPr/>
            <p:nvPr/>
          </p:nvSpPr>
          <p:spPr>
            <a:xfrm>
              <a:off x="2608569" y="3327395"/>
              <a:ext cx="7632" cy="12706"/>
            </a:xfrm>
            <a:custGeom>
              <a:avLst/>
              <a:gdLst/>
              <a:ahLst/>
              <a:cxnLst/>
              <a:rect l="0" t="0" r="0" b="0"/>
              <a:pathLst>
                <a:path w="7632" h="12706">
                  <a:moveTo>
                    <a:pt x="0" y="0"/>
                  </a:moveTo>
                  <a:lnTo>
                    <a:pt x="3692" y="2997"/>
                  </a:lnTo>
                  <a:lnTo>
                    <a:pt x="5880" y="6744"/>
                  </a:lnTo>
                  <a:lnTo>
                    <a:pt x="7631" y="12705"/>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813674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Image result for crash course econ supply and demand"/>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2" name="Picture 4" descr="Image result for crash course econ supply and dem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3827" y="590758"/>
            <a:ext cx="8689145" cy="48876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10800000" flipH="1" flipV="1">
            <a:off x="2159304" y="5464646"/>
            <a:ext cx="8627965" cy="954107"/>
          </a:xfrm>
          <a:prstGeom prst="rect">
            <a:avLst/>
          </a:prstGeom>
          <a:noFill/>
        </p:spPr>
        <p:txBody>
          <a:bodyPr wrap="square" rtlCol="0">
            <a:spAutoFit/>
          </a:bodyPr>
          <a:lstStyle/>
          <a:p>
            <a:pPr algn="ctr"/>
            <a:r>
              <a:rPr lang="en-US" sz="2800" dirty="0">
                <a:hlinkClick r:id="rId3"/>
              </a:rPr>
              <a:t>https://www.youtube.com/watch?v=g9aDizJpd_s</a:t>
            </a:r>
            <a:endParaRPr lang="en-US" sz="2800" dirty="0"/>
          </a:p>
          <a:p>
            <a:pPr algn="ctr"/>
            <a:endParaRPr lang="en-US" sz="2800" dirty="0"/>
          </a:p>
        </p:txBody>
      </p:sp>
    </p:spTree>
    <p:extLst>
      <p:ext uri="{BB962C8B-B14F-4D97-AF65-F5344CB8AC3E}">
        <p14:creationId xmlns:p14="http://schemas.microsoft.com/office/powerpoint/2010/main" val="280805823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828800" y="514196"/>
            <a:ext cx="8229600" cy="533400"/>
          </a:xfrm>
        </p:spPr>
        <p:txBody>
          <a:bodyPr>
            <a:normAutofit fontScale="90000"/>
          </a:bodyPr>
          <a:lstStyle/>
          <a:p>
            <a:pPr algn="ctr" eaLnBrk="1" hangingPunct="1"/>
            <a:r>
              <a:rPr lang="en-US" sz="4000" dirty="0"/>
              <a:t> </a:t>
            </a:r>
            <a:r>
              <a:rPr lang="en-US" dirty="0">
                <a:latin typeface="Gill Sans Ultra Bold" panose="020B0A02020104020203" pitchFamily="34" charset="0"/>
              </a:rPr>
              <a:t>Business Organizations</a:t>
            </a:r>
            <a:r>
              <a:rPr lang="en-US" sz="4000" dirty="0"/>
              <a:t>	</a:t>
            </a:r>
          </a:p>
        </p:txBody>
      </p:sp>
      <p:sp>
        <p:nvSpPr>
          <p:cNvPr id="13315" name="Content Placeholder 2"/>
          <p:cNvSpPr>
            <a:spLocks noGrp="1"/>
          </p:cNvSpPr>
          <p:nvPr>
            <p:ph idx="1"/>
          </p:nvPr>
        </p:nvSpPr>
        <p:spPr>
          <a:xfrm>
            <a:off x="128789" y="944565"/>
            <a:ext cx="8474298" cy="5321485"/>
          </a:xfrm>
        </p:spPr>
        <p:txBody>
          <a:bodyPr>
            <a:noAutofit/>
          </a:bodyPr>
          <a:lstStyle/>
          <a:p>
            <a:pPr eaLnBrk="1" hangingPunct="1">
              <a:defRPr/>
            </a:pPr>
            <a:r>
              <a:rPr lang="en-US" sz="3200" b="1" u="sng" dirty="0">
                <a:solidFill>
                  <a:srgbClr val="002060"/>
                </a:solidFill>
                <a:latin typeface="+mj-lt"/>
              </a:rPr>
              <a:t>Business organization </a:t>
            </a:r>
            <a:r>
              <a:rPr lang="en-US" sz="3200" dirty="0">
                <a:solidFill>
                  <a:srgbClr val="002060"/>
                </a:solidFill>
                <a:latin typeface="+mj-lt"/>
              </a:rPr>
              <a:t>(</a:t>
            </a:r>
            <a:r>
              <a:rPr lang="en-US" sz="3200" b="1" dirty="0">
                <a:solidFill>
                  <a:srgbClr val="002060"/>
                </a:solidFill>
                <a:latin typeface="+mj-lt"/>
              </a:rPr>
              <a:t>firm</a:t>
            </a:r>
            <a:r>
              <a:rPr lang="en-US" sz="3200" dirty="0">
                <a:solidFill>
                  <a:srgbClr val="002060"/>
                </a:solidFill>
                <a:latin typeface="+mj-lt"/>
              </a:rPr>
              <a:t>) – establishment formed to bring goods &amp; services to the consumers in the market</a:t>
            </a:r>
          </a:p>
          <a:p>
            <a:pPr eaLnBrk="1" hangingPunct="1">
              <a:defRPr/>
            </a:pPr>
            <a:r>
              <a:rPr lang="en-US" sz="3200" dirty="0">
                <a:solidFill>
                  <a:schemeClr val="accent1">
                    <a:lumMod val="75000"/>
                  </a:schemeClr>
                </a:solidFill>
                <a:latin typeface="+mj-lt"/>
              </a:rPr>
              <a:t>3 types: 1) </a:t>
            </a:r>
            <a:r>
              <a:rPr lang="en-US" sz="3200" b="1" dirty="0">
                <a:solidFill>
                  <a:schemeClr val="accent1">
                    <a:lumMod val="75000"/>
                  </a:schemeClr>
                </a:solidFill>
                <a:latin typeface="+mj-lt"/>
              </a:rPr>
              <a:t>Sole proprietorship</a:t>
            </a:r>
            <a:r>
              <a:rPr lang="en-US" sz="3200" dirty="0">
                <a:solidFill>
                  <a:schemeClr val="accent1">
                    <a:lumMod val="75000"/>
                  </a:schemeClr>
                </a:solidFill>
                <a:latin typeface="+mj-lt"/>
              </a:rPr>
              <a:t>, 2) </a:t>
            </a:r>
            <a:r>
              <a:rPr lang="en-US" sz="3200" b="1" dirty="0">
                <a:solidFill>
                  <a:schemeClr val="accent1">
                    <a:lumMod val="75000"/>
                  </a:schemeClr>
                </a:solidFill>
                <a:latin typeface="+mj-lt"/>
              </a:rPr>
              <a:t>Partnership</a:t>
            </a:r>
            <a:r>
              <a:rPr lang="en-US" sz="3200" dirty="0">
                <a:solidFill>
                  <a:schemeClr val="accent1">
                    <a:lumMod val="75000"/>
                  </a:schemeClr>
                </a:solidFill>
                <a:latin typeface="+mj-lt"/>
              </a:rPr>
              <a:t>, 3)</a:t>
            </a:r>
            <a:r>
              <a:rPr lang="en-US" sz="3200" b="1" dirty="0">
                <a:solidFill>
                  <a:schemeClr val="accent1">
                    <a:lumMod val="75000"/>
                  </a:schemeClr>
                </a:solidFill>
                <a:latin typeface="+mj-lt"/>
              </a:rPr>
              <a:t>Corporation</a:t>
            </a:r>
          </a:p>
          <a:p>
            <a:pPr eaLnBrk="1" hangingPunct="1">
              <a:defRPr/>
            </a:pPr>
            <a:r>
              <a:rPr lang="en-US" sz="3200" dirty="0">
                <a:solidFill>
                  <a:srgbClr val="C00000"/>
                </a:solidFill>
                <a:latin typeface="+mj-lt"/>
              </a:rPr>
              <a:t>How do they differ? </a:t>
            </a:r>
          </a:p>
          <a:p>
            <a:pPr lvl="1">
              <a:defRPr/>
            </a:pPr>
            <a:r>
              <a:rPr lang="en-US" sz="2600" dirty="0">
                <a:solidFill>
                  <a:srgbClr val="7030A0"/>
                </a:solidFill>
                <a:latin typeface="+mj-lt"/>
              </a:rPr>
              <a:t>Each has different structures &amp; levels of </a:t>
            </a:r>
            <a:r>
              <a:rPr lang="en-US" sz="2600" b="1" dirty="0">
                <a:solidFill>
                  <a:srgbClr val="7030A0"/>
                </a:solidFill>
                <a:latin typeface="Colonna MT" panose="04020805060202030203" pitchFamily="82" charset="0"/>
              </a:rPr>
              <a:t>liability </a:t>
            </a:r>
            <a:r>
              <a:rPr lang="en-US" sz="2600" dirty="0">
                <a:solidFill>
                  <a:srgbClr val="7030A0"/>
                </a:solidFill>
                <a:latin typeface="+mj-lt"/>
              </a:rPr>
              <a:t>(responsibility)</a:t>
            </a:r>
          </a:p>
          <a:p>
            <a:pPr eaLnBrk="1" hangingPunct="1">
              <a:defRPr/>
            </a:pPr>
            <a:r>
              <a:rPr lang="en-US" sz="3200" b="1" u="sng" dirty="0">
                <a:solidFill>
                  <a:schemeClr val="accent3">
                    <a:lumMod val="50000"/>
                  </a:schemeClr>
                </a:solidFill>
                <a:latin typeface="+mj-lt"/>
              </a:rPr>
              <a:t>Liability</a:t>
            </a:r>
            <a:r>
              <a:rPr lang="en-US" sz="3200" dirty="0">
                <a:solidFill>
                  <a:schemeClr val="accent3">
                    <a:lumMod val="50000"/>
                  </a:schemeClr>
                </a:solidFill>
                <a:latin typeface="+mj-lt"/>
              </a:rPr>
              <a:t> – legal obligation to pay debts/injury settlements incurred by the business</a:t>
            </a:r>
          </a:p>
        </p:txBody>
      </p:sp>
      <p:pic>
        <p:nvPicPr>
          <p:cNvPr id="13319" name="Picture 7" descr="http://www.myownbusiness.org/images/BussOrganization.jpg"/>
          <p:cNvPicPr>
            <a:picLocks noChangeAspect="1" noChangeArrowheads="1"/>
          </p:cNvPicPr>
          <p:nvPr/>
        </p:nvPicPr>
        <p:blipFill>
          <a:blip r:embed="rId2" cstate="print"/>
          <a:srcRect/>
          <a:stretch>
            <a:fillRect/>
          </a:stretch>
        </p:blipFill>
        <p:spPr bwMode="auto">
          <a:xfrm>
            <a:off x="8706119" y="1147773"/>
            <a:ext cx="3227819" cy="53415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9228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fade">
                                      <p:cBhvr>
                                        <p:cTn id="7" dur="500"/>
                                        <p:tgtEl>
                                          <p:spTgt spid="133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315">
                                            <p:txEl>
                                              <p:pRg st="1" end="1"/>
                                            </p:txEl>
                                          </p:spTgt>
                                        </p:tgtEl>
                                        <p:attrNameLst>
                                          <p:attrName>style.visibility</p:attrName>
                                        </p:attrNameLst>
                                      </p:cBhvr>
                                      <p:to>
                                        <p:strVal val="visible"/>
                                      </p:to>
                                    </p:set>
                                    <p:animEffect transition="in" filter="fade">
                                      <p:cBhvr>
                                        <p:cTn id="12" dur="500"/>
                                        <p:tgtEl>
                                          <p:spTgt spid="133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315">
                                            <p:txEl>
                                              <p:pRg st="2" end="2"/>
                                            </p:txEl>
                                          </p:spTgt>
                                        </p:tgtEl>
                                        <p:attrNameLst>
                                          <p:attrName>style.visibility</p:attrName>
                                        </p:attrNameLst>
                                      </p:cBhvr>
                                      <p:to>
                                        <p:strVal val="visible"/>
                                      </p:to>
                                    </p:set>
                                    <p:animEffect transition="in" filter="fade">
                                      <p:cBhvr>
                                        <p:cTn id="17" dur="500"/>
                                        <p:tgtEl>
                                          <p:spTgt spid="133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315">
                                            <p:txEl>
                                              <p:pRg st="3" end="3"/>
                                            </p:txEl>
                                          </p:spTgt>
                                        </p:tgtEl>
                                        <p:attrNameLst>
                                          <p:attrName>style.visibility</p:attrName>
                                        </p:attrNameLst>
                                      </p:cBhvr>
                                      <p:to>
                                        <p:strVal val="visible"/>
                                      </p:to>
                                    </p:set>
                                    <p:animEffect transition="in" filter="fade">
                                      <p:cBhvr>
                                        <p:cTn id="22" dur="500"/>
                                        <p:tgtEl>
                                          <p:spTgt spid="133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315">
                                            <p:txEl>
                                              <p:pRg st="4" end="4"/>
                                            </p:txEl>
                                          </p:spTgt>
                                        </p:tgtEl>
                                        <p:attrNameLst>
                                          <p:attrName>style.visibility</p:attrName>
                                        </p:attrNameLst>
                                      </p:cBhvr>
                                      <p:to>
                                        <p:strVal val="visible"/>
                                      </p:to>
                                    </p:set>
                                    <p:animEffect transition="in" filter="fade">
                                      <p:cBhvr>
                                        <p:cTn id="27" dur="500"/>
                                        <p:tgtEl>
                                          <p:spTgt spid="133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bldLvl="5"/>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9788" y="606426"/>
            <a:ext cx="10515600" cy="1325563"/>
          </a:xfrm>
        </p:spPr>
        <p:txBody>
          <a:bodyPr>
            <a:normAutofit fontScale="90000"/>
          </a:bodyPr>
          <a:lstStyle/>
          <a:p>
            <a:pPr algn="ctr">
              <a:defRPr/>
            </a:pPr>
            <a:r>
              <a:rPr lang="en-US" sz="3600" b="1" u="sng" dirty="0">
                <a:solidFill>
                  <a:srgbClr val="FF0000"/>
                </a:solidFill>
              </a:rPr>
              <a:t>Sole proprietorship </a:t>
            </a:r>
            <a:r>
              <a:rPr lang="en-US" sz="3600" b="1" dirty="0">
                <a:solidFill>
                  <a:srgbClr val="FF0000"/>
                </a:solidFill>
              </a:rPr>
              <a:t>– a business owned by one person</a:t>
            </a:r>
            <a:br>
              <a:rPr lang="en-US" sz="3600" dirty="0">
                <a:solidFill>
                  <a:srgbClr val="002060"/>
                </a:solidFill>
              </a:rPr>
            </a:br>
            <a:r>
              <a:rPr lang="en-US" sz="3600" dirty="0">
                <a:solidFill>
                  <a:srgbClr val="7030A0"/>
                </a:solidFill>
              </a:rPr>
              <a:t>Most common type of business organization</a:t>
            </a:r>
            <a:br>
              <a:rPr lang="en-US" sz="3600" dirty="0">
                <a:solidFill>
                  <a:srgbClr val="7030A0"/>
                </a:solidFill>
              </a:rPr>
            </a:br>
            <a:r>
              <a:rPr lang="en-US" sz="3600" dirty="0">
                <a:solidFill>
                  <a:srgbClr val="0070C0"/>
                </a:solidFill>
              </a:rPr>
              <a:t>75% of all U.S. businesses are sole proprietorships</a:t>
            </a:r>
            <a:br>
              <a:rPr lang="en-US" sz="3600" dirty="0">
                <a:solidFill>
                  <a:srgbClr val="0070C0"/>
                </a:solidFill>
              </a:rPr>
            </a:br>
            <a:r>
              <a:rPr lang="en-US" sz="3600" dirty="0">
                <a:solidFill>
                  <a:schemeClr val="accent2">
                    <a:lumMod val="75000"/>
                  </a:schemeClr>
                </a:solidFill>
              </a:rPr>
              <a:t>Relatively the most profitable</a:t>
            </a:r>
            <a:br>
              <a:rPr lang="en-US" dirty="0">
                <a:solidFill>
                  <a:schemeClr val="accent2">
                    <a:lumMod val="75000"/>
                  </a:schemeClr>
                </a:solidFill>
              </a:rPr>
            </a:br>
            <a:endParaRPr lang="en-US" dirty="0"/>
          </a:p>
        </p:txBody>
      </p:sp>
      <p:sp>
        <p:nvSpPr>
          <p:cNvPr id="5" name="Text Placeholder 4"/>
          <p:cNvSpPr>
            <a:spLocks noGrp="1"/>
          </p:cNvSpPr>
          <p:nvPr>
            <p:ph type="body" idx="1"/>
          </p:nvPr>
        </p:nvSpPr>
        <p:spPr/>
        <p:txBody>
          <a:bodyPr>
            <a:normAutofit/>
          </a:bodyPr>
          <a:lstStyle/>
          <a:p>
            <a:pPr algn="ctr"/>
            <a:r>
              <a:rPr lang="en-US" sz="4000" u="sng" dirty="0">
                <a:solidFill>
                  <a:srgbClr val="00B050"/>
                </a:solidFill>
                <a:latin typeface="Segoe UI Black" panose="020B0A02040204020203" pitchFamily="34" charset="0"/>
                <a:ea typeface="Segoe UI Black" panose="020B0A02040204020203" pitchFamily="34" charset="0"/>
                <a:cs typeface="Segoe UI Black" panose="020B0A02040204020203" pitchFamily="34" charset="0"/>
              </a:rPr>
              <a:t>Advantages</a:t>
            </a:r>
          </a:p>
        </p:txBody>
      </p:sp>
      <p:sp>
        <p:nvSpPr>
          <p:cNvPr id="6" name="Content Placeholder 5"/>
          <p:cNvSpPr>
            <a:spLocks noGrp="1"/>
          </p:cNvSpPr>
          <p:nvPr>
            <p:ph sz="half" idx="2"/>
          </p:nvPr>
        </p:nvSpPr>
        <p:spPr/>
        <p:txBody>
          <a:bodyPr/>
          <a:lstStyle/>
          <a:p>
            <a:r>
              <a:rPr lang="en-US" dirty="0">
                <a:solidFill>
                  <a:srgbClr val="00B050"/>
                </a:solidFill>
              </a:rPr>
              <a:t>Easy to start up</a:t>
            </a:r>
          </a:p>
          <a:p>
            <a:r>
              <a:rPr lang="en-US" dirty="0">
                <a:solidFill>
                  <a:srgbClr val="00B050"/>
                </a:solidFill>
              </a:rPr>
              <a:t>Easy to manage</a:t>
            </a:r>
          </a:p>
          <a:p>
            <a:r>
              <a:rPr lang="en-US" dirty="0">
                <a:solidFill>
                  <a:srgbClr val="00B050"/>
                </a:solidFill>
              </a:rPr>
              <a:t>You keep ALL the PROFITS</a:t>
            </a:r>
          </a:p>
          <a:p>
            <a:r>
              <a:rPr lang="en-US" dirty="0">
                <a:solidFill>
                  <a:srgbClr val="00B050"/>
                </a:solidFill>
              </a:rPr>
              <a:t>There are no separate business taxes</a:t>
            </a:r>
          </a:p>
          <a:p>
            <a:r>
              <a:rPr lang="en-US" dirty="0">
                <a:solidFill>
                  <a:srgbClr val="00B050"/>
                </a:solidFill>
              </a:rPr>
              <a:t>Easy to close down shop (dissolve/liquidate)</a:t>
            </a:r>
          </a:p>
        </p:txBody>
      </p:sp>
      <p:sp>
        <p:nvSpPr>
          <p:cNvPr id="7" name="Text Placeholder 6"/>
          <p:cNvSpPr>
            <a:spLocks noGrp="1"/>
          </p:cNvSpPr>
          <p:nvPr>
            <p:ph type="body" sz="quarter" idx="3"/>
          </p:nvPr>
        </p:nvSpPr>
        <p:spPr/>
        <p:txBody>
          <a:bodyPr>
            <a:normAutofit/>
          </a:bodyPr>
          <a:lstStyle/>
          <a:p>
            <a:pPr algn="ctr"/>
            <a:r>
              <a:rPr lang="en-US" sz="4000" u="sng" dirty="0">
                <a:solidFill>
                  <a:schemeClr val="accent4">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Disadvantages</a:t>
            </a:r>
          </a:p>
        </p:txBody>
      </p:sp>
      <p:sp>
        <p:nvSpPr>
          <p:cNvPr id="8" name="Content Placeholder 7"/>
          <p:cNvSpPr>
            <a:spLocks noGrp="1"/>
          </p:cNvSpPr>
          <p:nvPr>
            <p:ph sz="quarter" idx="4"/>
          </p:nvPr>
        </p:nvSpPr>
        <p:spPr/>
        <p:txBody>
          <a:bodyPr/>
          <a:lstStyle/>
          <a:p>
            <a:r>
              <a:rPr lang="en-US" dirty="0">
                <a:solidFill>
                  <a:schemeClr val="accent4">
                    <a:lumMod val="50000"/>
                  </a:schemeClr>
                </a:solidFill>
              </a:rPr>
              <a:t>UNLIMITED LIABILITY</a:t>
            </a:r>
          </a:p>
          <a:p>
            <a:r>
              <a:rPr lang="en-US" dirty="0">
                <a:solidFill>
                  <a:schemeClr val="accent4">
                    <a:lumMod val="50000"/>
                  </a:schemeClr>
                </a:solidFill>
              </a:rPr>
              <a:t>Difficult to raise financial capital</a:t>
            </a:r>
          </a:p>
          <a:p>
            <a:r>
              <a:rPr lang="en-US" dirty="0">
                <a:solidFill>
                  <a:schemeClr val="accent4">
                    <a:lumMod val="50000"/>
                  </a:schemeClr>
                </a:solidFill>
              </a:rPr>
              <a:t>Limited managerial experience</a:t>
            </a:r>
          </a:p>
          <a:p>
            <a:r>
              <a:rPr lang="en-US" dirty="0">
                <a:solidFill>
                  <a:schemeClr val="accent4">
                    <a:lumMod val="50000"/>
                  </a:schemeClr>
                </a:solidFill>
              </a:rPr>
              <a:t>Hard to attract qualified employees</a:t>
            </a:r>
          </a:p>
          <a:p>
            <a:r>
              <a:rPr lang="en-US" dirty="0">
                <a:solidFill>
                  <a:schemeClr val="accent4">
                    <a:lumMod val="50000"/>
                  </a:schemeClr>
                </a:solidFill>
              </a:rPr>
              <a:t>Limited life of company (dissolves when </a:t>
            </a:r>
            <a:r>
              <a:rPr lang="en-US">
                <a:solidFill>
                  <a:schemeClr val="accent4">
                    <a:lumMod val="50000"/>
                  </a:schemeClr>
                </a:solidFill>
              </a:rPr>
              <a:t>owner is </a:t>
            </a:r>
            <a:r>
              <a:rPr lang="en-US" dirty="0">
                <a:solidFill>
                  <a:schemeClr val="accent4">
                    <a:lumMod val="50000"/>
                  </a:schemeClr>
                </a:solidFill>
              </a:rPr>
              <a:t>gone)</a:t>
            </a:r>
          </a:p>
        </p:txBody>
      </p:sp>
    </p:spTree>
    <p:extLst>
      <p:ext uri="{BB962C8B-B14F-4D97-AF65-F5344CB8AC3E}">
        <p14:creationId xmlns:p14="http://schemas.microsoft.com/office/powerpoint/2010/main" val="3387464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 calcmode="lin" valueType="num">
                                      <p:cBhvr additive="base">
                                        <p:cTn id="2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 calcmode="lin" valueType="num">
                                      <p:cBhvr additive="base">
                                        <p:cTn id="2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8">
                                            <p:txEl>
                                              <p:pRg st="1" end="1"/>
                                            </p:txEl>
                                          </p:spTgt>
                                        </p:tgtEl>
                                        <p:attrNameLst>
                                          <p:attrName>style.visibility</p:attrName>
                                        </p:attrNameLst>
                                      </p:cBhvr>
                                      <p:to>
                                        <p:strVal val="visible"/>
                                      </p:to>
                                    </p:set>
                                    <p:anim calcmode="lin" valueType="num">
                                      <p:cBhvr additive="base">
                                        <p:cTn id="3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8">
                                            <p:txEl>
                                              <p:pRg st="1" end="1"/>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8">
                                            <p:txEl>
                                              <p:pRg st="2" end="2"/>
                                            </p:txEl>
                                          </p:spTgt>
                                        </p:tgtEl>
                                        <p:attrNameLst>
                                          <p:attrName>style.visibility</p:attrName>
                                        </p:attrNameLst>
                                      </p:cBhvr>
                                      <p:to>
                                        <p:strVal val="visible"/>
                                      </p:to>
                                    </p:set>
                                    <p:anim calcmode="lin" valueType="num">
                                      <p:cBhvr additive="base">
                                        <p:cTn id="3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2" end="2"/>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8">
                                            <p:txEl>
                                              <p:pRg st="3" end="3"/>
                                            </p:txEl>
                                          </p:spTgt>
                                        </p:tgtEl>
                                        <p:attrNameLst>
                                          <p:attrName>style.visibility</p:attrName>
                                        </p:attrNameLst>
                                      </p:cBhvr>
                                      <p:to>
                                        <p:strVal val="visible"/>
                                      </p:to>
                                    </p:set>
                                    <p:anim calcmode="lin" valueType="num">
                                      <p:cBhvr additive="base">
                                        <p:cTn id="4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8">
                                            <p:txEl>
                                              <p:pRg st="3" end="3"/>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8">
                                            <p:txEl>
                                              <p:pRg st="4" end="4"/>
                                            </p:txEl>
                                          </p:spTgt>
                                        </p:tgtEl>
                                        <p:attrNameLst>
                                          <p:attrName>style.visibility</p:attrName>
                                        </p:attrNameLst>
                                      </p:cBhvr>
                                      <p:to>
                                        <p:strVal val="visible"/>
                                      </p:to>
                                    </p:set>
                                    <p:anim calcmode="lin" valueType="num">
                                      <p:cBhvr additive="base">
                                        <p:cTn id="45"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12443" y="112376"/>
            <a:ext cx="10515600" cy="1325563"/>
          </a:xfrm>
        </p:spPr>
        <p:txBody>
          <a:bodyPr/>
          <a:lstStyle/>
          <a:p>
            <a:pPr algn="ctr"/>
            <a:r>
              <a:rPr lang="en-US" dirty="0">
                <a:latin typeface="Eras Bold ITC" panose="020B0907030504020204" pitchFamily="34" charset="0"/>
              </a:rPr>
              <a:t>Sole Proprietorships</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9652" y="1349497"/>
            <a:ext cx="3159331" cy="2649492"/>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202" y="1437939"/>
            <a:ext cx="3537209" cy="2649492"/>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5207" y="1644001"/>
            <a:ext cx="4512100" cy="451210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9957" y="4381945"/>
            <a:ext cx="3385250" cy="225273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6057" y="4547448"/>
            <a:ext cx="2857500" cy="2028825"/>
          </a:xfrm>
          <a:prstGeom prst="rect">
            <a:avLst/>
          </a:prstGeom>
        </p:spPr>
      </p:pic>
    </p:spTree>
    <p:extLst>
      <p:ext uri="{BB962C8B-B14F-4D97-AF65-F5344CB8AC3E}">
        <p14:creationId xmlns:p14="http://schemas.microsoft.com/office/powerpoint/2010/main" val="329908188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183" y="957587"/>
            <a:ext cx="11732654" cy="1325563"/>
          </a:xfrm>
        </p:spPr>
        <p:txBody>
          <a:bodyPr>
            <a:normAutofit fontScale="90000"/>
          </a:bodyPr>
          <a:lstStyle/>
          <a:p>
            <a:pPr algn="ctr"/>
            <a:r>
              <a:rPr lang="en-US" sz="4000" b="1" u="sng" dirty="0">
                <a:solidFill>
                  <a:srgbClr val="0070C0"/>
                </a:solidFill>
              </a:rPr>
              <a:t>Partnership</a:t>
            </a:r>
            <a:r>
              <a:rPr lang="en-US" sz="4000" dirty="0">
                <a:solidFill>
                  <a:srgbClr val="0070C0"/>
                </a:solidFill>
              </a:rPr>
              <a:t> – business owned by at least 2 people</a:t>
            </a:r>
            <a:br>
              <a:rPr lang="en-US" sz="4000" dirty="0">
                <a:solidFill>
                  <a:srgbClr val="0070C0"/>
                </a:solidFill>
              </a:rPr>
            </a:br>
            <a:r>
              <a:rPr lang="en-US" sz="3100" dirty="0">
                <a:solidFill>
                  <a:srgbClr val="0070C0"/>
                </a:solidFill>
              </a:rPr>
              <a:t>This is the least common business organization (only about 5%)</a:t>
            </a:r>
            <a:br>
              <a:rPr lang="en-US" sz="3100" dirty="0">
                <a:solidFill>
                  <a:srgbClr val="0070C0"/>
                </a:solidFill>
              </a:rPr>
            </a:br>
            <a:r>
              <a:rPr lang="en-US" sz="3100" u="sng" dirty="0">
                <a:solidFill>
                  <a:srgbClr val="0070C0"/>
                </a:solidFill>
              </a:rPr>
              <a:t>General Partnership</a:t>
            </a:r>
            <a:r>
              <a:rPr lang="en-US" sz="3100" dirty="0">
                <a:solidFill>
                  <a:srgbClr val="0070C0"/>
                </a:solidFill>
              </a:rPr>
              <a:t> – each partner is responsible for everything</a:t>
            </a:r>
            <a:br>
              <a:rPr lang="en-US" sz="3100" dirty="0">
                <a:solidFill>
                  <a:srgbClr val="0070C0"/>
                </a:solidFill>
              </a:rPr>
            </a:br>
            <a:r>
              <a:rPr lang="en-US" sz="3100" u="sng" dirty="0">
                <a:solidFill>
                  <a:srgbClr val="0070C0"/>
                </a:solidFill>
              </a:rPr>
              <a:t>Limited Partnership</a:t>
            </a:r>
            <a:r>
              <a:rPr lang="en-US" sz="3100" dirty="0">
                <a:solidFill>
                  <a:srgbClr val="0070C0"/>
                </a:solidFill>
              </a:rPr>
              <a:t> – some partners are not “active” </a:t>
            </a:r>
            <a:br>
              <a:rPr lang="en-US" sz="3100" dirty="0">
                <a:solidFill>
                  <a:srgbClr val="0070C0"/>
                </a:solidFill>
              </a:rPr>
            </a:br>
            <a:r>
              <a:rPr lang="en-US" sz="2700" u="sng" dirty="0">
                <a:solidFill>
                  <a:srgbClr val="0070C0"/>
                </a:solidFill>
              </a:rPr>
              <a:t>Articles of Partnership </a:t>
            </a:r>
            <a:r>
              <a:rPr lang="en-US" sz="2700" dirty="0">
                <a:solidFill>
                  <a:srgbClr val="0070C0"/>
                </a:solidFill>
              </a:rPr>
              <a:t>– outline the type of partnership, to the state, between partners.</a:t>
            </a:r>
            <a:br>
              <a:rPr lang="en-US" sz="2700" dirty="0">
                <a:solidFill>
                  <a:srgbClr val="0070C0"/>
                </a:solidFill>
              </a:rPr>
            </a:br>
            <a:br>
              <a:rPr lang="en-US" sz="3100" dirty="0">
                <a:solidFill>
                  <a:srgbClr val="0070C0"/>
                </a:solidFill>
              </a:rPr>
            </a:br>
            <a:endParaRPr lang="en-US" sz="3100" b="1" u="sng" dirty="0">
              <a:solidFill>
                <a:srgbClr val="0070C0"/>
              </a:solidFill>
            </a:endParaRPr>
          </a:p>
        </p:txBody>
      </p:sp>
      <p:sp>
        <p:nvSpPr>
          <p:cNvPr id="3" name="Text Placeholder 2"/>
          <p:cNvSpPr>
            <a:spLocks noGrp="1"/>
          </p:cNvSpPr>
          <p:nvPr>
            <p:ph type="body" idx="1"/>
          </p:nvPr>
        </p:nvSpPr>
        <p:spPr>
          <a:xfrm>
            <a:off x="749636" y="2054650"/>
            <a:ext cx="5157787" cy="823912"/>
          </a:xfrm>
        </p:spPr>
        <p:txBody>
          <a:bodyPr>
            <a:normAutofit/>
          </a:bodyPr>
          <a:lstStyle/>
          <a:p>
            <a:pPr algn="ctr"/>
            <a:r>
              <a:rPr lang="en-US" sz="4000" u="sng" dirty="0">
                <a:solidFill>
                  <a:srgbClr val="FFC000"/>
                </a:solidFill>
                <a:latin typeface="Britannic Bold" panose="020B0903060703020204" pitchFamily="34" charset="0"/>
              </a:rPr>
              <a:t>Advantages</a:t>
            </a:r>
          </a:p>
        </p:txBody>
      </p:sp>
      <p:sp>
        <p:nvSpPr>
          <p:cNvPr id="4" name="Content Placeholder 3"/>
          <p:cNvSpPr>
            <a:spLocks noGrp="1"/>
          </p:cNvSpPr>
          <p:nvPr>
            <p:ph sz="half" idx="2"/>
          </p:nvPr>
        </p:nvSpPr>
        <p:spPr>
          <a:xfrm>
            <a:off x="450761" y="2878562"/>
            <a:ext cx="5546814" cy="3684588"/>
          </a:xfrm>
        </p:spPr>
        <p:txBody>
          <a:bodyPr/>
          <a:lstStyle/>
          <a:p>
            <a:r>
              <a:rPr lang="en-US" dirty="0">
                <a:solidFill>
                  <a:srgbClr val="FFC000"/>
                </a:solidFill>
              </a:rPr>
              <a:t>Easy to start</a:t>
            </a:r>
          </a:p>
          <a:p>
            <a:r>
              <a:rPr lang="en-US" dirty="0">
                <a:solidFill>
                  <a:srgbClr val="FFC000"/>
                </a:solidFill>
              </a:rPr>
              <a:t>Easier to manage (partners bring different strengths &amp; expertise)</a:t>
            </a:r>
          </a:p>
          <a:p>
            <a:r>
              <a:rPr lang="en-US" dirty="0">
                <a:solidFill>
                  <a:srgbClr val="FFC000"/>
                </a:solidFill>
              </a:rPr>
              <a:t>Easier to find financial capital</a:t>
            </a:r>
          </a:p>
          <a:p>
            <a:r>
              <a:rPr lang="en-US" dirty="0">
                <a:solidFill>
                  <a:srgbClr val="FFC000"/>
                </a:solidFill>
              </a:rPr>
              <a:t>More efficient operations (larger, more capital &amp; specialization)</a:t>
            </a:r>
          </a:p>
          <a:p>
            <a:r>
              <a:rPr lang="en-US" dirty="0">
                <a:solidFill>
                  <a:srgbClr val="FFC000"/>
                </a:solidFill>
              </a:rPr>
              <a:t>Easier to attract better/qualified employees</a:t>
            </a:r>
          </a:p>
        </p:txBody>
      </p:sp>
      <p:sp>
        <p:nvSpPr>
          <p:cNvPr id="5" name="Text Placeholder 4"/>
          <p:cNvSpPr>
            <a:spLocks noGrp="1"/>
          </p:cNvSpPr>
          <p:nvPr>
            <p:ph type="body" sz="quarter" idx="3"/>
          </p:nvPr>
        </p:nvSpPr>
        <p:spPr>
          <a:xfrm>
            <a:off x="6172200" y="2054650"/>
            <a:ext cx="5183188" cy="823912"/>
          </a:xfrm>
        </p:spPr>
        <p:txBody>
          <a:bodyPr>
            <a:normAutofit/>
          </a:bodyPr>
          <a:lstStyle/>
          <a:p>
            <a:pPr algn="ctr"/>
            <a:r>
              <a:rPr lang="en-US" sz="4000" u="sng" dirty="0">
                <a:solidFill>
                  <a:schemeClr val="accent6">
                    <a:lumMod val="50000"/>
                  </a:schemeClr>
                </a:solidFill>
                <a:latin typeface="Britannic Bold" panose="020B0903060703020204" pitchFamily="34" charset="0"/>
              </a:rPr>
              <a:t>Disadvantages</a:t>
            </a:r>
          </a:p>
        </p:txBody>
      </p:sp>
      <p:sp>
        <p:nvSpPr>
          <p:cNvPr id="6" name="Content Placeholder 5"/>
          <p:cNvSpPr>
            <a:spLocks noGrp="1"/>
          </p:cNvSpPr>
          <p:nvPr>
            <p:ph sz="quarter" idx="4"/>
          </p:nvPr>
        </p:nvSpPr>
        <p:spPr>
          <a:xfrm>
            <a:off x="6172200" y="3013300"/>
            <a:ext cx="5611969" cy="3684588"/>
          </a:xfrm>
        </p:spPr>
        <p:txBody>
          <a:bodyPr/>
          <a:lstStyle/>
          <a:p>
            <a:r>
              <a:rPr lang="en-US" dirty="0">
                <a:solidFill>
                  <a:schemeClr val="accent6">
                    <a:lumMod val="50000"/>
                  </a:schemeClr>
                </a:solidFill>
              </a:rPr>
              <a:t>Unlimited Liability </a:t>
            </a:r>
          </a:p>
          <a:p>
            <a:r>
              <a:rPr lang="en-US" dirty="0">
                <a:solidFill>
                  <a:schemeClr val="accent6">
                    <a:lumMod val="50000"/>
                  </a:schemeClr>
                </a:solidFill>
              </a:rPr>
              <a:t>Each partner could be responsible for the other’s actions                </a:t>
            </a:r>
            <a:endParaRPr lang="en-US" dirty="0">
              <a:solidFill>
                <a:srgbClr val="FF0000"/>
              </a:solidFill>
            </a:endParaRPr>
          </a:p>
          <a:p>
            <a:pPr lvl="1"/>
            <a:r>
              <a:rPr lang="en-US" dirty="0">
                <a:solidFill>
                  <a:srgbClr val="FF0000"/>
                </a:solidFill>
              </a:rPr>
              <a:t>YOU BOUGHT WHAT!!!</a:t>
            </a:r>
          </a:p>
          <a:p>
            <a:r>
              <a:rPr lang="en-US" dirty="0">
                <a:solidFill>
                  <a:schemeClr val="accent6">
                    <a:lumMod val="50000"/>
                  </a:schemeClr>
                </a:solidFill>
              </a:rPr>
              <a:t>Possible conflict between partners</a:t>
            </a:r>
          </a:p>
          <a:p>
            <a:r>
              <a:rPr lang="en-US" dirty="0">
                <a:solidFill>
                  <a:schemeClr val="accent6">
                    <a:lumMod val="50000"/>
                  </a:schemeClr>
                </a:solidFill>
              </a:rPr>
              <a:t>Limited life of business</a:t>
            </a:r>
          </a:p>
          <a:p>
            <a:endParaRPr lang="en-US" dirty="0">
              <a:solidFill>
                <a:schemeClr val="accent6">
                  <a:lumMod val="50000"/>
                </a:schemeClr>
              </a:solidFill>
            </a:endParaRPr>
          </a:p>
          <a:p>
            <a:endParaRPr lang="en-US" dirty="0"/>
          </a:p>
        </p:txBody>
      </p:sp>
    </p:spTree>
    <p:extLst>
      <p:ext uri="{BB962C8B-B14F-4D97-AF65-F5344CB8AC3E}">
        <p14:creationId xmlns:p14="http://schemas.microsoft.com/office/powerpoint/2010/main" val="3061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p:cTn id="13"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4">
                                            <p:txEl>
                                              <p:pRg st="1" end="1"/>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4">
                                            <p:txEl>
                                              <p:pRg st="2" end="2"/>
                                            </p:txEl>
                                          </p:spTgt>
                                        </p:tgtEl>
                                      </p:cBhvr>
                                    </p:animEffect>
                                  </p:childTnLst>
                                </p:cTn>
                              </p:par>
                              <p:par>
                                <p:cTn id="23" presetID="31" presetClass="entr" presetSubtype="0"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p:cTn id="25" dur="1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4">
                                            <p:txEl>
                                              <p:pRg st="3" end="3"/>
                                            </p:txEl>
                                          </p:spTgt>
                                        </p:tgtEl>
                                        <p:attrNameLst>
                                          <p:attrName>ppt_h</p:attrName>
                                        </p:attrNameLst>
                                      </p:cBhvr>
                                      <p:tavLst>
                                        <p:tav tm="0">
                                          <p:val>
                                            <p:fltVal val="0"/>
                                          </p:val>
                                        </p:tav>
                                        <p:tav tm="100000">
                                          <p:val>
                                            <p:strVal val="#ppt_h"/>
                                          </p:val>
                                        </p:tav>
                                      </p:tavLst>
                                    </p:anim>
                                    <p:anim calcmode="lin" valueType="num">
                                      <p:cBhvr>
                                        <p:cTn id="27" dur="1000" fill="hold"/>
                                        <p:tgtEl>
                                          <p:spTgt spid="4">
                                            <p:txEl>
                                              <p:pRg st="3" end="3"/>
                                            </p:txEl>
                                          </p:spTgt>
                                        </p:tgtEl>
                                        <p:attrNameLst>
                                          <p:attrName>style.rotation</p:attrName>
                                        </p:attrNameLst>
                                      </p:cBhvr>
                                      <p:tavLst>
                                        <p:tav tm="0">
                                          <p:val>
                                            <p:fltVal val="90"/>
                                          </p:val>
                                        </p:tav>
                                        <p:tav tm="100000">
                                          <p:val>
                                            <p:fltVal val="0"/>
                                          </p:val>
                                        </p:tav>
                                      </p:tavLst>
                                    </p:anim>
                                    <p:animEffect transition="in" filter="fade">
                                      <p:cBhvr>
                                        <p:cTn id="28" dur="1000"/>
                                        <p:tgtEl>
                                          <p:spTgt spid="4">
                                            <p:txEl>
                                              <p:pRg st="3" end="3"/>
                                            </p:txEl>
                                          </p:spTgt>
                                        </p:tgtEl>
                                      </p:cBhvr>
                                    </p:animEffect>
                                  </p:childTnLst>
                                </p:cTn>
                              </p:par>
                              <p:par>
                                <p:cTn id="29" presetID="31" presetClass="entr" presetSubtype="0" fill="hold"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p:cTn id="31" dur="10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4">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4">
                                            <p:txEl>
                                              <p:pRg st="4" end="4"/>
                                            </p:txEl>
                                          </p:spTgt>
                                        </p:tgtEl>
                                        <p:attrNameLst>
                                          <p:attrName>style.rotation</p:attrName>
                                        </p:attrNameLst>
                                      </p:cBhvr>
                                      <p:tavLst>
                                        <p:tav tm="0">
                                          <p:val>
                                            <p:fltVal val="90"/>
                                          </p:val>
                                        </p:tav>
                                        <p:tav tm="100000">
                                          <p:val>
                                            <p:fltVal val="0"/>
                                          </p:val>
                                        </p:tav>
                                      </p:tavLst>
                                    </p:anim>
                                    <p:animEffect transition="in" filter="fade">
                                      <p:cBhvr>
                                        <p:cTn id="34" dur="1000"/>
                                        <p:tgtEl>
                                          <p:spTgt spid="4">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anim calcmode="lin" valueType="num">
                                      <p:cBhvr>
                                        <p:cTn id="39"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40"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41"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42" dur="1000"/>
                                        <p:tgtEl>
                                          <p:spTgt spid="6">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6">
                                            <p:txEl>
                                              <p:pRg st="0" end="0"/>
                                            </p:txEl>
                                          </p:spTgt>
                                        </p:tgtEl>
                                        <p:attrNameLst>
                                          <p:attrName>style.visibility</p:attrName>
                                        </p:attrNameLst>
                                      </p:cBhvr>
                                      <p:to>
                                        <p:strVal val="visible"/>
                                      </p:to>
                                    </p:set>
                                    <p:anim calcmode="lin" valueType="num">
                                      <p:cBhvr>
                                        <p:cTn id="47"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48"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49"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50" dur="1000"/>
                                        <p:tgtEl>
                                          <p:spTgt spid="6">
                                            <p:txEl>
                                              <p:pRg st="0" end="0"/>
                                            </p:txEl>
                                          </p:spTgt>
                                        </p:tgtEl>
                                      </p:cBhvr>
                                    </p:animEffect>
                                  </p:childTnLst>
                                </p:cTn>
                              </p:par>
                              <p:par>
                                <p:cTn id="51" presetID="31" presetClass="entr" presetSubtype="0" fill="hold" nodeType="withEffect">
                                  <p:stCondLst>
                                    <p:cond delay="0"/>
                                  </p:stCondLst>
                                  <p:childTnLst>
                                    <p:set>
                                      <p:cBhvr>
                                        <p:cTn id="52" dur="1" fill="hold">
                                          <p:stCondLst>
                                            <p:cond delay="0"/>
                                          </p:stCondLst>
                                        </p:cTn>
                                        <p:tgtEl>
                                          <p:spTgt spid="6">
                                            <p:txEl>
                                              <p:pRg st="2" end="2"/>
                                            </p:txEl>
                                          </p:spTgt>
                                        </p:tgtEl>
                                        <p:attrNameLst>
                                          <p:attrName>style.visibility</p:attrName>
                                        </p:attrNameLst>
                                      </p:cBhvr>
                                      <p:to>
                                        <p:strVal val="visible"/>
                                      </p:to>
                                    </p:set>
                                    <p:anim calcmode="lin" valueType="num">
                                      <p:cBhvr>
                                        <p:cTn id="53"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54"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55"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56" dur="1000"/>
                                        <p:tgtEl>
                                          <p:spTgt spid="6">
                                            <p:txEl>
                                              <p:pRg st="2" end="2"/>
                                            </p:txEl>
                                          </p:spTgt>
                                        </p:tgtEl>
                                      </p:cBhvr>
                                    </p:animEffect>
                                  </p:childTnLst>
                                </p:cTn>
                              </p:par>
                              <p:par>
                                <p:cTn id="57" presetID="31" presetClass="entr" presetSubtype="0" fill="hold" nodeType="withEffect">
                                  <p:stCondLst>
                                    <p:cond delay="0"/>
                                  </p:stCondLst>
                                  <p:childTnLst>
                                    <p:set>
                                      <p:cBhvr>
                                        <p:cTn id="58" dur="1" fill="hold">
                                          <p:stCondLst>
                                            <p:cond delay="0"/>
                                          </p:stCondLst>
                                        </p:cTn>
                                        <p:tgtEl>
                                          <p:spTgt spid="6">
                                            <p:txEl>
                                              <p:pRg st="3" end="3"/>
                                            </p:txEl>
                                          </p:spTgt>
                                        </p:tgtEl>
                                        <p:attrNameLst>
                                          <p:attrName>style.visibility</p:attrName>
                                        </p:attrNameLst>
                                      </p:cBhvr>
                                      <p:to>
                                        <p:strVal val="visible"/>
                                      </p:to>
                                    </p:set>
                                    <p:anim calcmode="lin" valueType="num">
                                      <p:cBhvr>
                                        <p:cTn id="59" dur="1000" fill="hold"/>
                                        <p:tgtEl>
                                          <p:spTgt spid="6">
                                            <p:txEl>
                                              <p:pRg st="3" end="3"/>
                                            </p:txEl>
                                          </p:spTgt>
                                        </p:tgtEl>
                                        <p:attrNameLst>
                                          <p:attrName>ppt_w</p:attrName>
                                        </p:attrNameLst>
                                      </p:cBhvr>
                                      <p:tavLst>
                                        <p:tav tm="0">
                                          <p:val>
                                            <p:fltVal val="0"/>
                                          </p:val>
                                        </p:tav>
                                        <p:tav tm="100000">
                                          <p:val>
                                            <p:strVal val="#ppt_w"/>
                                          </p:val>
                                        </p:tav>
                                      </p:tavLst>
                                    </p:anim>
                                    <p:anim calcmode="lin" valueType="num">
                                      <p:cBhvr>
                                        <p:cTn id="60" dur="1000" fill="hold"/>
                                        <p:tgtEl>
                                          <p:spTgt spid="6">
                                            <p:txEl>
                                              <p:pRg st="3" end="3"/>
                                            </p:txEl>
                                          </p:spTgt>
                                        </p:tgtEl>
                                        <p:attrNameLst>
                                          <p:attrName>ppt_h</p:attrName>
                                        </p:attrNameLst>
                                      </p:cBhvr>
                                      <p:tavLst>
                                        <p:tav tm="0">
                                          <p:val>
                                            <p:fltVal val="0"/>
                                          </p:val>
                                        </p:tav>
                                        <p:tav tm="100000">
                                          <p:val>
                                            <p:strVal val="#ppt_h"/>
                                          </p:val>
                                        </p:tav>
                                      </p:tavLst>
                                    </p:anim>
                                    <p:anim calcmode="lin" valueType="num">
                                      <p:cBhvr>
                                        <p:cTn id="61" dur="1000" fill="hold"/>
                                        <p:tgtEl>
                                          <p:spTgt spid="6">
                                            <p:txEl>
                                              <p:pRg st="3" end="3"/>
                                            </p:txEl>
                                          </p:spTgt>
                                        </p:tgtEl>
                                        <p:attrNameLst>
                                          <p:attrName>style.rotation</p:attrName>
                                        </p:attrNameLst>
                                      </p:cBhvr>
                                      <p:tavLst>
                                        <p:tav tm="0">
                                          <p:val>
                                            <p:fltVal val="90"/>
                                          </p:val>
                                        </p:tav>
                                        <p:tav tm="100000">
                                          <p:val>
                                            <p:fltVal val="0"/>
                                          </p:val>
                                        </p:tav>
                                      </p:tavLst>
                                    </p:anim>
                                    <p:animEffect transition="in" filter="fade">
                                      <p:cBhvr>
                                        <p:cTn id="62" dur="1000"/>
                                        <p:tgtEl>
                                          <p:spTgt spid="6">
                                            <p:txEl>
                                              <p:pRg st="3" end="3"/>
                                            </p:txEl>
                                          </p:spTgt>
                                        </p:tgtEl>
                                      </p:cBhvr>
                                    </p:animEffect>
                                  </p:childTnLst>
                                </p:cTn>
                              </p:par>
                              <p:par>
                                <p:cTn id="63" presetID="31" presetClass="entr" presetSubtype="0" fill="hold" nodeType="withEffect">
                                  <p:stCondLst>
                                    <p:cond delay="0"/>
                                  </p:stCondLst>
                                  <p:childTnLst>
                                    <p:set>
                                      <p:cBhvr>
                                        <p:cTn id="64" dur="1" fill="hold">
                                          <p:stCondLst>
                                            <p:cond delay="0"/>
                                          </p:stCondLst>
                                        </p:cTn>
                                        <p:tgtEl>
                                          <p:spTgt spid="6">
                                            <p:txEl>
                                              <p:pRg st="4" end="4"/>
                                            </p:txEl>
                                          </p:spTgt>
                                        </p:tgtEl>
                                        <p:attrNameLst>
                                          <p:attrName>style.visibility</p:attrName>
                                        </p:attrNameLst>
                                      </p:cBhvr>
                                      <p:to>
                                        <p:strVal val="visible"/>
                                      </p:to>
                                    </p:set>
                                    <p:anim calcmode="lin" valueType="num">
                                      <p:cBhvr>
                                        <p:cTn id="65" dur="1000" fill="hold"/>
                                        <p:tgtEl>
                                          <p:spTgt spid="6">
                                            <p:txEl>
                                              <p:pRg st="4" end="4"/>
                                            </p:txEl>
                                          </p:spTgt>
                                        </p:tgtEl>
                                        <p:attrNameLst>
                                          <p:attrName>ppt_w</p:attrName>
                                        </p:attrNameLst>
                                      </p:cBhvr>
                                      <p:tavLst>
                                        <p:tav tm="0">
                                          <p:val>
                                            <p:fltVal val="0"/>
                                          </p:val>
                                        </p:tav>
                                        <p:tav tm="100000">
                                          <p:val>
                                            <p:strVal val="#ppt_w"/>
                                          </p:val>
                                        </p:tav>
                                      </p:tavLst>
                                    </p:anim>
                                    <p:anim calcmode="lin" valueType="num">
                                      <p:cBhvr>
                                        <p:cTn id="66" dur="1000" fill="hold"/>
                                        <p:tgtEl>
                                          <p:spTgt spid="6">
                                            <p:txEl>
                                              <p:pRg st="4" end="4"/>
                                            </p:txEl>
                                          </p:spTgt>
                                        </p:tgtEl>
                                        <p:attrNameLst>
                                          <p:attrName>ppt_h</p:attrName>
                                        </p:attrNameLst>
                                      </p:cBhvr>
                                      <p:tavLst>
                                        <p:tav tm="0">
                                          <p:val>
                                            <p:fltVal val="0"/>
                                          </p:val>
                                        </p:tav>
                                        <p:tav tm="100000">
                                          <p:val>
                                            <p:strVal val="#ppt_h"/>
                                          </p:val>
                                        </p:tav>
                                      </p:tavLst>
                                    </p:anim>
                                    <p:anim calcmode="lin" valueType="num">
                                      <p:cBhvr>
                                        <p:cTn id="67" dur="1000" fill="hold"/>
                                        <p:tgtEl>
                                          <p:spTgt spid="6">
                                            <p:txEl>
                                              <p:pRg st="4" end="4"/>
                                            </p:txEl>
                                          </p:spTgt>
                                        </p:tgtEl>
                                        <p:attrNameLst>
                                          <p:attrName>style.rotation</p:attrName>
                                        </p:attrNameLst>
                                      </p:cBhvr>
                                      <p:tavLst>
                                        <p:tav tm="0">
                                          <p:val>
                                            <p:fltVal val="90"/>
                                          </p:val>
                                        </p:tav>
                                        <p:tav tm="100000">
                                          <p:val>
                                            <p:fltVal val="0"/>
                                          </p:val>
                                        </p:tav>
                                      </p:tavLst>
                                    </p:anim>
                                    <p:animEffect transition="in" filter="fade">
                                      <p:cBhvr>
                                        <p:cTn id="68"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dirty="0">
                <a:latin typeface="Gill Sans Ultra Bold" panose="020B0A02020104020203" pitchFamily="34" charset="0"/>
              </a:rPr>
              <a:t>Partnerships</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5896" y="1925091"/>
            <a:ext cx="3810000" cy="38100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366" y="1690688"/>
            <a:ext cx="4219530" cy="3164647"/>
          </a:xfrm>
          <a:prstGeom prst="rect">
            <a:avLst/>
          </a:prstGeom>
        </p:spPr>
      </p:pic>
      <p:sp>
        <p:nvSpPr>
          <p:cNvPr id="10" name="TextBox 9"/>
          <p:cNvSpPr txBox="1"/>
          <p:nvPr/>
        </p:nvSpPr>
        <p:spPr>
          <a:xfrm>
            <a:off x="386366" y="4855335"/>
            <a:ext cx="4456089" cy="1477328"/>
          </a:xfrm>
          <a:prstGeom prst="rect">
            <a:avLst/>
          </a:prstGeom>
          <a:noFill/>
        </p:spPr>
        <p:txBody>
          <a:bodyPr wrap="square" rtlCol="0">
            <a:spAutoFit/>
          </a:bodyPr>
          <a:lstStyle/>
          <a:p>
            <a:r>
              <a:rPr lang="en-US" b="1" dirty="0"/>
              <a:t>Apple Inc. (1976</a:t>
            </a:r>
            <a:r>
              <a:rPr lang="en-US" dirty="0"/>
              <a:t>) began as a partnership between </a:t>
            </a:r>
            <a:r>
              <a:rPr lang="en-US" b="1" dirty="0"/>
              <a:t>Steve Jobs </a:t>
            </a:r>
            <a:r>
              <a:rPr lang="en-US" dirty="0"/>
              <a:t>and </a:t>
            </a:r>
            <a:r>
              <a:rPr lang="en-US" b="1" dirty="0"/>
              <a:t>Steve Woz</a:t>
            </a:r>
            <a:r>
              <a:rPr lang="en-US" dirty="0"/>
              <a:t>. Woz's technical skills paired with Jobs' business foresight makes the two an ultimate business match and successfully changed the world!</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5896" y="1960994"/>
            <a:ext cx="3390494" cy="2624035"/>
          </a:xfrm>
          <a:prstGeom prst="rect">
            <a:avLst/>
          </a:prstGeom>
        </p:spPr>
      </p:pic>
    </p:spTree>
    <p:extLst>
      <p:ext uri="{BB962C8B-B14F-4D97-AF65-F5344CB8AC3E}">
        <p14:creationId xmlns:p14="http://schemas.microsoft.com/office/powerpoint/2010/main" val="287718233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ctr">
              <a:defRPr/>
            </a:pPr>
            <a:r>
              <a:rPr lang="en-US" sz="4000" b="1" dirty="0">
                <a:latin typeface="Engravers MT" panose="02090707080505020304" pitchFamily="18" charset="0"/>
              </a:rPr>
              <a:t>Corporations</a:t>
            </a:r>
          </a:p>
        </p:txBody>
      </p:sp>
      <p:sp>
        <p:nvSpPr>
          <p:cNvPr id="8" name="Content Placeholder 7"/>
          <p:cNvSpPr>
            <a:spLocks noGrp="1"/>
          </p:cNvSpPr>
          <p:nvPr>
            <p:ph idx="1"/>
          </p:nvPr>
        </p:nvSpPr>
        <p:spPr>
          <a:xfrm>
            <a:off x="450761" y="1465016"/>
            <a:ext cx="11449318" cy="4935783"/>
          </a:xfrm>
        </p:spPr>
        <p:txBody>
          <a:bodyPr>
            <a:normAutofit/>
          </a:bodyPr>
          <a:lstStyle/>
          <a:p>
            <a:r>
              <a:rPr lang="en-US" b="1" u="sng" dirty="0">
                <a:solidFill>
                  <a:srgbClr val="7030A0"/>
                </a:solidFill>
              </a:rPr>
              <a:t>Corporation</a:t>
            </a:r>
            <a:r>
              <a:rPr lang="en-US" dirty="0">
                <a:solidFill>
                  <a:srgbClr val="7030A0"/>
                </a:solidFill>
              </a:rPr>
              <a:t> – is a business organization owned by individual shareholders, each of whom faces limited liability for the firms debt</a:t>
            </a:r>
          </a:p>
          <a:p>
            <a:r>
              <a:rPr lang="en-US" dirty="0">
                <a:solidFill>
                  <a:srgbClr val="C00000"/>
                </a:solidFill>
              </a:rPr>
              <a:t>Account for 20% of all businesses, but 90% of all products sold</a:t>
            </a:r>
            <a:endParaRPr lang="en-US" dirty="0">
              <a:solidFill>
                <a:srgbClr val="002060"/>
              </a:solidFill>
            </a:endParaRPr>
          </a:p>
          <a:p>
            <a:r>
              <a:rPr lang="en-US" dirty="0">
                <a:solidFill>
                  <a:srgbClr val="002060"/>
                </a:solidFill>
              </a:rPr>
              <a:t>Considered a separate legal entity (legal being)</a:t>
            </a:r>
          </a:p>
          <a:p>
            <a:r>
              <a:rPr lang="en-US" dirty="0">
                <a:solidFill>
                  <a:schemeClr val="accent5">
                    <a:lumMod val="75000"/>
                  </a:schemeClr>
                </a:solidFill>
              </a:rPr>
              <a:t>Corporations issue </a:t>
            </a:r>
            <a:r>
              <a:rPr lang="en-US" b="1" u="sng" dirty="0">
                <a:solidFill>
                  <a:schemeClr val="accent5">
                    <a:lumMod val="75000"/>
                  </a:schemeClr>
                </a:solidFill>
              </a:rPr>
              <a:t>STOCK</a:t>
            </a:r>
            <a:r>
              <a:rPr lang="en-US" dirty="0">
                <a:solidFill>
                  <a:schemeClr val="accent5">
                    <a:lumMod val="75000"/>
                  </a:schemeClr>
                </a:solidFill>
              </a:rPr>
              <a:t> (Shares) to investors (</a:t>
            </a:r>
            <a:r>
              <a:rPr lang="en-US" b="1" u="sng" dirty="0">
                <a:solidFill>
                  <a:schemeClr val="accent5">
                    <a:lumMod val="75000"/>
                  </a:schemeClr>
                </a:solidFill>
              </a:rPr>
              <a:t>Shareholders</a:t>
            </a:r>
            <a:r>
              <a:rPr lang="en-US" dirty="0">
                <a:solidFill>
                  <a:schemeClr val="accent5">
                    <a:lumMod val="75000"/>
                  </a:schemeClr>
                </a:solidFill>
              </a:rPr>
              <a:t>)</a:t>
            </a:r>
          </a:p>
          <a:p>
            <a:r>
              <a:rPr lang="en-US" dirty="0">
                <a:solidFill>
                  <a:srgbClr val="0070C0"/>
                </a:solidFill>
              </a:rPr>
              <a:t>Shareholders can receive </a:t>
            </a:r>
            <a:r>
              <a:rPr lang="en-US" b="1" u="sng" dirty="0">
                <a:solidFill>
                  <a:srgbClr val="0070C0"/>
                </a:solidFill>
              </a:rPr>
              <a:t>DIVIDENDS</a:t>
            </a:r>
            <a:r>
              <a:rPr lang="en-US" dirty="0">
                <a:solidFill>
                  <a:srgbClr val="0070C0"/>
                </a:solidFill>
              </a:rPr>
              <a:t> &amp; are the OWNERS of the business, but face no liability for the firm’s obligations</a:t>
            </a:r>
          </a:p>
          <a:p>
            <a:pPr lvl="1"/>
            <a:r>
              <a:rPr lang="en-US" u="sng" dirty="0">
                <a:solidFill>
                  <a:srgbClr val="0070C0"/>
                </a:solidFill>
              </a:rPr>
              <a:t>Common stock</a:t>
            </a:r>
            <a:r>
              <a:rPr lang="en-US" dirty="0">
                <a:solidFill>
                  <a:srgbClr val="0070C0"/>
                </a:solidFill>
              </a:rPr>
              <a:t> – get one vote per share when electing the Board of Directors</a:t>
            </a:r>
          </a:p>
          <a:p>
            <a:pPr lvl="1"/>
            <a:r>
              <a:rPr lang="en-US" u="sng" dirty="0">
                <a:solidFill>
                  <a:srgbClr val="0070C0"/>
                </a:solidFill>
              </a:rPr>
              <a:t>Preferred stock</a:t>
            </a:r>
            <a:r>
              <a:rPr lang="en-US" dirty="0">
                <a:solidFill>
                  <a:srgbClr val="0070C0"/>
                </a:solidFill>
              </a:rPr>
              <a:t> – non-voting shares but you get any dividends before common stock holders</a:t>
            </a:r>
            <a:endParaRPr lang="en-US" u="sng" dirty="0">
              <a:solidFill>
                <a:srgbClr val="0070C0"/>
              </a:solidFill>
            </a:endParaRPr>
          </a:p>
          <a:p>
            <a:r>
              <a:rPr lang="en-US">
                <a:solidFill>
                  <a:srgbClr val="FF0000"/>
                </a:solidFill>
              </a:rPr>
              <a:t>If you own </a:t>
            </a:r>
            <a:r>
              <a:rPr lang="en-US" dirty="0">
                <a:solidFill>
                  <a:srgbClr val="FF0000"/>
                </a:solidFill>
              </a:rPr>
              <a:t>the majority </a:t>
            </a:r>
            <a:r>
              <a:rPr lang="en-US">
                <a:solidFill>
                  <a:srgbClr val="FF0000"/>
                </a:solidFill>
              </a:rPr>
              <a:t>(51%) </a:t>
            </a:r>
            <a:r>
              <a:rPr lang="en-US" dirty="0">
                <a:solidFill>
                  <a:srgbClr val="FF0000"/>
                </a:solidFill>
              </a:rPr>
              <a:t>of the stock, then you control the company</a:t>
            </a:r>
          </a:p>
        </p:txBody>
      </p:sp>
    </p:spTree>
    <p:extLst>
      <p:ext uri="{BB962C8B-B14F-4D97-AF65-F5344CB8AC3E}">
        <p14:creationId xmlns:p14="http://schemas.microsoft.com/office/powerpoint/2010/main" val="169730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barn(inVertical)">
                                      <p:cBhvr>
                                        <p:cTn id="19" dur="500"/>
                                        <p:tgtEl>
                                          <p:spTgt spid="8">
                                            <p:txEl>
                                              <p:pRg st="3" end="3"/>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barn(inVertical)">
                                      <p:cBhvr>
                                        <p:cTn id="22" dur="500"/>
                                        <p:tgtEl>
                                          <p:spTgt spid="8">
                                            <p:txEl>
                                              <p:pRg st="4" end="4"/>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animEffect transition="in" filter="barn(inVertical)">
                                      <p:cBhvr>
                                        <p:cTn id="25" dur="500"/>
                                        <p:tgtEl>
                                          <p:spTgt spid="8">
                                            <p:txEl>
                                              <p:pRg st="5" end="5"/>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8">
                                            <p:txEl>
                                              <p:pRg st="6" end="6"/>
                                            </p:txEl>
                                          </p:spTgt>
                                        </p:tgtEl>
                                        <p:attrNameLst>
                                          <p:attrName>style.visibility</p:attrName>
                                        </p:attrNameLst>
                                      </p:cBhvr>
                                      <p:to>
                                        <p:strVal val="visible"/>
                                      </p:to>
                                    </p:set>
                                    <p:animEffect transition="in" filter="barn(inVertical)">
                                      <p:cBhvr>
                                        <p:cTn id="28" dur="500"/>
                                        <p:tgtEl>
                                          <p:spTgt spid="8">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8">
                                            <p:txEl>
                                              <p:pRg st="7" end="7"/>
                                            </p:txEl>
                                          </p:spTgt>
                                        </p:tgtEl>
                                        <p:attrNameLst>
                                          <p:attrName>style.visibility</p:attrName>
                                        </p:attrNameLst>
                                      </p:cBhvr>
                                      <p:to>
                                        <p:strVal val="visible"/>
                                      </p:to>
                                    </p:set>
                                    <p:anim calcmode="lin" valueType="num">
                                      <p:cBhvr>
                                        <p:cTn id="33" dur="500" fill="hold"/>
                                        <p:tgtEl>
                                          <p:spTgt spid="8">
                                            <p:txEl>
                                              <p:pRg st="7" end="7"/>
                                            </p:txEl>
                                          </p:spTgt>
                                        </p:tgtEl>
                                        <p:attrNameLst>
                                          <p:attrName>ppt_w</p:attrName>
                                        </p:attrNameLst>
                                      </p:cBhvr>
                                      <p:tavLst>
                                        <p:tav tm="0">
                                          <p:val>
                                            <p:fltVal val="0"/>
                                          </p:val>
                                        </p:tav>
                                        <p:tav tm="100000">
                                          <p:val>
                                            <p:strVal val="#ppt_w"/>
                                          </p:val>
                                        </p:tav>
                                      </p:tavLst>
                                    </p:anim>
                                    <p:anim calcmode="lin" valueType="num">
                                      <p:cBhvr>
                                        <p:cTn id="34" dur="500" fill="hold"/>
                                        <p:tgtEl>
                                          <p:spTgt spid="8">
                                            <p:txEl>
                                              <p:pRg st="7" end="7"/>
                                            </p:txEl>
                                          </p:spTgt>
                                        </p:tgtEl>
                                        <p:attrNameLst>
                                          <p:attrName>ppt_h</p:attrName>
                                        </p:attrNameLst>
                                      </p:cBhvr>
                                      <p:tavLst>
                                        <p:tav tm="0">
                                          <p:val>
                                            <p:fltVal val="0"/>
                                          </p:val>
                                        </p:tav>
                                        <p:tav tm="100000">
                                          <p:val>
                                            <p:strVal val="#ppt_h"/>
                                          </p:val>
                                        </p:tav>
                                      </p:tavLst>
                                    </p:anim>
                                    <p:animEffect transition="in" filter="fade">
                                      <p:cBhvr>
                                        <p:cTn id="35"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a:latin typeface="Engravers MT" panose="02090707080505020304" pitchFamily="18" charset="0"/>
              </a:rPr>
              <a:t>Corporations</a:t>
            </a:r>
            <a:endParaRPr lang="en-US" dirty="0"/>
          </a:p>
        </p:txBody>
      </p:sp>
      <p:sp>
        <p:nvSpPr>
          <p:cNvPr id="5" name="Text Placeholder 4"/>
          <p:cNvSpPr>
            <a:spLocks noGrp="1"/>
          </p:cNvSpPr>
          <p:nvPr>
            <p:ph type="body" idx="1"/>
          </p:nvPr>
        </p:nvSpPr>
        <p:spPr/>
        <p:txBody>
          <a:bodyPr>
            <a:normAutofit/>
          </a:bodyPr>
          <a:lstStyle/>
          <a:p>
            <a:pPr algn="ctr"/>
            <a:r>
              <a:rPr lang="en-US" sz="4000" u="sng" dirty="0">
                <a:solidFill>
                  <a:srgbClr val="FF0000"/>
                </a:solidFill>
                <a:latin typeface="Colonna MT" panose="04020805060202030203" pitchFamily="82" charset="0"/>
              </a:rPr>
              <a:t>Advantages</a:t>
            </a:r>
          </a:p>
        </p:txBody>
      </p:sp>
      <p:sp>
        <p:nvSpPr>
          <p:cNvPr id="6" name="Content Placeholder 5"/>
          <p:cNvSpPr>
            <a:spLocks noGrp="1"/>
          </p:cNvSpPr>
          <p:nvPr>
            <p:ph sz="half" idx="2"/>
          </p:nvPr>
        </p:nvSpPr>
        <p:spPr>
          <a:xfrm>
            <a:off x="270456" y="2505075"/>
            <a:ext cx="5727119" cy="4140424"/>
          </a:xfrm>
        </p:spPr>
        <p:txBody>
          <a:bodyPr>
            <a:normAutofit lnSpcReduction="10000"/>
          </a:bodyPr>
          <a:lstStyle/>
          <a:p>
            <a:r>
              <a:rPr lang="en-US" dirty="0">
                <a:solidFill>
                  <a:srgbClr val="FF0000"/>
                </a:solidFill>
              </a:rPr>
              <a:t>Easy to raise financial capital by selling stock or issuing bonds</a:t>
            </a:r>
          </a:p>
          <a:p>
            <a:r>
              <a:rPr lang="en-US" dirty="0">
                <a:solidFill>
                  <a:srgbClr val="FF0000"/>
                </a:solidFill>
              </a:rPr>
              <a:t>Ability to offer higher salaries &amp; greater benefits allows corporations to recruit the best, brightest, most talented, ambitious, and professional employees &amp; managers</a:t>
            </a:r>
          </a:p>
          <a:p>
            <a:r>
              <a:rPr lang="en-US" dirty="0">
                <a:solidFill>
                  <a:srgbClr val="FF0000"/>
                </a:solidFill>
              </a:rPr>
              <a:t>Limited liability</a:t>
            </a:r>
          </a:p>
          <a:p>
            <a:r>
              <a:rPr lang="en-US" dirty="0">
                <a:solidFill>
                  <a:srgbClr val="FF0000"/>
                </a:solidFill>
              </a:rPr>
              <a:t>Unlimited life (transfer ownership by selling stock) </a:t>
            </a:r>
          </a:p>
          <a:p>
            <a:endParaRPr lang="en-US" dirty="0"/>
          </a:p>
        </p:txBody>
      </p:sp>
      <p:sp>
        <p:nvSpPr>
          <p:cNvPr id="7" name="Text Placeholder 6"/>
          <p:cNvSpPr>
            <a:spLocks noGrp="1"/>
          </p:cNvSpPr>
          <p:nvPr>
            <p:ph type="body" sz="quarter" idx="3"/>
          </p:nvPr>
        </p:nvSpPr>
        <p:spPr/>
        <p:txBody>
          <a:bodyPr>
            <a:normAutofit/>
          </a:bodyPr>
          <a:lstStyle/>
          <a:p>
            <a:pPr algn="ctr"/>
            <a:r>
              <a:rPr lang="en-US" sz="4000" u="sng" dirty="0">
                <a:solidFill>
                  <a:srgbClr val="002060"/>
                </a:solidFill>
                <a:latin typeface="Colonna MT" panose="04020805060202030203" pitchFamily="82" charset="0"/>
              </a:rPr>
              <a:t>Disadvantages</a:t>
            </a:r>
          </a:p>
        </p:txBody>
      </p:sp>
      <p:sp>
        <p:nvSpPr>
          <p:cNvPr id="8" name="Content Placeholder 7"/>
          <p:cNvSpPr>
            <a:spLocks noGrp="1"/>
          </p:cNvSpPr>
          <p:nvPr>
            <p:ph sz="quarter" idx="4"/>
          </p:nvPr>
        </p:nvSpPr>
        <p:spPr>
          <a:xfrm>
            <a:off x="5997575" y="2505075"/>
            <a:ext cx="6057049" cy="3684588"/>
          </a:xfrm>
        </p:spPr>
        <p:txBody>
          <a:bodyPr/>
          <a:lstStyle/>
          <a:p>
            <a:r>
              <a:rPr lang="en-US" dirty="0">
                <a:solidFill>
                  <a:srgbClr val="002060"/>
                </a:solidFill>
              </a:rPr>
              <a:t>Can be difficult and expensive to get </a:t>
            </a:r>
            <a:r>
              <a:rPr lang="en-US" b="1" u="sng" dirty="0">
                <a:solidFill>
                  <a:srgbClr val="002060"/>
                </a:solidFill>
              </a:rPr>
              <a:t>CHARTER</a:t>
            </a:r>
            <a:r>
              <a:rPr lang="en-US" dirty="0">
                <a:solidFill>
                  <a:srgbClr val="002060"/>
                </a:solidFill>
              </a:rPr>
              <a:t> to start corporation</a:t>
            </a:r>
          </a:p>
          <a:p>
            <a:r>
              <a:rPr lang="en-US" dirty="0">
                <a:solidFill>
                  <a:srgbClr val="002060"/>
                </a:solidFill>
              </a:rPr>
              <a:t>Shareholders usually have little input in the corporation</a:t>
            </a:r>
          </a:p>
          <a:p>
            <a:r>
              <a:rPr lang="en-US" b="1" dirty="0">
                <a:solidFill>
                  <a:srgbClr val="002060"/>
                </a:solidFill>
              </a:rPr>
              <a:t>DOUBLE TAXATION </a:t>
            </a:r>
            <a:r>
              <a:rPr lang="en-US" dirty="0">
                <a:solidFill>
                  <a:srgbClr val="002060"/>
                </a:solidFill>
              </a:rPr>
              <a:t>of corporation profits </a:t>
            </a:r>
          </a:p>
          <a:p>
            <a:r>
              <a:rPr lang="en-US" dirty="0">
                <a:solidFill>
                  <a:srgbClr val="002060"/>
                </a:solidFill>
              </a:rPr>
              <a:t>Much more </a:t>
            </a:r>
            <a:r>
              <a:rPr lang="en-US" b="1" dirty="0">
                <a:solidFill>
                  <a:srgbClr val="002060"/>
                </a:solidFill>
              </a:rPr>
              <a:t>GOVERNMENT REGULATION</a:t>
            </a:r>
            <a:r>
              <a:rPr lang="en-US" dirty="0">
                <a:solidFill>
                  <a:srgbClr val="002060"/>
                </a:solidFill>
              </a:rPr>
              <a:t>….never a good thing! </a:t>
            </a:r>
          </a:p>
        </p:txBody>
      </p:sp>
    </p:spTree>
    <p:extLst>
      <p:ext uri="{BB962C8B-B14F-4D97-AF65-F5344CB8AC3E}">
        <p14:creationId xmlns:p14="http://schemas.microsoft.com/office/powerpoint/2010/main" val="212577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anim calcmode="lin" valueType="num">
                                      <p:cBhvr>
                                        <p:cTn id="8" dur="2000" fill="hold"/>
                                        <p:tgtEl>
                                          <p:spTgt spid="6">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6">
                                            <p:txEl>
                                              <p:pRg st="0" end="0"/>
                                            </p:txEl>
                                          </p:spTgt>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2000"/>
                                        <p:tgtEl>
                                          <p:spTgt spid="6">
                                            <p:txEl>
                                              <p:pRg st="1" end="1"/>
                                            </p:txEl>
                                          </p:spTgt>
                                        </p:tgtEl>
                                      </p:cBhvr>
                                    </p:animEffect>
                                    <p:anim calcmode="lin" valueType="num">
                                      <p:cBhvr>
                                        <p:cTn id="13" dur="2000" fill="hold"/>
                                        <p:tgtEl>
                                          <p:spTgt spid="6">
                                            <p:txEl>
                                              <p:pRg st="1" end="1"/>
                                            </p:txEl>
                                          </p:spTgt>
                                        </p:tgtEl>
                                        <p:attrNameLst>
                                          <p:attrName>ppt_w</p:attrName>
                                        </p:attrNameLst>
                                      </p:cBhvr>
                                      <p:tavLst>
                                        <p:tav tm="0" fmla="#ppt_w*sin(2.5*pi*$)">
                                          <p:val>
                                            <p:fltVal val="0"/>
                                          </p:val>
                                        </p:tav>
                                        <p:tav tm="100000">
                                          <p:val>
                                            <p:fltVal val="1"/>
                                          </p:val>
                                        </p:tav>
                                      </p:tavLst>
                                    </p:anim>
                                    <p:anim calcmode="lin" valueType="num">
                                      <p:cBhvr>
                                        <p:cTn id="14" dur="2000" fill="hold"/>
                                        <p:tgtEl>
                                          <p:spTgt spid="6">
                                            <p:txEl>
                                              <p:pRg st="1" end="1"/>
                                            </p:txEl>
                                          </p:spTgt>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2000"/>
                                        <p:tgtEl>
                                          <p:spTgt spid="6">
                                            <p:txEl>
                                              <p:pRg st="2" end="2"/>
                                            </p:txEl>
                                          </p:spTgt>
                                        </p:tgtEl>
                                      </p:cBhvr>
                                    </p:animEffect>
                                    <p:anim calcmode="lin" valueType="num">
                                      <p:cBhvr>
                                        <p:cTn id="18" dur="2000" fill="hold"/>
                                        <p:tgtEl>
                                          <p:spTgt spid="6">
                                            <p:txEl>
                                              <p:pRg st="2" end="2"/>
                                            </p:txEl>
                                          </p:spTgt>
                                        </p:tgtEl>
                                        <p:attrNameLst>
                                          <p:attrName>ppt_w</p:attrName>
                                        </p:attrNameLst>
                                      </p:cBhvr>
                                      <p:tavLst>
                                        <p:tav tm="0" fmla="#ppt_w*sin(2.5*pi*$)">
                                          <p:val>
                                            <p:fltVal val="0"/>
                                          </p:val>
                                        </p:tav>
                                        <p:tav tm="100000">
                                          <p:val>
                                            <p:fltVal val="1"/>
                                          </p:val>
                                        </p:tav>
                                      </p:tavLst>
                                    </p:anim>
                                    <p:anim calcmode="lin" valueType="num">
                                      <p:cBhvr>
                                        <p:cTn id="19" dur="2000" fill="hold"/>
                                        <p:tgtEl>
                                          <p:spTgt spid="6">
                                            <p:txEl>
                                              <p:pRg st="2" end="2"/>
                                            </p:txEl>
                                          </p:spTgt>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2000"/>
                                        <p:tgtEl>
                                          <p:spTgt spid="6">
                                            <p:txEl>
                                              <p:pRg st="3" end="3"/>
                                            </p:txEl>
                                          </p:spTgt>
                                        </p:tgtEl>
                                      </p:cBhvr>
                                    </p:animEffect>
                                    <p:anim calcmode="lin" valueType="num">
                                      <p:cBhvr>
                                        <p:cTn id="23" dur="2000" fill="hold"/>
                                        <p:tgtEl>
                                          <p:spTgt spid="6">
                                            <p:txEl>
                                              <p:pRg st="3" end="3"/>
                                            </p:txEl>
                                          </p:spTgt>
                                        </p:tgtEl>
                                        <p:attrNameLst>
                                          <p:attrName>ppt_w</p:attrName>
                                        </p:attrNameLst>
                                      </p:cBhvr>
                                      <p:tavLst>
                                        <p:tav tm="0" fmla="#ppt_w*sin(2.5*pi*$)">
                                          <p:val>
                                            <p:fltVal val="0"/>
                                          </p:val>
                                        </p:tav>
                                        <p:tav tm="100000">
                                          <p:val>
                                            <p:fltVal val="1"/>
                                          </p:val>
                                        </p:tav>
                                      </p:tavLst>
                                    </p:anim>
                                    <p:anim calcmode="lin" valueType="num">
                                      <p:cBhvr>
                                        <p:cTn id="24" dur="2000" fill="hold"/>
                                        <p:tgtEl>
                                          <p:spTgt spid="6">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2000"/>
                                        <p:tgtEl>
                                          <p:spTgt spid="8">
                                            <p:txEl>
                                              <p:pRg st="0" end="0"/>
                                            </p:txEl>
                                          </p:spTgt>
                                        </p:tgtEl>
                                      </p:cBhvr>
                                    </p:animEffect>
                                    <p:anim calcmode="lin" valueType="num">
                                      <p:cBhvr>
                                        <p:cTn id="30" dur="2000" fill="hold"/>
                                        <p:tgtEl>
                                          <p:spTgt spid="8">
                                            <p:txEl>
                                              <p:pRg st="0" end="0"/>
                                            </p:txEl>
                                          </p:spTgt>
                                        </p:tgtEl>
                                        <p:attrNameLst>
                                          <p:attrName>ppt_w</p:attrName>
                                        </p:attrNameLst>
                                      </p:cBhvr>
                                      <p:tavLst>
                                        <p:tav tm="0" fmla="#ppt_w*sin(2.5*pi*$)">
                                          <p:val>
                                            <p:fltVal val="0"/>
                                          </p:val>
                                        </p:tav>
                                        <p:tav tm="100000">
                                          <p:val>
                                            <p:fltVal val="1"/>
                                          </p:val>
                                        </p:tav>
                                      </p:tavLst>
                                    </p:anim>
                                    <p:anim calcmode="lin" valueType="num">
                                      <p:cBhvr>
                                        <p:cTn id="31" dur="2000" fill="hold"/>
                                        <p:tgtEl>
                                          <p:spTgt spid="8">
                                            <p:txEl>
                                              <p:pRg st="0" end="0"/>
                                            </p:txEl>
                                          </p:spTgt>
                                        </p:tgtEl>
                                        <p:attrNameLst>
                                          <p:attrName>ppt_h</p:attrName>
                                        </p:attrNameLst>
                                      </p:cBhvr>
                                      <p:tavLst>
                                        <p:tav tm="0">
                                          <p:val>
                                            <p:strVal val="#ppt_h"/>
                                          </p:val>
                                        </p:tav>
                                        <p:tav tm="100000">
                                          <p:val>
                                            <p:strVal val="#ppt_h"/>
                                          </p:val>
                                        </p:tav>
                                      </p:tavLst>
                                    </p:anim>
                                  </p:childTnLst>
                                </p:cTn>
                              </p:par>
                              <p:par>
                                <p:cTn id="32" presetID="45" presetClass="entr" presetSubtype="0" fill="hold" nodeType="withEffect">
                                  <p:stCondLst>
                                    <p:cond delay="0"/>
                                  </p:stCondLst>
                                  <p:childTnLst>
                                    <p:set>
                                      <p:cBhvr>
                                        <p:cTn id="33" dur="1" fill="hold">
                                          <p:stCondLst>
                                            <p:cond delay="0"/>
                                          </p:stCondLst>
                                        </p:cTn>
                                        <p:tgtEl>
                                          <p:spTgt spid="8">
                                            <p:txEl>
                                              <p:pRg st="1" end="1"/>
                                            </p:txEl>
                                          </p:spTgt>
                                        </p:tgtEl>
                                        <p:attrNameLst>
                                          <p:attrName>style.visibility</p:attrName>
                                        </p:attrNameLst>
                                      </p:cBhvr>
                                      <p:to>
                                        <p:strVal val="visible"/>
                                      </p:to>
                                    </p:set>
                                    <p:animEffect transition="in" filter="fade">
                                      <p:cBhvr>
                                        <p:cTn id="34" dur="2000"/>
                                        <p:tgtEl>
                                          <p:spTgt spid="8">
                                            <p:txEl>
                                              <p:pRg st="1" end="1"/>
                                            </p:txEl>
                                          </p:spTgt>
                                        </p:tgtEl>
                                      </p:cBhvr>
                                    </p:animEffect>
                                    <p:anim calcmode="lin" valueType="num">
                                      <p:cBhvr>
                                        <p:cTn id="35" dur="2000" fill="hold"/>
                                        <p:tgtEl>
                                          <p:spTgt spid="8">
                                            <p:txEl>
                                              <p:pRg st="1" end="1"/>
                                            </p:txEl>
                                          </p:spTgt>
                                        </p:tgtEl>
                                        <p:attrNameLst>
                                          <p:attrName>ppt_w</p:attrName>
                                        </p:attrNameLst>
                                      </p:cBhvr>
                                      <p:tavLst>
                                        <p:tav tm="0" fmla="#ppt_w*sin(2.5*pi*$)">
                                          <p:val>
                                            <p:fltVal val="0"/>
                                          </p:val>
                                        </p:tav>
                                        <p:tav tm="100000">
                                          <p:val>
                                            <p:fltVal val="1"/>
                                          </p:val>
                                        </p:tav>
                                      </p:tavLst>
                                    </p:anim>
                                    <p:anim calcmode="lin" valueType="num">
                                      <p:cBhvr>
                                        <p:cTn id="36" dur="2000" fill="hold"/>
                                        <p:tgtEl>
                                          <p:spTgt spid="8">
                                            <p:txEl>
                                              <p:pRg st="1" end="1"/>
                                            </p:txEl>
                                          </p:spTgt>
                                        </p:tgtEl>
                                        <p:attrNameLst>
                                          <p:attrName>ppt_h</p:attrName>
                                        </p:attrNameLst>
                                      </p:cBhvr>
                                      <p:tavLst>
                                        <p:tav tm="0">
                                          <p:val>
                                            <p:strVal val="#ppt_h"/>
                                          </p:val>
                                        </p:tav>
                                        <p:tav tm="100000">
                                          <p:val>
                                            <p:strVal val="#ppt_h"/>
                                          </p:val>
                                        </p:tav>
                                      </p:tavLst>
                                    </p:anim>
                                  </p:childTnLst>
                                </p:cTn>
                              </p:par>
                              <p:par>
                                <p:cTn id="37" presetID="45" presetClass="entr" presetSubtype="0" fill="hold" nodeType="withEffect">
                                  <p:stCondLst>
                                    <p:cond delay="0"/>
                                  </p:stCondLst>
                                  <p:childTnLst>
                                    <p:set>
                                      <p:cBhvr>
                                        <p:cTn id="38" dur="1" fill="hold">
                                          <p:stCondLst>
                                            <p:cond delay="0"/>
                                          </p:stCondLst>
                                        </p:cTn>
                                        <p:tgtEl>
                                          <p:spTgt spid="8">
                                            <p:txEl>
                                              <p:pRg st="2" end="2"/>
                                            </p:txEl>
                                          </p:spTgt>
                                        </p:tgtEl>
                                        <p:attrNameLst>
                                          <p:attrName>style.visibility</p:attrName>
                                        </p:attrNameLst>
                                      </p:cBhvr>
                                      <p:to>
                                        <p:strVal val="visible"/>
                                      </p:to>
                                    </p:set>
                                    <p:animEffect transition="in" filter="fade">
                                      <p:cBhvr>
                                        <p:cTn id="39" dur="2000"/>
                                        <p:tgtEl>
                                          <p:spTgt spid="8">
                                            <p:txEl>
                                              <p:pRg st="2" end="2"/>
                                            </p:txEl>
                                          </p:spTgt>
                                        </p:tgtEl>
                                      </p:cBhvr>
                                    </p:animEffect>
                                    <p:anim calcmode="lin" valueType="num">
                                      <p:cBhvr>
                                        <p:cTn id="40" dur="2000" fill="hold"/>
                                        <p:tgtEl>
                                          <p:spTgt spid="8">
                                            <p:txEl>
                                              <p:pRg st="2" end="2"/>
                                            </p:txEl>
                                          </p:spTgt>
                                        </p:tgtEl>
                                        <p:attrNameLst>
                                          <p:attrName>ppt_w</p:attrName>
                                        </p:attrNameLst>
                                      </p:cBhvr>
                                      <p:tavLst>
                                        <p:tav tm="0" fmla="#ppt_w*sin(2.5*pi*$)">
                                          <p:val>
                                            <p:fltVal val="0"/>
                                          </p:val>
                                        </p:tav>
                                        <p:tav tm="100000">
                                          <p:val>
                                            <p:fltVal val="1"/>
                                          </p:val>
                                        </p:tav>
                                      </p:tavLst>
                                    </p:anim>
                                    <p:anim calcmode="lin" valueType="num">
                                      <p:cBhvr>
                                        <p:cTn id="41" dur="2000" fill="hold"/>
                                        <p:tgtEl>
                                          <p:spTgt spid="8">
                                            <p:txEl>
                                              <p:pRg st="2" end="2"/>
                                            </p:txEl>
                                          </p:spTgt>
                                        </p:tgtEl>
                                        <p:attrNameLst>
                                          <p:attrName>ppt_h</p:attrName>
                                        </p:attrNameLst>
                                      </p:cBhvr>
                                      <p:tavLst>
                                        <p:tav tm="0">
                                          <p:val>
                                            <p:strVal val="#ppt_h"/>
                                          </p:val>
                                        </p:tav>
                                        <p:tav tm="100000">
                                          <p:val>
                                            <p:strVal val="#ppt_h"/>
                                          </p:val>
                                        </p:tav>
                                      </p:tavLst>
                                    </p:anim>
                                  </p:childTnLst>
                                </p:cTn>
                              </p:par>
                              <p:par>
                                <p:cTn id="42" presetID="45" presetClass="entr" presetSubtype="0" fill="hold" nodeType="withEffect">
                                  <p:stCondLst>
                                    <p:cond delay="0"/>
                                  </p:stCondLst>
                                  <p:childTnLst>
                                    <p:set>
                                      <p:cBhvr>
                                        <p:cTn id="43" dur="1" fill="hold">
                                          <p:stCondLst>
                                            <p:cond delay="0"/>
                                          </p:stCondLst>
                                        </p:cTn>
                                        <p:tgtEl>
                                          <p:spTgt spid="8">
                                            <p:txEl>
                                              <p:pRg st="3" end="3"/>
                                            </p:txEl>
                                          </p:spTgt>
                                        </p:tgtEl>
                                        <p:attrNameLst>
                                          <p:attrName>style.visibility</p:attrName>
                                        </p:attrNameLst>
                                      </p:cBhvr>
                                      <p:to>
                                        <p:strVal val="visible"/>
                                      </p:to>
                                    </p:set>
                                    <p:animEffect transition="in" filter="fade">
                                      <p:cBhvr>
                                        <p:cTn id="44" dur="2000"/>
                                        <p:tgtEl>
                                          <p:spTgt spid="8">
                                            <p:txEl>
                                              <p:pRg st="3" end="3"/>
                                            </p:txEl>
                                          </p:spTgt>
                                        </p:tgtEl>
                                      </p:cBhvr>
                                    </p:animEffect>
                                    <p:anim calcmode="lin" valueType="num">
                                      <p:cBhvr>
                                        <p:cTn id="45" dur="2000" fill="hold"/>
                                        <p:tgtEl>
                                          <p:spTgt spid="8">
                                            <p:txEl>
                                              <p:pRg st="3" end="3"/>
                                            </p:txEl>
                                          </p:spTgt>
                                        </p:tgtEl>
                                        <p:attrNameLst>
                                          <p:attrName>ppt_w</p:attrName>
                                        </p:attrNameLst>
                                      </p:cBhvr>
                                      <p:tavLst>
                                        <p:tav tm="0" fmla="#ppt_w*sin(2.5*pi*$)">
                                          <p:val>
                                            <p:fltVal val="0"/>
                                          </p:val>
                                        </p:tav>
                                        <p:tav tm="100000">
                                          <p:val>
                                            <p:fltVal val="1"/>
                                          </p:val>
                                        </p:tav>
                                      </p:tavLst>
                                    </p:anim>
                                    <p:anim calcmode="lin" valueType="num">
                                      <p:cBhvr>
                                        <p:cTn id="46" dur="2000" fill="hold"/>
                                        <p:tgtEl>
                                          <p:spTgt spid="8">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19259" y="357296"/>
            <a:ext cx="10515600" cy="1325563"/>
          </a:xfrm>
        </p:spPr>
        <p:txBody>
          <a:bodyPr/>
          <a:lstStyle/>
          <a:p>
            <a:pPr algn="ctr"/>
            <a:r>
              <a:rPr lang="en-US" b="1" u="sng" dirty="0">
                <a:latin typeface="Engravers MT" panose="02090707080505020304" pitchFamily="18" charset="0"/>
              </a:rPr>
              <a:t>Corporations</a:t>
            </a:r>
            <a:endParaRPr lang="en-US" u="sng" dirty="0"/>
          </a:p>
        </p:txBody>
      </p:sp>
      <p:pic>
        <p:nvPicPr>
          <p:cNvPr id="8" name="Picture 7" descr="http://disneygreatestsongs.webs.com/disney.jpg"/>
          <p:cNvPicPr>
            <a:picLocks noChangeAspect="1" noChangeArrowheads="1"/>
          </p:cNvPicPr>
          <p:nvPr/>
        </p:nvPicPr>
        <p:blipFill>
          <a:blip r:embed="rId2" cstate="print"/>
          <a:srcRect/>
          <a:stretch>
            <a:fillRect/>
          </a:stretch>
        </p:blipFill>
        <p:spPr bwMode="auto">
          <a:xfrm>
            <a:off x="179364" y="2900845"/>
            <a:ext cx="4277775" cy="1973689"/>
          </a:xfrm>
          <a:prstGeom prst="rect">
            <a:avLst/>
          </a:prstGeom>
          <a:noFill/>
          <a:ln w="9525">
            <a:noFill/>
            <a:miter lim="800000"/>
            <a:headEnd/>
            <a:tailEnd/>
          </a:ln>
        </p:spPr>
      </p:pic>
      <p:pic>
        <p:nvPicPr>
          <p:cNvPr id="9" name="Picture 9" descr="http://localizedusa.com/wp-content/uploads/2012/01/coca_cola_large.gif"/>
          <p:cNvPicPr>
            <a:picLocks noChangeAspect="1" noChangeArrowheads="1"/>
          </p:cNvPicPr>
          <p:nvPr/>
        </p:nvPicPr>
        <p:blipFill>
          <a:blip r:embed="rId3" cstate="print"/>
          <a:srcRect/>
          <a:stretch>
            <a:fillRect/>
          </a:stretch>
        </p:blipFill>
        <p:spPr bwMode="auto">
          <a:xfrm>
            <a:off x="9198735" y="339634"/>
            <a:ext cx="2895600" cy="1011238"/>
          </a:xfrm>
          <a:prstGeom prst="rect">
            <a:avLst/>
          </a:prstGeom>
          <a:noFill/>
          <a:ln w="9525">
            <a:noFill/>
            <a:miter lim="800000"/>
            <a:headEnd/>
            <a:tailEnd/>
          </a:ln>
        </p:spPr>
      </p:pic>
      <p:pic>
        <p:nvPicPr>
          <p:cNvPr id="10" name="Picture 2" descr="http://www.gauson.com/files/2009/11/Google_Chrome.jpg"/>
          <p:cNvPicPr>
            <a:picLocks noChangeAspect="1" noChangeArrowheads="1"/>
          </p:cNvPicPr>
          <p:nvPr/>
        </p:nvPicPr>
        <p:blipFill>
          <a:blip r:embed="rId4" cstate="print"/>
          <a:srcRect/>
          <a:stretch>
            <a:fillRect/>
          </a:stretch>
        </p:blipFill>
        <p:spPr bwMode="auto">
          <a:xfrm>
            <a:off x="267847" y="303220"/>
            <a:ext cx="2590800" cy="1727200"/>
          </a:xfrm>
          <a:prstGeom prst="rect">
            <a:avLst/>
          </a:prstGeom>
          <a:noFill/>
          <a:ln w="9525">
            <a:noFill/>
            <a:miter lim="800000"/>
            <a:headEnd/>
            <a:tailEnd/>
          </a:ln>
        </p:spPr>
      </p:pic>
      <p:pic>
        <p:nvPicPr>
          <p:cNvPr id="11" name="Picture 7" descr="http://www.gomonews.com/wp-content/uploads/2009/10/wal-mart-logo.jpg"/>
          <p:cNvPicPr>
            <a:picLocks noChangeAspect="1" noChangeArrowheads="1"/>
          </p:cNvPicPr>
          <p:nvPr/>
        </p:nvPicPr>
        <p:blipFill>
          <a:blip r:embed="rId5" cstate="print"/>
          <a:srcRect t="16568" b="52663"/>
          <a:stretch>
            <a:fillRect/>
          </a:stretch>
        </p:blipFill>
        <p:spPr bwMode="auto">
          <a:xfrm>
            <a:off x="129862" y="5753085"/>
            <a:ext cx="5078134" cy="782589"/>
          </a:xfrm>
          <a:prstGeom prst="rect">
            <a:avLst/>
          </a:prstGeom>
          <a:noFill/>
          <a:ln w="9525">
            <a:noFill/>
            <a:miter lim="800000"/>
            <a:headEnd/>
            <a:tailEnd/>
          </a:ln>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9094" y="1518587"/>
            <a:ext cx="7312906" cy="4789953"/>
          </a:xfrm>
          <a:prstGeom prst="rect">
            <a:avLst/>
          </a:prstGeom>
        </p:spPr>
      </p:pic>
    </p:spTree>
    <p:extLst>
      <p:ext uri="{BB962C8B-B14F-4D97-AF65-F5344CB8AC3E}">
        <p14:creationId xmlns:p14="http://schemas.microsoft.com/office/powerpoint/2010/main" val="370292174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G:\Social Studies\EPP\charts\c64.jpg"/>
          <p:cNvPicPr>
            <a:picLocks noChangeAspect="1" noChangeArrowheads="1"/>
          </p:cNvPicPr>
          <p:nvPr/>
        </p:nvPicPr>
        <p:blipFill>
          <a:blip r:embed="rId3" cstate="print"/>
          <a:srcRect/>
          <a:stretch>
            <a:fillRect/>
          </a:stretch>
        </p:blipFill>
        <p:spPr bwMode="auto">
          <a:xfrm>
            <a:off x="2214259" y="375434"/>
            <a:ext cx="8125360" cy="6177766"/>
          </a:xfrm>
          <a:prstGeom prst="rect">
            <a:avLst/>
          </a:prstGeom>
          <a:noFill/>
          <a:ln w="9525">
            <a:noFill/>
            <a:miter lim="800000"/>
            <a:headEnd/>
            <a:tailEnd/>
          </a:ln>
        </p:spPr>
      </p:pic>
    </p:spTree>
    <p:extLst>
      <p:ext uri="{BB962C8B-B14F-4D97-AF65-F5344CB8AC3E}">
        <p14:creationId xmlns:p14="http://schemas.microsoft.com/office/powerpoint/2010/main" val="55752060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5211"/>
            <a:ext cx="10515600" cy="1325563"/>
          </a:xfrm>
        </p:spPr>
        <p:txBody>
          <a:bodyPr>
            <a:normAutofit/>
          </a:bodyPr>
          <a:lstStyle/>
          <a:p>
            <a:r>
              <a:rPr lang="en-US" sz="4800" dirty="0">
                <a:latin typeface="Engravers MT" panose="02090707080505020304" pitchFamily="18" charset="0"/>
              </a:rPr>
              <a:t> </a:t>
            </a:r>
            <a:r>
              <a:rPr lang="en-US" sz="4800" u="sng" dirty="0">
                <a:latin typeface="Engravers MT" panose="02090707080505020304" pitchFamily="18" charset="0"/>
              </a:rPr>
              <a:t>Mergers</a:t>
            </a:r>
          </a:p>
        </p:txBody>
      </p:sp>
      <p:sp>
        <p:nvSpPr>
          <p:cNvPr id="3" name="Content Placeholder 2"/>
          <p:cNvSpPr>
            <a:spLocks noGrp="1"/>
          </p:cNvSpPr>
          <p:nvPr>
            <p:ph idx="1"/>
          </p:nvPr>
        </p:nvSpPr>
        <p:spPr>
          <a:xfrm>
            <a:off x="121509" y="1313645"/>
            <a:ext cx="5976542" cy="5396247"/>
          </a:xfrm>
        </p:spPr>
        <p:txBody>
          <a:bodyPr>
            <a:normAutofit fontScale="92500" lnSpcReduction="20000"/>
          </a:bodyPr>
          <a:lstStyle/>
          <a:p>
            <a:pPr>
              <a:defRPr/>
            </a:pPr>
            <a:r>
              <a:rPr lang="en-US" b="1" u="sng" dirty="0">
                <a:solidFill>
                  <a:srgbClr val="004821"/>
                </a:solidFill>
              </a:rPr>
              <a:t>Merger</a:t>
            </a:r>
            <a:r>
              <a:rPr lang="en-US" dirty="0">
                <a:solidFill>
                  <a:srgbClr val="004821"/>
                </a:solidFill>
              </a:rPr>
              <a:t> – combine with another company to become one entity</a:t>
            </a:r>
          </a:p>
          <a:p>
            <a:pPr>
              <a:defRPr/>
            </a:pPr>
            <a:r>
              <a:rPr lang="en-US" u="sng" dirty="0">
                <a:solidFill>
                  <a:srgbClr val="002060"/>
                </a:solidFill>
              </a:rPr>
              <a:t>Horizontal merger </a:t>
            </a:r>
            <a:r>
              <a:rPr lang="en-US" dirty="0">
                <a:solidFill>
                  <a:srgbClr val="002060"/>
                </a:solidFill>
              </a:rPr>
              <a:t>– firms in the same market with a similar good or service merge </a:t>
            </a:r>
          </a:p>
          <a:p>
            <a:pPr lvl="1">
              <a:defRPr/>
            </a:pPr>
            <a:r>
              <a:rPr lang="en-US" sz="2800" dirty="0">
                <a:solidFill>
                  <a:srgbClr val="7030A0"/>
                </a:solidFill>
              </a:rPr>
              <a:t>Half and </a:t>
            </a:r>
            <a:r>
              <a:rPr lang="en-US" sz="2800" dirty="0" err="1">
                <a:solidFill>
                  <a:srgbClr val="7030A0"/>
                </a:solidFill>
              </a:rPr>
              <a:t>Ebay</a:t>
            </a:r>
            <a:endParaRPr lang="en-US" sz="2800" dirty="0">
              <a:solidFill>
                <a:srgbClr val="7030A0"/>
              </a:solidFill>
            </a:endParaRPr>
          </a:p>
          <a:p>
            <a:pPr lvl="1">
              <a:defRPr/>
            </a:pPr>
            <a:r>
              <a:rPr lang="en-US" sz="2800" dirty="0">
                <a:solidFill>
                  <a:schemeClr val="accent3">
                    <a:lumMod val="50000"/>
                  </a:schemeClr>
                </a:solidFill>
              </a:rPr>
              <a:t>Facebook and Instagram</a:t>
            </a:r>
          </a:p>
          <a:p>
            <a:pPr lvl="1">
              <a:defRPr/>
            </a:pPr>
            <a:r>
              <a:rPr lang="en-US" sz="2800" dirty="0">
                <a:solidFill>
                  <a:schemeClr val="accent4">
                    <a:lumMod val="50000"/>
                  </a:schemeClr>
                </a:solidFill>
              </a:rPr>
              <a:t>American Airlines and US Airways</a:t>
            </a:r>
          </a:p>
          <a:p>
            <a:pPr>
              <a:defRPr/>
            </a:pPr>
            <a:r>
              <a:rPr lang="en-US" u="sng" dirty="0">
                <a:solidFill>
                  <a:srgbClr val="0070C0"/>
                </a:solidFill>
              </a:rPr>
              <a:t>Vertical merger </a:t>
            </a:r>
            <a:r>
              <a:rPr lang="en-US" dirty="0">
                <a:solidFill>
                  <a:srgbClr val="0070C0"/>
                </a:solidFill>
              </a:rPr>
              <a:t>– firms join two or more firms involved in different stages of producing the same good</a:t>
            </a:r>
          </a:p>
          <a:p>
            <a:pPr lvl="1">
              <a:defRPr/>
            </a:pPr>
            <a:r>
              <a:rPr lang="en-US" sz="2800" dirty="0">
                <a:solidFill>
                  <a:srgbClr val="004821"/>
                </a:solidFill>
              </a:rPr>
              <a:t>Control  all phases of the product from production to sales (monopoly)</a:t>
            </a:r>
          </a:p>
          <a:p>
            <a:r>
              <a:rPr lang="en-US" u="sng" dirty="0">
                <a:solidFill>
                  <a:srgbClr val="7030A0"/>
                </a:solidFill>
              </a:rPr>
              <a:t>Conglomerates</a:t>
            </a:r>
            <a:r>
              <a:rPr lang="en-US" dirty="0">
                <a:solidFill>
                  <a:srgbClr val="7030A0"/>
                </a:solidFill>
              </a:rPr>
              <a:t> – business mergers with large companies, more than three businesses</a:t>
            </a:r>
          </a:p>
          <a:p>
            <a:endParaRPr lang="en-US" dirty="0"/>
          </a:p>
        </p:txBody>
      </p:sp>
      <p:pic>
        <p:nvPicPr>
          <p:cNvPr id="4" name="Picture 10" descr="http://www.hd-report.com/wp-content/uploads/2010/09/espn-disney-abc.jpg">
            <a:hlinkClick r:id="rId2"/>
          </p:cNvPr>
          <p:cNvPicPr>
            <a:picLocks noChangeAspect="1" noChangeArrowheads="1"/>
          </p:cNvPicPr>
          <p:nvPr/>
        </p:nvPicPr>
        <p:blipFill>
          <a:blip r:embed="rId3" cstate="print"/>
          <a:srcRect/>
          <a:stretch>
            <a:fillRect/>
          </a:stretch>
        </p:blipFill>
        <p:spPr bwMode="auto">
          <a:xfrm>
            <a:off x="6283184" y="5080714"/>
            <a:ext cx="1410805" cy="1410805"/>
          </a:xfrm>
          <a:prstGeom prst="rect">
            <a:avLst/>
          </a:prstGeom>
          <a:noFill/>
          <a:ln>
            <a:solidFill>
              <a:schemeClr val="tx1"/>
            </a:solidFill>
          </a:ln>
        </p:spPr>
      </p:pic>
      <p:pic>
        <p:nvPicPr>
          <p:cNvPr id="5" name="Picture 2" descr="https://adc3ef35f321fe6e725a-fb8aac3b3bf42afe824f73b606f0aa4c.ssl.cf1.rackcdn.com/tenantlogos/13090.png">
            <a:hlinkClick r:id="rId4"/>
          </p:cNvPr>
          <p:cNvPicPr>
            <a:picLocks noChangeAspect="1" noChangeArrowheads="1"/>
          </p:cNvPicPr>
          <p:nvPr/>
        </p:nvPicPr>
        <p:blipFill>
          <a:blip r:embed="rId5" cstate="print"/>
          <a:srcRect t="38000" b="34000"/>
          <a:stretch>
            <a:fillRect/>
          </a:stretch>
        </p:blipFill>
        <p:spPr bwMode="auto">
          <a:xfrm>
            <a:off x="8123349" y="5786117"/>
            <a:ext cx="3810000" cy="1066800"/>
          </a:xfrm>
          <a:prstGeom prst="rect">
            <a:avLst/>
          </a:prstGeom>
          <a:noFill/>
        </p:spPr>
      </p:pic>
      <p:pic>
        <p:nvPicPr>
          <p:cNvPr id="6" name="Picture 4" descr="http://t0.gstatic.com/images?q=tbn:ANd9GcRg-f4u3Deq6UjG-lNWjMoYZl8bJkgwd_9kCHaLEmmuR34S0OcJ:sickr.files.wordpress.com/2012/09/toys_r_us_logo.jpg"/>
          <p:cNvPicPr>
            <a:picLocks noChangeAspect="1" noChangeArrowheads="1"/>
          </p:cNvPicPr>
          <p:nvPr/>
        </p:nvPicPr>
        <p:blipFill>
          <a:blip r:embed="rId6" cstate="print"/>
          <a:srcRect t="25806" b="26882"/>
          <a:stretch>
            <a:fillRect/>
          </a:stretch>
        </p:blipFill>
        <p:spPr bwMode="auto">
          <a:xfrm>
            <a:off x="7815866" y="4438784"/>
            <a:ext cx="1828800" cy="596054"/>
          </a:xfrm>
          <a:prstGeom prst="rect">
            <a:avLst/>
          </a:prstGeom>
          <a:noFill/>
        </p:spPr>
      </p:pic>
      <p:pic>
        <p:nvPicPr>
          <p:cNvPr id="7" name="Picture 2" descr="https://adc3ef35f321fe6e725a-fb8aac3b3bf42afe824f73b606f0aa4c.ssl.cf1.rackcdn.com/tenantlogos/13090.png">
            <a:hlinkClick r:id="rId4"/>
          </p:cNvPr>
          <p:cNvPicPr>
            <a:picLocks noChangeAspect="1" noChangeArrowheads="1"/>
          </p:cNvPicPr>
          <p:nvPr/>
        </p:nvPicPr>
        <p:blipFill>
          <a:blip r:embed="rId5" cstate="print"/>
          <a:srcRect l="60000" t="54000" r="2800" b="40000"/>
          <a:stretch>
            <a:fillRect/>
          </a:stretch>
        </p:blipFill>
        <p:spPr bwMode="auto">
          <a:xfrm>
            <a:off x="9829800" y="4546311"/>
            <a:ext cx="2362200" cy="381000"/>
          </a:xfrm>
          <a:prstGeom prst="rect">
            <a:avLst/>
          </a:prstGeom>
          <a:noFill/>
        </p:spPr>
      </p:pic>
      <p:sp>
        <p:nvSpPr>
          <p:cNvPr id="8" name="Right Arrow 7"/>
          <p:cNvSpPr/>
          <p:nvPr/>
        </p:nvSpPr>
        <p:spPr>
          <a:xfrm rot="2385833">
            <a:off x="8664915" y="5229853"/>
            <a:ext cx="762000" cy="4209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7794784">
            <a:off x="10629900" y="5229853"/>
            <a:ext cx="762000" cy="4209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94475" y="573309"/>
            <a:ext cx="6176016" cy="3567448"/>
          </a:xfrm>
          <a:prstGeom prst="rect">
            <a:avLst/>
          </a:prstGeom>
        </p:spPr>
      </p:pic>
    </p:spTree>
    <p:extLst>
      <p:ext uri="{BB962C8B-B14F-4D97-AF65-F5344CB8AC3E}">
        <p14:creationId xmlns:p14="http://schemas.microsoft.com/office/powerpoint/2010/main" val="351245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u="sng" dirty="0">
                <a:solidFill>
                  <a:schemeClr val="accent1">
                    <a:lumMod val="50000"/>
                  </a:schemeClr>
                </a:solidFill>
              </a:rPr>
              <a:t>ACTIVATOR</a:t>
            </a:r>
          </a:p>
        </p:txBody>
      </p:sp>
      <p:sp>
        <p:nvSpPr>
          <p:cNvPr id="3" name="Content Placeholder 2"/>
          <p:cNvSpPr>
            <a:spLocks noGrp="1"/>
          </p:cNvSpPr>
          <p:nvPr>
            <p:ph idx="1"/>
          </p:nvPr>
        </p:nvSpPr>
        <p:spPr>
          <a:xfrm>
            <a:off x="218941" y="1117287"/>
            <a:ext cx="8667124" cy="5386544"/>
          </a:xfrm>
        </p:spPr>
        <p:txBody>
          <a:bodyPr>
            <a:normAutofit/>
          </a:bodyPr>
          <a:lstStyle/>
          <a:p>
            <a:pPr marL="0" indent="0">
              <a:buNone/>
            </a:pPr>
            <a:r>
              <a:rPr lang="en-US" sz="2400" dirty="0">
                <a:solidFill>
                  <a:srgbClr val="0070C0"/>
                </a:solidFill>
              </a:rPr>
              <a:t>During the holiday season of 1996, a children’s toy appeared on Good Morning America. The toy, produced by Mattel, had sat on the shelves with very little sales until its appeared on the TV show. After its appearance. Its popularity skyrocketed and it became the most sought after product of the holiday season. Unfortunately, Mattel didn’t anticipate the doll’s popularity, only producing 400,000 units, and were not able to provide the product in a timely manner at the store level (over 1 million were in demand).</a:t>
            </a:r>
          </a:p>
          <a:p>
            <a:pPr marL="0" indent="0">
              <a:buNone/>
            </a:pPr>
            <a:endParaRPr lang="en-US" sz="2400" dirty="0">
              <a:solidFill>
                <a:srgbClr val="FF0000"/>
              </a:solidFill>
            </a:endParaRPr>
          </a:p>
          <a:p>
            <a:r>
              <a:rPr lang="en-US" sz="2400" dirty="0">
                <a:solidFill>
                  <a:srgbClr val="0070C0"/>
                </a:solidFill>
              </a:rPr>
              <a:t>Because of the lack of supply and intense demand for the product, the Tickle Me Elmo doll was sold as high as $2,500 per unit through private sellers on classified ads! </a:t>
            </a:r>
          </a:p>
          <a:p>
            <a:r>
              <a:rPr lang="en-US" sz="2400" dirty="0">
                <a:solidFill>
                  <a:srgbClr val="FF0000"/>
                </a:solidFill>
              </a:rPr>
              <a:t>How does this demonstrate ECONOMIC principles? </a:t>
            </a:r>
          </a:p>
          <a:p>
            <a:pPr marL="0" indent="0">
              <a:buNone/>
            </a:pPr>
            <a:endParaRPr lang="en-US" sz="2400" dirty="0">
              <a:solidFill>
                <a:srgbClr val="FF0000"/>
              </a:solidFill>
            </a:endParaRPr>
          </a:p>
          <a:p>
            <a:pPr marL="0" indent="0">
              <a:buNone/>
            </a:pPr>
            <a:endParaRPr lang="en-US" sz="2400" dirty="0">
              <a:solidFill>
                <a:srgbClr val="FF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8656" y="1117287"/>
            <a:ext cx="3154403" cy="5386544"/>
          </a:xfrm>
          <a:prstGeom prst="rect">
            <a:avLst/>
          </a:prstGeom>
        </p:spPr>
      </p:pic>
    </p:spTree>
    <p:extLst>
      <p:ext uri="{BB962C8B-B14F-4D97-AF65-F5344CB8AC3E}">
        <p14:creationId xmlns:p14="http://schemas.microsoft.com/office/powerpoint/2010/main" val="365750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u="sng" dirty="0"/>
              <a:t>Other Organizations</a:t>
            </a:r>
          </a:p>
        </p:txBody>
      </p:sp>
      <p:sp>
        <p:nvSpPr>
          <p:cNvPr id="3" name="Content Placeholder 2"/>
          <p:cNvSpPr>
            <a:spLocks noGrp="1"/>
          </p:cNvSpPr>
          <p:nvPr>
            <p:ph idx="1"/>
          </p:nvPr>
        </p:nvSpPr>
        <p:spPr>
          <a:xfrm>
            <a:off x="284408" y="1426379"/>
            <a:ext cx="9027017" cy="5231997"/>
          </a:xfrm>
        </p:spPr>
        <p:txBody>
          <a:bodyPr>
            <a:normAutofit fontScale="92500" lnSpcReduction="10000"/>
          </a:bodyPr>
          <a:lstStyle/>
          <a:p>
            <a:r>
              <a:rPr lang="en-US" u="sng" dirty="0">
                <a:solidFill>
                  <a:schemeClr val="accent4">
                    <a:lumMod val="50000"/>
                  </a:schemeClr>
                </a:solidFill>
              </a:rPr>
              <a:t>Multinationals</a:t>
            </a:r>
            <a:r>
              <a:rPr lang="en-US" dirty="0">
                <a:solidFill>
                  <a:schemeClr val="accent4">
                    <a:lumMod val="50000"/>
                  </a:schemeClr>
                </a:solidFill>
              </a:rPr>
              <a:t> – large corporation that produces and sells its goods and services throughout the world</a:t>
            </a:r>
            <a:endParaRPr lang="en-US" dirty="0">
              <a:solidFill>
                <a:srgbClr val="002060"/>
              </a:solidFill>
            </a:endParaRPr>
          </a:p>
          <a:p>
            <a:r>
              <a:rPr lang="en-US" u="sng" dirty="0">
                <a:solidFill>
                  <a:srgbClr val="002060"/>
                </a:solidFill>
              </a:rPr>
              <a:t>Business Franchise </a:t>
            </a:r>
            <a:r>
              <a:rPr lang="en-US" dirty="0">
                <a:solidFill>
                  <a:srgbClr val="002060"/>
                </a:solidFill>
              </a:rPr>
              <a:t>– semi-independent business that pays fees  and royalties to a parent company</a:t>
            </a:r>
          </a:p>
          <a:p>
            <a:pPr lvl="1"/>
            <a:r>
              <a:rPr lang="en-US" sz="2800" dirty="0">
                <a:solidFill>
                  <a:srgbClr val="002060"/>
                </a:solidFill>
              </a:rPr>
              <a:t>Business is granted right to sell using the name, product &amp; brand of the company</a:t>
            </a:r>
          </a:p>
          <a:p>
            <a:pPr lvl="1"/>
            <a:r>
              <a:rPr lang="en-US" sz="2800" dirty="0" err="1">
                <a:solidFill>
                  <a:srgbClr val="002060"/>
                </a:solidFill>
              </a:rPr>
              <a:t>Zaxbys</a:t>
            </a:r>
            <a:r>
              <a:rPr lang="en-US" sz="2800" dirty="0">
                <a:solidFill>
                  <a:srgbClr val="002060"/>
                </a:solidFill>
              </a:rPr>
              <a:t>, McDonalds, Subway, etc. </a:t>
            </a:r>
          </a:p>
          <a:p>
            <a:r>
              <a:rPr lang="en-US" u="sng" dirty="0">
                <a:solidFill>
                  <a:srgbClr val="7030A0"/>
                </a:solidFill>
              </a:rPr>
              <a:t>Cooperative (Co-0ps)</a:t>
            </a:r>
            <a:r>
              <a:rPr lang="en-US" dirty="0">
                <a:solidFill>
                  <a:srgbClr val="7030A0"/>
                </a:solidFill>
              </a:rPr>
              <a:t> – business organization owned &amp; operated by a group of individuals for their shared benefit</a:t>
            </a:r>
          </a:p>
          <a:p>
            <a:r>
              <a:rPr lang="en-US" u="sng" dirty="0">
                <a:solidFill>
                  <a:srgbClr val="FF0000"/>
                </a:solidFill>
              </a:rPr>
              <a:t>Nonprofit Organizations </a:t>
            </a:r>
            <a:r>
              <a:rPr lang="en-US" dirty="0">
                <a:solidFill>
                  <a:srgbClr val="FF0000"/>
                </a:solidFill>
              </a:rPr>
              <a:t>– business that gears towards benefiting society (philanthropy)</a:t>
            </a:r>
          </a:p>
          <a:p>
            <a:pPr>
              <a:defRPr/>
            </a:pPr>
            <a:r>
              <a:rPr lang="en-US" u="sng" dirty="0"/>
              <a:t>Labor Unions </a:t>
            </a:r>
            <a:r>
              <a:rPr lang="en-US" dirty="0"/>
              <a:t>– organized group of workers whose aim is to improve working conditions, hours, wages and fringe benefits for its members.</a:t>
            </a:r>
          </a:p>
          <a:p>
            <a:pPr>
              <a:defRPr/>
            </a:pPr>
            <a:endParaRPr lang="en-US" dirty="0">
              <a:solidFill>
                <a:schemeClr val="accent4">
                  <a:lumMod val="50000"/>
                </a:schemeClr>
              </a:solidFill>
            </a:endParaRPr>
          </a:p>
          <a:p>
            <a:endParaRPr lang="en-US" dirty="0"/>
          </a:p>
        </p:txBody>
      </p:sp>
      <p:pic>
        <p:nvPicPr>
          <p:cNvPr id="4" name="Picture 2" descr="http://www.brandchannel.com/images/Home/468_home_img1_franchise.jpg"/>
          <p:cNvPicPr>
            <a:picLocks noChangeAspect="1" noChangeArrowheads="1"/>
          </p:cNvPicPr>
          <p:nvPr/>
        </p:nvPicPr>
        <p:blipFill>
          <a:blip r:embed="rId2" cstate="print"/>
          <a:srcRect/>
          <a:stretch>
            <a:fillRect/>
          </a:stretch>
        </p:blipFill>
        <p:spPr bwMode="auto">
          <a:xfrm>
            <a:off x="9105363" y="246432"/>
            <a:ext cx="3029595" cy="2612678"/>
          </a:xfrm>
          <a:prstGeom prst="rect">
            <a:avLst/>
          </a:prstGeom>
          <a:noFill/>
          <a:ln w="9525">
            <a:noFill/>
            <a:miter lim="800000"/>
            <a:headEnd/>
            <a:tailEnd/>
          </a:ln>
        </p:spPr>
      </p:pic>
      <p:pic>
        <p:nvPicPr>
          <p:cNvPr id="5" name="Picture 2" descr="http://www.aug.edu/studyabroad/programs/elsalvador/images/general-hfh-logo.jpg"/>
          <p:cNvPicPr>
            <a:picLocks noChangeAspect="1" noChangeArrowheads="1"/>
          </p:cNvPicPr>
          <p:nvPr/>
        </p:nvPicPr>
        <p:blipFill>
          <a:blip r:embed="rId3" cstate="print"/>
          <a:srcRect/>
          <a:stretch>
            <a:fillRect/>
          </a:stretch>
        </p:blipFill>
        <p:spPr bwMode="auto">
          <a:xfrm>
            <a:off x="284408" y="190147"/>
            <a:ext cx="3338872" cy="1097741"/>
          </a:xfrm>
          <a:prstGeom prst="rect">
            <a:avLst/>
          </a:prstGeom>
          <a:noFill/>
          <a:ln w="9525">
            <a:noFill/>
            <a:miter lim="800000"/>
            <a:headEnd/>
            <a:tailEnd/>
          </a:ln>
        </p:spPr>
      </p:pic>
      <p:pic>
        <p:nvPicPr>
          <p:cNvPr id="6" name="Picture 6" descr="http://upload.wikimedia.org/wikipedia/en/thumb/a/a2/Goodwill_Industries_Logo.svg/182px-Goodwill_Industries_Logo.svg.png">
            <a:hlinkClick r:id="rId4"/>
          </p:cNvPr>
          <p:cNvPicPr>
            <a:picLocks noChangeAspect="1" noChangeArrowheads="1"/>
          </p:cNvPicPr>
          <p:nvPr/>
        </p:nvPicPr>
        <p:blipFill>
          <a:blip r:embed="rId5" cstate="print"/>
          <a:srcRect/>
          <a:stretch>
            <a:fillRect/>
          </a:stretch>
        </p:blipFill>
        <p:spPr bwMode="auto">
          <a:xfrm>
            <a:off x="9469288" y="3480102"/>
            <a:ext cx="2133600" cy="2836985"/>
          </a:xfrm>
          <a:prstGeom prst="rect">
            <a:avLst/>
          </a:prstGeom>
          <a:noFill/>
        </p:spPr>
      </p:pic>
    </p:spTree>
    <p:extLst>
      <p:ext uri="{BB962C8B-B14F-4D97-AF65-F5344CB8AC3E}">
        <p14:creationId xmlns:p14="http://schemas.microsoft.com/office/powerpoint/2010/main" val="4282300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7470" y="100081"/>
            <a:ext cx="10515600" cy="1325563"/>
          </a:xfrm>
        </p:spPr>
        <p:txBody>
          <a:bodyPr/>
          <a:lstStyle/>
          <a:p>
            <a:pPr algn="ctr"/>
            <a:r>
              <a:rPr lang="en-US" dirty="0">
                <a:solidFill>
                  <a:srgbClr val="FF0000"/>
                </a:solidFill>
              </a:rPr>
              <a:t>Milestone Review </a:t>
            </a:r>
          </a:p>
        </p:txBody>
      </p:sp>
      <p:sp>
        <p:nvSpPr>
          <p:cNvPr id="3" name="Content Placeholder 2"/>
          <p:cNvSpPr>
            <a:spLocks noGrp="1"/>
          </p:cNvSpPr>
          <p:nvPr>
            <p:ph idx="1"/>
          </p:nvPr>
        </p:nvSpPr>
        <p:spPr>
          <a:xfrm>
            <a:off x="708991" y="1587087"/>
            <a:ext cx="10489095" cy="4351338"/>
          </a:xfrm>
        </p:spPr>
        <p:txBody>
          <a:bodyPr>
            <a:normAutofit/>
          </a:bodyPr>
          <a:lstStyle/>
          <a:p>
            <a:pPr marL="0" indent="0">
              <a:buNone/>
            </a:pPr>
            <a:r>
              <a:rPr lang="en-US" b="1" dirty="0"/>
              <a:t>SSEMI3a) </a:t>
            </a:r>
            <a:r>
              <a:rPr lang="en-US" dirty="0"/>
              <a:t>In a business organization, the splitting of management and ownership into two distinct functions is an example of a(n)</a:t>
            </a:r>
          </a:p>
          <a:p>
            <a:pPr marL="514350" indent="-514350">
              <a:buFont typeface="+mj-lt"/>
              <a:buAutoNum type="alphaLcParenR"/>
            </a:pPr>
            <a:r>
              <a:rPr lang="en-US" dirty="0"/>
              <a:t>merger. </a:t>
            </a:r>
          </a:p>
          <a:p>
            <a:pPr marL="514350" indent="-514350">
              <a:buFont typeface="+mj-lt"/>
              <a:buAutoNum type="alphaLcParenR"/>
            </a:pPr>
            <a:r>
              <a:rPr lang="en-US" dirty="0"/>
              <a:t>corporation. </a:t>
            </a:r>
          </a:p>
          <a:p>
            <a:pPr marL="514350" indent="-514350">
              <a:buFont typeface="+mj-lt"/>
              <a:buAutoNum type="alphaLcParenR"/>
            </a:pPr>
            <a:r>
              <a:rPr lang="en-US" dirty="0"/>
              <a:t>entrepreneur. </a:t>
            </a:r>
          </a:p>
          <a:p>
            <a:pPr marL="514350" indent="-514350">
              <a:buFont typeface="+mj-lt"/>
              <a:buAutoNum type="alphaLcParenR"/>
            </a:pPr>
            <a:r>
              <a:rPr lang="en-US" dirty="0"/>
              <a:t>partnership.</a:t>
            </a:r>
          </a:p>
          <a:p>
            <a:endParaRPr lang="en-US" dirty="0"/>
          </a:p>
        </p:txBody>
      </p:sp>
    </p:spTree>
    <p:extLst>
      <p:ext uri="{BB962C8B-B14F-4D97-AF65-F5344CB8AC3E}">
        <p14:creationId xmlns:p14="http://schemas.microsoft.com/office/powerpoint/2010/main" val="257333849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3352800" y="1543051"/>
            <a:ext cx="6972300"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2400">
              <a:cs typeface="Arial" panose="020B0604020202020204" pitchFamily="34" charset="0"/>
            </a:endParaRPr>
          </a:p>
        </p:txBody>
      </p:sp>
      <p:sp>
        <p:nvSpPr>
          <p:cNvPr id="15363" name="Rectangle 3"/>
          <p:cNvSpPr>
            <a:spLocks noChangeArrowheads="1"/>
          </p:cNvSpPr>
          <p:nvPr/>
        </p:nvSpPr>
        <p:spPr bwMode="auto">
          <a:xfrm>
            <a:off x="1676401" y="0"/>
            <a:ext cx="870267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6600" b="1">
                <a:cs typeface="Times New Roman" panose="02020603050405020304" pitchFamily="18" charset="0"/>
              </a:rPr>
              <a:t>REVIEW</a:t>
            </a:r>
          </a:p>
        </p:txBody>
      </p:sp>
      <p:sp>
        <p:nvSpPr>
          <p:cNvPr id="16388" name="Rectangle 4"/>
          <p:cNvSpPr>
            <a:spLocks noGrp="1" noChangeArrowheads="1"/>
          </p:cNvSpPr>
          <p:nvPr>
            <p:ph type="title"/>
          </p:nvPr>
        </p:nvSpPr>
        <p:spPr/>
        <p:txBody>
          <a:bodyPr/>
          <a:lstStyle/>
          <a:p>
            <a:pPr eaLnBrk="1" hangingPunct="1"/>
            <a:r>
              <a:rPr lang="en-US" altLang="en-US" sz="6000" b="1" dirty="0"/>
              <a:t> </a:t>
            </a:r>
            <a:endParaRPr lang="en-US" altLang="en-US" sz="2800" dirty="0"/>
          </a:p>
        </p:txBody>
      </p:sp>
      <p:sp>
        <p:nvSpPr>
          <p:cNvPr id="15369" name="Rectangle 9"/>
          <p:cNvSpPr>
            <a:spLocks noChangeArrowheads="1"/>
          </p:cNvSpPr>
          <p:nvPr/>
        </p:nvSpPr>
        <p:spPr bwMode="auto">
          <a:xfrm>
            <a:off x="225287" y="985838"/>
            <a:ext cx="11966713" cy="1196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514350" indent="-514350">
              <a:buFont typeface="+mj-lt"/>
              <a:buAutoNum type="arabicPeriod"/>
            </a:pPr>
            <a:r>
              <a:rPr lang="en-US" sz="2600" b="1" dirty="0">
                <a:solidFill>
                  <a:srgbClr val="0070C0"/>
                </a:solidFill>
              </a:rPr>
              <a:t>List the 4 types of Market Structures from most competitive to least competitive.</a:t>
            </a:r>
          </a:p>
          <a:p>
            <a:pPr marL="514350" indent="-514350">
              <a:buFont typeface="+mj-lt"/>
              <a:buAutoNum type="arabicPeriod"/>
            </a:pPr>
            <a:r>
              <a:rPr lang="en-US" sz="2600" b="1" dirty="0">
                <a:solidFill>
                  <a:srgbClr val="0070C0"/>
                </a:solidFill>
              </a:rPr>
              <a:t>What are the key characteristics of perfect competition, monopolistic competition, oligopolies, and monopolies? Give an example of each.</a:t>
            </a:r>
          </a:p>
          <a:p>
            <a:pPr marL="514350" indent="-514350">
              <a:buFont typeface="+mj-lt"/>
              <a:buAutoNum type="arabicPeriod"/>
            </a:pPr>
            <a:r>
              <a:rPr lang="en-US" sz="2600" b="1" dirty="0">
                <a:solidFill>
                  <a:srgbClr val="0070C0"/>
                </a:solidFill>
              </a:rPr>
              <a:t>What is it called when oligopolies work together and set prices? Example.</a:t>
            </a:r>
          </a:p>
          <a:p>
            <a:pPr marL="514350" indent="-514350">
              <a:buFont typeface="+mj-lt"/>
              <a:buAutoNum type="arabicPeriod"/>
            </a:pPr>
            <a:r>
              <a:rPr lang="en-US" sz="2600" b="1" dirty="0">
                <a:solidFill>
                  <a:srgbClr val="0070C0"/>
                </a:solidFill>
              </a:rPr>
              <a:t>Give an example of a natural monopoly and explain why they’re legal in the U.S.</a:t>
            </a:r>
          </a:p>
          <a:p>
            <a:pPr marL="514350" indent="-514350">
              <a:buFont typeface="+mj-lt"/>
              <a:buAutoNum type="arabicPeriod"/>
            </a:pPr>
            <a:r>
              <a:rPr lang="en-US" sz="2600" b="1">
                <a:solidFill>
                  <a:srgbClr val="0070C0"/>
                </a:solidFill>
              </a:rPr>
              <a:t>What does </a:t>
            </a:r>
            <a:r>
              <a:rPr lang="en-US" sz="2600" b="1" dirty="0">
                <a:solidFill>
                  <a:srgbClr val="0070C0"/>
                </a:solidFill>
              </a:rPr>
              <a:t>Liability mean when owning a business?</a:t>
            </a:r>
          </a:p>
          <a:p>
            <a:pPr marL="514350" indent="-514350">
              <a:buFont typeface="+mj-lt"/>
              <a:buAutoNum type="arabicPeriod"/>
            </a:pPr>
            <a:r>
              <a:rPr lang="en-US" sz="2600" b="1" dirty="0">
                <a:solidFill>
                  <a:srgbClr val="0070C0"/>
                </a:solidFill>
              </a:rPr>
              <a:t>List the pros and cons of each of the 3 types of business organizations.</a:t>
            </a:r>
          </a:p>
          <a:p>
            <a:pPr marL="514350" indent="-514350">
              <a:buFont typeface="+mj-lt"/>
              <a:buAutoNum type="arabicPeriod"/>
            </a:pPr>
            <a:r>
              <a:rPr lang="en-US" sz="2600" b="1" dirty="0">
                <a:solidFill>
                  <a:srgbClr val="0070C0"/>
                </a:solidFill>
              </a:rPr>
              <a:t>Which business organization is the most common, least common, responsible for approximately 90% of all sales in America?</a:t>
            </a:r>
          </a:p>
          <a:p>
            <a:pPr marL="514350" indent="-514350">
              <a:buFont typeface="+mj-lt"/>
              <a:buAutoNum type="arabicPeriod"/>
            </a:pPr>
            <a:r>
              <a:rPr lang="en-US" sz="2600" b="1" dirty="0">
                <a:solidFill>
                  <a:srgbClr val="0070C0"/>
                </a:solidFill>
              </a:rPr>
              <a:t>How do corporations raise revenue? So, who are the actual owners…?</a:t>
            </a:r>
          </a:p>
          <a:p>
            <a:pPr marL="514350" indent="-514350">
              <a:buFont typeface="+mj-lt"/>
              <a:buAutoNum type="arabicPeriod"/>
            </a:pPr>
            <a:r>
              <a:rPr lang="en-US" sz="2600" b="1" dirty="0">
                <a:solidFill>
                  <a:srgbClr val="0070C0"/>
                </a:solidFill>
              </a:rPr>
              <a:t>List the top 10 board games of all time! </a:t>
            </a:r>
          </a:p>
          <a:p>
            <a:pPr marL="514350" indent="-514350">
              <a:buFont typeface="+mj-lt"/>
              <a:buAutoNum type="arabicPeriod"/>
            </a:pPr>
            <a:endParaRPr lang="en-US" sz="2600" b="1" dirty="0">
              <a:solidFill>
                <a:srgbClr val="0070C0"/>
              </a:solidFill>
            </a:endParaRPr>
          </a:p>
          <a:p>
            <a:pPr marL="514350" indent="-514350">
              <a:buFont typeface="+mj-lt"/>
              <a:buAutoNum type="arabicPeriod"/>
            </a:pPr>
            <a:endParaRPr lang="en-US" sz="2600" b="1" dirty="0">
              <a:solidFill>
                <a:srgbClr val="0070C0"/>
              </a:solidFill>
            </a:endParaRPr>
          </a:p>
          <a:p>
            <a:pPr marL="514350" indent="-514350">
              <a:buFont typeface="+mj-lt"/>
              <a:buAutoNum type="arabicPeriod"/>
            </a:pPr>
            <a:endParaRPr lang="en-US" sz="2600" b="1" dirty="0">
              <a:solidFill>
                <a:srgbClr val="0070C0"/>
              </a:solidFill>
            </a:endParaRPr>
          </a:p>
          <a:p>
            <a:pPr marL="514350" indent="-514350">
              <a:buFont typeface="+mj-lt"/>
              <a:buAutoNum type="arabicPeriod"/>
            </a:pPr>
            <a:endParaRPr lang="en-US" sz="2600" b="1" dirty="0">
              <a:solidFill>
                <a:srgbClr val="0070C0"/>
              </a:solidFill>
            </a:endParaRPr>
          </a:p>
          <a:p>
            <a:pPr marL="0" indent="0">
              <a:buNone/>
            </a:pPr>
            <a:endParaRPr lang="en-US" sz="2600" b="1" dirty="0">
              <a:solidFill>
                <a:srgbClr val="0070C0"/>
              </a:solidFill>
            </a:endParaRPr>
          </a:p>
          <a:p>
            <a:pPr marL="514350" indent="-514350">
              <a:buFont typeface="+mj-lt"/>
              <a:buAutoNum type="arabicPeriod"/>
            </a:pPr>
            <a:endParaRPr lang="en-US" sz="2600" b="1" dirty="0">
              <a:solidFill>
                <a:srgbClr val="0070C0"/>
              </a:solidFill>
            </a:endParaRPr>
          </a:p>
          <a:p>
            <a:pPr marL="514350" indent="-514350">
              <a:buFont typeface="+mj-lt"/>
              <a:buAutoNum type="arabicPeriod"/>
            </a:pPr>
            <a:endParaRPr lang="en-US" sz="2600" b="1" dirty="0">
              <a:solidFill>
                <a:srgbClr val="0070C0"/>
              </a:solidFill>
            </a:endParaRPr>
          </a:p>
          <a:p>
            <a:pPr marL="514350" indent="-514350">
              <a:buFont typeface="+mj-lt"/>
              <a:buAutoNum type="arabicPeriod"/>
            </a:pPr>
            <a:endParaRPr lang="en-US" sz="2600" b="1" dirty="0">
              <a:solidFill>
                <a:srgbClr val="0070C0"/>
              </a:solidFill>
            </a:endParaRPr>
          </a:p>
          <a:p>
            <a:pPr marL="514350" indent="-514350">
              <a:buFont typeface="+mj-lt"/>
              <a:buAutoNum type="arabicPeriod"/>
            </a:pPr>
            <a:endParaRPr lang="en-US" sz="2600" b="1" dirty="0">
              <a:solidFill>
                <a:srgbClr val="0070C0"/>
              </a:solidFill>
            </a:endParaRPr>
          </a:p>
          <a:p>
            <a:pPr marL="514350" indent="-514350">
              <a:buFont typeface="+mj-lt"/>
              <a:buAutoNum type="arabicPeriod"/>
            </a:pPr>
            <a:endParaRPr lang="en-US" sz="2400" b="1" dirty="0">
              <a:solidFill>
                <a:srgbClr val="0070C0"/>
              </a:solidFill>
            </a:endParaRPr>
          </a:p>
          <a:p>
            <a:pPr marL="0" indent="0">
              <a:spcBef>
                <a:spcPct val="0"/>
              </a:spcBef>
              <a:buNone/>
            </a:pPr>
            <a:endParaRPr kumimoji="1" lang="en-US" altLang="en-US" sz="2600" b="1" dirty="0">
              <a:solidFill>
                <a:srgbClr val="000099"/>
              </a:solidFill>
            </a:endParaRPr>
          </a:p>
          <a:p>
            <a:pPr>
              <a:spcBef>
                <a:spcPct val="0"/>
              </a:spcBef>
              <a:buFontTx/>
              <a:buAutoNum type="arabicPeriod"/>
            </a:pPr>
            <a:endParaRPr kumimoji="1" lang="en-US" altLang="en-US" sz="2600" b="1" dirty="0">
              <a:solidFill>
                <a:srgbClr val="000099"/>
              </a:solidFill>
            </a:endParaRPr>
          </a:p>
          <a:p>
            <a:pPr>
              <a:spcBef>
                <a:spcPct val="0"/>
              </a:spcBef>
              <a:buFontTx/>
              <a:buAutoNum type="arabicPeriod"/>
            </a:pPr>
            <a:endParaRPr kumimoji="1" lang="en-US" altLang="en-US" sz="3000" b="1" dirty="0">
              <a:solidFill>
                <a:srgbClr val="000099"/>
              </a:solidFill>
            </a:endParaRPr>
          </a:p>
        </p:txBody>
      </p:sp>
      <p:pic>
        <p:nvPicPr>
          <p:cNvPr id="16390" name="Picture 10" descr="ge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8200" y="152400"/>
            <a:ext cx="175260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13</a:t>
            </a:r>
          </a:p>
        </p:txBody>
      </p:sp>
    </p:spTree>
    <p:extLst>
      <p:ext uri="{BB962C8B-B14F-4D97-AF65-F5344CB8AC3E}">
        <p14:creationId xmlns:p14="http://schemas.microsoft.com/office/powerpoint/2010/main" val="222933154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dissolve">
                                      <p:cBhvr>
                                        <p:cTn id="7" dur="500"/>
                                        <p:tgtEl>
                                          <p:spTgt spid="153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369"/>
                                        </p:tgtEl>
                                        <p:attrNameLst>
                                          <p:attrName>style.visibility</p:attrName>
                                        </p:attrNameLst>
                                      </p:cBhvr>
                                      <p:to>
                                        <p:strVal val="visible"/>
                                      </p:to>
                                    </p:set>
                                    <p:animEffect transition="in" filter="dissolve">
                                      <p:cBhvr>
                                        <p:cTn id="12" dur="500"/>
                                        <p:tgtEl>
                                          <p:spTgt spid="15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utoUpdateAnimBg="0"/>
      <p:bldP spid="15369" grpId="0" autoUpdateAnimBg="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9600" u="sng" dirty="0">
                <a:latin typeface="Colonna MT" panose="04020805060202030203" pitchFamily="82" charset="0"/>
              </a:rPr>
              <a:t>THE END</a:t>
            </a:r>
          </a:p>
        </p:txBody>
      </p:sp>
      <p:sp>
        <p:nvSpPr>
          <p:cNvPr id="3" name="Content Placeholder 2"/>
          <p:cNvSpPr>
            <a:spLocks noGrp="1"/>
          </p:cNvSpPr>
          <p:nvPr>
            <p:ph idx="1"/>
          </p:nvPr>
        </p:nvSpPr>
        <p:spPr>
          <a:xfrm>
            <a:off x="838200" y="1690688"/>
            <a:ext cx="10515600" cy="4351338"/>
          </a:xfrm>
        </p:spPr>
        <p:txBody>
          <a:bodyPr>
            <a:normAutofit/>
          </a:bodyPr>
          <a:lstStyle/>
          <a:p>
            <a:pPr marL="0" indent="0">
              <a:buNone/>
            </a:pPr>
            <a:r>
              <a:rPr lang="en-US" sz="4800" dirty="0">
                <a:solidFill>
                  <a:schemeClr val="accent1">
                    <a:lumMod val="75000"/>
                  </a:schemeClr>
                </a:solidFill>
                <a:latin typeface="Kristen ITC" panose="03050502040202030202" pitchFamily="66" charset="0"/>
              </a:rPr>
              <a:t>And there you have it folks…Microeconomics is now behind you; up next… </a:t>
            </a:r>
            <a:r>
              <a:rPr lang="en-US" sz="4800" dirty="0">
                <a:solidFill>
                  <a:srgbClr val="FF0000"/>
                </a:solidFill>
                <a:latin typeface="Kristen ITC" panose="03050502040202030202" pitchFamily="66" charset="0"/>
              </a:rPr>
              <a:t>Macroeconomics!!!</a:t>
            </a:r>
          </a:p>
          <a:p>
            <a:pPr marL="0" indent="0">
              <a:lnSpc>
                <a:spcPct val="100000"/>
              </a:lnSpc>
              <a:buNone/>
            </a:pPr>
            <a:r>
              <a:rPr lang="en-US" sz="2400" dirty="0">
                <a:solidFill>
                  <a:schemeClr val="accent6">
                    <a:lumMod val="50000"/>
                  </a:schemeClr>
                </a:solidFill>
                <a:latin typeface="Kristen ITC" panose="03050502040202030202" pitchFamily="66" charset="0"/>
              </a:rPr>
              <a:t>But 1</a:t>
            </a:r>
            <a:r>
              <a:rPr lang="en-US" sz="2400" baseline="30000" dirty="0">
                <a:solidFill>
                  <a:schemeClr val="accent6">
                    <a:lumMod val="50000"/>
                  </a:schemeClr>
                </a:solidFill>
                <a:latin typeface="Kristen ITC" panose="03050502040202030202" pitchFamily="66" charset="0"/>
              </a:rPr>
              <a:t>st</a:t>
            </a:r>
            <a:r>
              <a:rPr lang="en-US" sz="2400" dirty="0">
                <a:solidFill>
                  <a:schemeClr val="accent6">
                    <a:lumMod val="50000"/>
                  </a:schemeClr>
                </a:solidFill>
                <a:latin typeface="Kristen ITC" panose="03050502040202030202" pitchFamily="66" charset="0"/>
              </a:rPr>
              <a:t> lets see how many American millennials perceive capitalism, free enterprise, and business today </a:t>
            </a:r>
            <a:r>
              <a:rPr lang="en-US" sz="2400" dirty="0">
                <a:solidFill>
                  <a:srgbClr val="FF0000"/>
                </a:solidFill>
                <a:latin typeface="Kristen ITC" panose="03050502040202030202" pitchFamily="66" charset="0"/>
              </a:rPr>
              <a:t> </a:t>
            </a:r>
          </a:p>
          <a:p>
            <a:pPr marL="0" indent="0">
              <a:buNone/>
            </a:pPr>
            <a:r>
              <a:rPr lang="en-US" sz="2000" dirty="0">
                <a:solidFill>
                  <a:schemeClr val="accent1">
                    <a:lumMod val="75000"/>
                  </a:schemeClr>
                </a:solidFill>
                <a:latin typeface="Kristen ITC" panose="03050502040202030202" pitchFamily="66" charset="0"/>
                <a:hlinkClick r:id="rId2"/>
              </a:rPr>
              <a:t>http://stosselintheclassroom.org/videos/how_millennials_view_capitalism/</a:t>
            </a:r>
            <a:endParaRPr lang="en-US" sz="2000" dirty="0">
              <a:solidFill>
                <a:schemeClr val="accent1">
                  <a:lumMod val="75000"/>
                </a:schemeClr>
              </a:solidFill>
              <a:latin typeface="Kristen ITC" panose="03050502040202030202" pitchFamily="66" charset="0"/>
            </a:endParaRPr>
          </a:p>
          <a:p>
            <a:pPr marL="0" indent="0">
              <a:buNone/>
            </a:pPr>
            <a:endParaRPr lang="en-US" sz="4800" dirty="0">
              <a:solidFill>
                <a:schemeClr val="accent1">
                  <a:lumMod val="75000"/>
                </a:schemeClr>
              </a:solidFill>
              <a:latin typeface="Kristen ITC" panose="03050502040202030202" pitchFamily="66" charset="0"/>
            </a:endParaRPr>
          </a:p>
        </p:txBody>
      </p:sp>
    </p:spTree>
    <p:extLst>
      <p:ext uri="{BB962C8B-B14F-4D97-AF65-F5344CB8AC3E}">
        <p14:creationId xmlns:p14="http://schemas.microsoft.com/office/powerpoint/2010/main" val="298766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latin typeface="Bodoni MT Black" panose="02070A03080606020203" pitchFamily="18" charset="0"/>
              </a:rPr>
              <a:t>DEMAND</a:t>
            </a:r>
          </a:p>
        </p:txBody>
      </p:sp>
      <p:sp>
        <p:nvSpPr>
          <p:cNvPr id="5" name="Content Placeholder 4"/>
          <p:cNvSpPr>
            <a:spLocks noGrp="1"/>
          </p:cNvSpPr>
          <p:nvPr>
            <p:ph idx="1"/>
          </p:nvPr>
        </p:nvSpPr>
        <p:spPr>
          <a:xfrm>
            <a:off x="7217535" y="1638546"/>
            <a:ext cx="5262093" cy="1510003"/>
          </a:xfrm>
        </p:spPr>
        <p:txBody>
          <a:bodyPr>
            <a:normAutofit/>
          </a:bodyPr>
          <a:lstStyle/>
          <a:p>
            <a:r>
              <a:rPr lang="en-US" dirty="0"/>
              <a:t>What 3 things are required in order to have </a:t>
            </a:r>
            <a:r>
              <a:rPr lang="en-US" dirty="0">
                <a:latin typeface="Cooper Black" panose="0208090404030B020404" pitchFamily="18" charset="0"/>
              </a:rPr>
              <a:t>DEMAND</a:t>
            </a:r>
            <a:r>
              <a:rPr lang="en-US" dirty="0"/>
              <a:t>?</a:t>
            </a:r>
          </a:p>
        </p:txBody>
      </p:sp>
      <p:sp>
        <p:nvSpPr>
          <p:cNvPr id="7" name="AutoShape 2" descr="Image result for demanding person"/>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0672" y="2625656"/>
            <a:ext cx="4296375" cy="4039164"/>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054" y="1638546"/>
            <a:ext cx="6096045" cy="5167312"/>
          </a:xfrm>
          <a:prstGeom prst="rect">
            <a:avLst/>
          </a:prstGeom>
        </p:spPr>
      </p:pic>
    </p:spTree>
    <p:extLst>
      <p:ext uri="{BB962C8B-B14F-4D97-AF65-F5344CB8AC3E}">
        <p14:creationId xmlns:p14="http://schemas.microsoft.com/office/powerpoint/2010/main" val="1761523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2"/>
                </a:solidFill>
              </a:rPr>
              <a:t>Demand Application Chart</a:t>
            </a:r>
          </a:p>
        </p:txBody>
      </p:sp>
      <p:sp>
        <p:nvSpPr>
          <p:cNvPr id="3" name="Content Placeholder 2"/>
          <p:cNvSpPr>
            <a:spLocks noGrp="1"/>
          </p:cNvSpPr>
          <p:nvPr>
            <p:ph idx="1"/>
          </p:nvPr>
        </p:nvSpPr>
        <p:spPr>
          <a:xfrm>
            <a:off x="838200" y="1468635"/>
            <a:ext cx="10515600" cy="4716843"/>
          </a:xfrm>
        </p:spPr>
        <p:txBody>
          <a:bodyPr>
            <a:normAutofit/>
          </a:bodyPr>
          <a:lstStyle/>
          <a:p>
            <a:pPr marL="0" indent="0">
              <a:buNone/>
            </a:pPr>
            <a:r>
              <a:rPr lang="en-US" sz="3900" dirty="0"/>
              <a:t>Indicate 3 items that you want on one side, whether you can afford them or not in the next, and whether you are willing to buy them in the last.</a:t>
            </a:r>
            <a:r>
              <a:rPr lang="en-US" dirty="0"/>
              <a:t>  </a:t>
            </a:r>
          </a:p>
          <a:p>
            <a:pPr marL="0" indent="0">
              <a:buNone/>
            </a:pPr>
            <a:r>
              <a:rPr lang="en-US" dirty="0"/>
              <a:t>  </a:t>
            </a:r>
          </a:p>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930816796"/>
              </p:ext>
            </p:extLst>
          </p:nvPr>
        </p:nvGraphicFramePr>
        <p:xfrm>
          <a:off x="2318197" y="3464417"/>
          <a:ext cx="8859232" cy="2987898"/>
        </p:xfrm>
        <a:graphic>
          <a:graphicData uri="http://schemas.openxmlformats.org/drawingml/2006/table">
            <a:tbl>
              <a:tblPr firstRow="1" bandRow="1">
                <a:tableStyleId>{93296810-A885-4BE3-A3E7-6D5BEEA58F35}</a:tableStyleId>
              </a:tblPr>
              <a:tblGrid>
                <a:gridCol w="2214808">
                  <a:extLst>
                    <a:ext uri="{9D8B030D-6E8A-4147-A177-3AD203B41FA5}">
                      <a16:colId xmlns:a16="http://schemas.microsoft.com/office/drawing/2014/main" val="20000"/>
                    </a:ext>
                  </a:extLst>
                </a:gridCol>
                <a:gridCol w="2241282">
                  <a:extLst>
                    <a:ext uri="{9D8B030D-6E8A-4147-A177-3AD203B41FA5}">
                      <a16:colId xmlns:a16="http://schemas.microsoft.com/office/drawing/2014/main" val="20001"/>
                    </a:ext>
                  </a:extLst>
                </a:gridCol>
                <a:gridCol w="2188334">
                  <a:extLst>
                    <a:ext uri="{9D8B030D-6E8A-4147-A177-3AD203B41FA5}">
                      <a16:colId xmlns:a16="http://schemas.microsoft.com/office/drawing/2014/main" val="20002"/>
                    </a:ext>
                  </a:extLst>
                </a:gridCol>
                <a:gridCol w="2214808">
                  <a:extLst>
                    <a:ext uri="{9D8B030D-6E8A-4147-A177-3AD203B41FA5}">
                      <a16:colId xmlns:a16="http://schemas.microsoft.com/office/drawing/2014/main" val="20003"/>
                    </a:ext>
                  </a:extLst>
                </a:gridCol>
              </a:tblGrid>
              <a:tr h="1087746">
                <a:tc>
                  <a:txBody>
                    <a:bodyPr/>
                    <a:lstStyle/>
                    <a:p>
                      <a:pPr algn="ctr"/>
                      <a:r>
                        <a:rPr lang="en-US" sz="2000" dirty="0"/>
                        <a:t>Desired Items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Ability/Afford</a:t>
                      </a:r>
                    </a:p>
                    <a:p>
                      <a:pPr algn="ctr"/>
                      <a:endParaRPr lang="en-US" sz="2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Willingness</a:t>
                      </a:r>
                    </a:p>
                    <a:p>
                      <a:pPr algn="ctr"/>
                      <a:endParaRPr lang="en-US" sz="2000" dirty="0"/>
                    </a:p>
                  </a:txBody>
                  <a:tcPr/>
                </a:tc>
                <a:tc>
                  <a:txBody>
                    <a:bodyPr/>
                    <a:lstStyle/>
                    <a:p>
                      <a:pPr algn="ctr"/>
                      <a:r>
                        <a:rPr lang="en-US" sz="2000" dirty="0"/>
                        <a:t>Demand</a:t>
                      </a:r>
                    </a:p>
                  </a:txBody>
                  <a:tcPr/>
                </a:tc>
                <a:extLst>
                  <a:ext uri="{0D108BD9-81ED-4DB2-BD59-A6C34878D82A}">
                    <a16:rowId xmlns:a16="http://schemas.microsoft.com/office/drawing/2014/main" val="10000"/>
                  </a:ext>
                </a:extLst>
              </a:tr>
              <a:tr h="633384">
                <a:tc>
                  <a:txBody>
                    <a:bodyPr/>
                    <a:lstStyle/>
                    <a:p>
                      <a:r>
                        <a:rPr lang="en-US" dirty="0"/>
                        <a:t>1.</a:t>
                      </a:r>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10001"/>
                  </a:ext>
                </a:extLst>
              </a:tr>
              <a:tr h="633384">
                <a:tc>
                  <a:txBody>
                    <a:bodyPr/>
                    <a:lstStyle/>
                    <a:p>
                      <a:r>
                        <a:rPr lang="en-US" dirty="0"/>
                        <a:t>2.</a:t>
                      </a:r>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633384">
                <a:tc>
                  <a:txBody>
                    <a:bodyPr/>
                    <a:lstStyle/>
                    <a:p>
                      <a:r>
                        <a:rPr lang="en-US" dirty="0"/>
                        <a:t>3.</a:t>
                      </a:r>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1733457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Maiandra GD" panose="020E0502030308020204" pitchFamily="34" charset="0"/>
              </a:rPr>
              <a:t>Law of Demand &amp; Demand Curves </a:t>
            </a:r>
          </a:p>
        </p:txBody>
      </p:sp>
      <p:sp>
        <p:nvSpPr>
          <p:cNvPr id="3" name="Content Placeholder 2"/>
          <p:cNvSpPr>
            <a:spLocks noGrp="1"/>
          </p:cNvSpPr>
          <p:nvPr>
            <p:ph idx="1"/>
          </p:nvPr>
        </p:nvSpPr>
        <p:spPr>
          <a:xfrm>
            <a:off x="373487" y="1825625"/>
            <a:ext cx="4794131" cy="4351338"/>
          </a:xfrm>
        </p:spPr>
        <p:txBody>
          <a:bodyPr/>
          <a:lstStyle/>
          <a:p>
            <a:pPr marL="0" indent="0">
              <a:buNone/>
            </a:pPr>
            <a:r>
              <a:rPr lang="en-US" sz="4800" dirty="0"/>
              <a:t>What is the </a:t>
            </a:r>
            <a:r>
              <a:rPr lang="en-US" sz="4800" dirty="0">
                <a:latin typeface="Cooper Black" panose="0208090404030B020404" pitchFamily="18" charset="0"/>
              </a:rPr>
              <a:t>Law of Demand</a:t>
            </a:r>
            <a:r>
              <a:rPr lang="en-US" sz="4800" dirty="0"/>
              <a:t>, and what factors cause movement along the curve?</a:t>
            </a:r>
          </a:p>
          <a:p>
            <a:pPr marL="0" indent="0">
              <a:buNone/>
            </a:pPr>
            <a:endParaRPr lang="en-US" sz="3200" dirty="0"/>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4054" y="1825625"/>
            <a:ext cx="5404385" cy="4053289"/>
          </a:xfrm>
          <a:prstGeom prst="rect">
            <a:avLst/>
          </a:prstGeom>
        </p:spPr>
      </p:pic>
    </p:spTree>
    <p:extLst>
      <p:ext uri="{BB962C8B-B14F-4D97-AF65-F5344CB8AC3E}">
        <p14:creationId xmlns:p14="http://schemas.microsoft.com/office/powerpoint/2010/main" val="12781557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0243"/>
            <a:ext cx="10515600" cy="1325563"/>
          </a:xfrm>
        </p:spPr>
        <p:txBody>
          <a:bodyPr>
            <a:normAutofit/>
          </a:bodyPr>
          <a:lstStyle/>
          <a:p>
            <a:pPr algn="ctr"/>
            <a:r>
              <a:rPr lang="en-US" sz="3600" u="sng" dirty="0"/>
              <a:t>Demand Activator</a:t>
            </a:r>
          </a:p>
        </p:txBody>
      </p:sp>
      <p:sp>
        <p:nvSpPr>
          <p:cNvPr id="3" name="Content Placeholder 2"/>
          <p:cNvSpPr>
            <a:spLocks noGrp="1"/>
          </p:cNvSpPr>
          <p:nvPr>
            <p:ph idx="1"/>
          </p:nvPr>
        </p:nvSpPr>
        <p:spPr>
          <a:xfrm>
            <a:off x="838200" y="1178416"/>
            <a:ext cx="10515600" cy="5679584"/>
          </a:xfrm>
        </p:spPr>
        <p:txBody>
          <a:bodyPr>
            <a:normAutofit fontScale="85000" lnSpcReduction="20000"/>
          </a:bodyPr>
          <a:lstStyle/>
          <a:p>
            <a:endParaRPr lang="en-US" dirty="0"/>
          </a:p>
          <a:p>
            <a:r>
              <a:rPr lang="en-US" dirty="0"/>
              <a:t>Three people enter a Mazda dealership all interested in buying a brand new car. All three initially stop to look at the Mazda RX8. The first person tells the salesperson that they “really like the RX8” but they “don’t have any money today”, and are “saving their money for a purchase within the next 6 months”.  The second person tells the dealer that they “have the money to buy”, they “are going to ultimately buy RX8”, but they are shopping various dealerships and are “not willing to buy today”.  The third person tells the dealer that they “love the RX8!”, they “have the money” and they “want to buy it today.” Answer the following questions based on the above scenario:    </a:t>
            </a:r>
          </a:p>
          <a:p>
            <a:r>
              <a:rPr lang="en-US" dirty="0"/>
              <a:t>1. List each customer (1-3). Next to each customer, write each of the following that apply to their situation: </a:t>
            </a:r>
          </a:p>
          <a:p>
            <a:pPr lvl="1"/>
            <a:r>
              <a:rPr lang="en-US" dirty="0"/>
              <a:t>1. Desire to buy</a:t>
            </a:r>
          </a:p>
          <a:p>
            <a:pPr lvl="1"/>
            <a:r>
              <a:rPr lang="en-US" dirty="0"/>
              <a:t>2. Ability to buy </a:t>
            </a:r>
          </a:p>
          <a:p>
            <a:pPr lvl="1"/>
            <a:r>
              <a:rPr lang="en-US" dirty="0"/>
              <a:t>3. Willingness to buy </a:t>
            </a:r>
          </a:p>
          <a:p>
            <a:pPr marL="457200" lvl="1" indent="0">
              <a:buNone/>
            </a:pPr>
            <a:endParaRPr lang="en-US" dirty="0"/>
          </a:p>
          <a:p>
            <a:pPr marL="457200" lvl="1" indent="0">
              <a:buNone/>
            </a:pPr>
            <a:endParaRPr lang="en-US" dirty="0"/>
          </a:p>
          <a:p>
            <a:r>
              <a:rPr lang="en-US" dirty="0"/>
              <a:t>2. Which customer do think was most appealing to the salesperson, and why? </a:t>
            </a:r>
          </a:p>
          <a:p>
            <a:r>
              <a:rPr lang="en-US" dirty="0"/>
              <a:t>3. Which customer would you have helped first, and why? </a:t>
            </a:r>
          </a:p>
        </p:txBody>
      </p:sp>
      <p:graphicFrame>
        <p:nvGraphicFramePr>
          <p:cNvPr id="4" name="Table 3"/>
          <p:cNvGraphicFramePr>
            <a:graphicFrameLocks noGrp="1"/>
          </p:cNvGraphicFramePr>
          <p:nvPr>
            <p:extLst>
              <p:ext uri="{D42A27DB-BD31-4B8C-83A1-F6EECF244321}">
                <p14:modId xmlns:p14="http://schemas.microsoft.com/office/powerpoint/2010/main" val="2655332604"/>
              </p:ext>
            </p:extLst>
          </p:nvPr>
        </p:nvGraphicFramePr>
        <p:xfrm>
          <a:off x="5550795" y="4359499"/>
          <a:ext cx="4778064" cy="1478280"/>
        </p:xfrm>
        <a:graphic>
          <a:graphicData uri="http://schemas.openxmlformats.org/drawingml/2006/table">
            <a:tbl>
              <a:tblPr firstRow="1" bandRow="1">
                <a:tableStyleId>{5C22544A-7EE6-4342-B048-85BDC9FD1C3A}</a:tableStyleId>
              </a:tblPr>
              <a:tblGrid>
                <a:gridCol w="1592688">
                  <a:extLst>
                    <a:ext uri="{9D8B030D-6E8A-4147-A177-3AD203B41FA5}">
                      <a16:colId xmlns:a16="http://schemas.microsoft.com/office/drawing/2014/main" val="20000"/>
                    </a:ext>
                  </a:extLst>
                </a:gridCol>
                <a:gridCol w="1592688">
                  <a:extLst>
                    <a:ext uri="{9D8B030D-6E8A-4147-A177-3AD203B41FA5}">
                      <a16:colId xmlns:a16="http://schemas.microsoft.com/office/drawing/2014/main" val="20001"/>
                    </a:ext>
                  </a:extLst>
                </a:gridCol>
                <a:gridCol w="1592688">
                  <a:extLst>
                    <a:ext uri="{9D8B030D-6E8A-4147-A177-3AD203B41FA5}">
                      <a16:colId xmlns:a16="http://schemas.microsoft.com/office/drawing/2014/main" val="20002"/>
                    </a:ext>
                  </a:extLst>
                </a:gridCol>
              </a:tblGrid>
              <a:tr h="0">
                <a:tc>
                  <a:txBody>
                    <a:bodyPr/>
                    <a:lstStyle/>
                    <a:p>
                      <a:pPr algn="ctr"/>
                      <a:r>
                        <a:rPr lang="en-US" dirty="0">
                          <a:solidFill>
                            <a:schemeClr val="tx1"/>
                          </a:solidFill>
                        </a:rPr>
                        <a:t>Desired Item</a:t>
                      </a:r>
                    </a:p>
                  </a:txBody>
                  <a:tcPr/>
                </a:tc>
                <a:tc>
                  <a:txBody>
                    <a:bodyPr/>
                    <a:lstStyle/>
                    <a:p>
                      <a:pPr algn="ctr"/>
                      <a:r>
                        <a:rPr lang="en-US" dirty="0">
                          <a:solidFill>
                            <a:schemeClr val="tx1"/>
                          </a:solidFill>
                        </a:rPr>
                        <a:t>Ability</a:t>
                      </a:r>
                    </a:p>
                  </a:txBody>
                  <a:tcPr/>
                </a:tc>
                <a:tc>
                  <a:txBody>
                    <a:bodyPr/>
                    <a:lstStyle/>
                    <a:p>
                      <a:pPr algn="ctr"/>
                      <a:r>
                        <a:rPr lang="en-US" dirty="0">
                          <a:solidFill>
                            <a:schemeClr val="tx1"/>
                          </a:solidFill>
                        </a:rPr>
                        <a:t>Willingness</a:t>
                      </a:r>
                    </a:p>
                  </a:txBody>
                  <a:tcPr/>
                </a:tc>
                <a:extLst>
                  <a:ext uri="{0D108BD9-81ED-4DB2-BD59-A6C34878D82A}">
                    <a16:rowId xmlns:a16="http://schemas.microsoft.com/office/drawing/2014/main" val="10000"/>
                  </a:ext>
                </a:extLst>
              </a:tr>
              <a:tr h="37084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370840">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r h="370840">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3"/>
                  </a:ext>
                </a:extLst>
              </a:tr>
            </a:tbl>
          </a:graphicData>
        </a:graphic>
      </p:graphicFrame>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01320" y="-74053"/>
            <a:ext cx="2146478" cy="1609859"/>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9362" y="-47793"/>
            <a:ext cx="2339661" cy="1557337"/>
          </a:xfrm>
          <a:prstGeom prst="rect">
            <a:avLst/>
          </a:prstGeom>
        </p:spPr>
      </p:pic>
    </p:spTree>
    <p:extLst>
      <p:ext uri="{BB962C8B-B14F-4D97-AF65-F5344CB8AC3E}">
        <p14:creationId xmlns:p14="http://schemas.microsoft.com/office/powerpoint/2010/main" val="8250402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Copperplate Gothic Bold" panose="020E0705020206020404" pitchFamily="34" charset="0"/>
              </a:rPr>
              <a:t>Understanding Demand</a:t>
            </a:r>
          </a:p>
        </p:txBody>
      </p:sp>
      <p:sp>
        <p:nvSpPr>
          <p:cNvPr id="3" name="Content Placeholder 2"/>
          <p:cNvSpPr>
            <a:spLocks noGrp="1"/>
          </p:cNvSpPr>
          <p:nvPr>
            <p:ph idx="1"/>
          </p:nvPr>
        </p:nvSpPr>
        <p:spPr>
          <a:xfrm>
            <a:off x="502276" y="1503653"/>
            <a:ext cx="11024316" cy="5025936"/>
          </a:xfrm>
        </p:spPr>
        <p:txBody>
          <a:bodyPr>
            <a:normAutofit/>
          </a:bodyPr>
          <a:lstStyle/>
          <a:p>
            <a:r>
              <a:rPr lang="en-US" b="1" u="sng" dirty="0"/>
              <a:t>Demand</a:t>
            </a:r>
            <a:r>
              <a:rPr lang="en-US" b="1" dirty="0"/>
              <a:t> – </a:t>
            </a:r>
            <a:r>
              <a:rPr lang="en-US" dirty="0"/>
              <a:t>amount of a good or service that a consumer </a:t>
            </a:r>
            <a:r>
              <a:rPr lang="en-US" b="1" dirty="0"/>
              <a:t>DESIRES </a:t>
            </a:r>
            <a:r>
              <a:rPr lang="en-US" dirty="0"/>
              <a:t>and is </a:t>
            </a:r>
            <a:r>
              <a:rPr lang="en-US" b="1" dirty="0"/>
              <a:t>WILLING &amp; ABLE </a:t>
            </a:r>
            <a:r>
              <a:rPr lang="en-US" dirty="0"/>
              <a:t>to buy at </a:t>
            </a:r>
            <a:r>
              <a:rPr lang="en-US" dirty="0">
                <a:solidFill>
                  <a:srgbClr val="00B0F0"/>
                </a:solidFill>
                <a:latin typeface="Cooper Black" panose="0208090404030B020404" pitchFamily="18" charset="0"/>
              </a:rPr>
              <a:t>all prices </a:t>
            </a:r>
            <a:r>
              <a:rPr lang="en-US" dirty="0"/>
              <a:t>during a given time period</a:t>
            </a:r>
          </a:p>
          <a:p>
            <a:r>
              <a:rPr lang="en-US" b="1" u="sng" dirty="0"/>
              <a:t>Quantity Demanded (</a:t>
            </a:r>
            <a:r>
              <a:rPr lang="en-US" b="1" u="sng" dirty="0" err="1"/>
              <a:t>Qd</a:t>
            </a:r>
            <a:r>
              <a:rPr lang="en-US" b="1" u="sng" dirty="0"/>
              <a:t>)</a:t>
            </a:r>
            <a:r>
              <a:rPr lang="en-US" b="1" dirty="0"/>
              <a:t> – </a:t>
            </a:r>
            <a:r>
              <a:rPr lang="en-US" dirty="0"/>
              <a:t>amount of a good or service a consumer is willing &amp; able to buy at….</a:t>
            </a:r>
            <a:r>
              <a:rPr lang="en-US" b="1" dirty="0">
                <a:solidFill>
                  <a:schemeClr val="accent2">
                    <a:lumMod val="75000"/>
                  </a:schemeClr>
                </a:solidFill>
              </a:rPr>
              <a:t>EACH PARTICULAR PRICE </a:t>
            </a:r>
            <a:r>
              <a:rPr lang="en-US" dirty="0"/>
              <a:t>during a given time period</a:t>
            </a:r>
          </a:p>
          <a:p>
            <a:pPr lvl="1"/>
            <a:r>
              <a:rPr lang="en-US" dirty="0"/>
              <a:t>So do you see the subtle but IMPORTANT difference between Demand &amp; </a:t>
            </a:r>
            <a:r>
              <a:rPr lang="en-US" dirty="0" err="1"/>
              <a:t>Qd</a:t>
            </a:r>
            <a:r>
              <a:rPr lang="en-US" dirty="0"/>
              <a:t>???</a:t>
            </a:r>
          </a:p>
          <a:p>
            <a:r>
              <a:rPr lang="en-US" sz="3200" b="1" u="sng" dirty="0">
                <a:solidFill>
                  <a:schemeClr val="accent6">
                    <a:lumMod val="50000"/>
                  </a:schemeClr>
                </a:solidFill>
                <a:latin typeface="Imprint MT Shadow" panose="04020605060303030202" pitchFamily="82" charset="0"/>
              </a:rPr>
              <a:t>LAW OF DEMAND</a:t>
            </a:r>
            <a:r>
              <a:rPr lang="en-US" sz="3200" b="1" dirty="0">
                <a:solidFill>
                  <a:schemeClr val="accent6">
                    <a:lumMod val="50000"/>
                  </a:schemeClr>
                </a:solidFill>
                <a:latin typeface="Imprint MT Shadow" panose="04020605060303030202" pitchFamily="82" charset="0"/>
              </a:rPr>
              <a:t> </a:t>
            </a:r>
            <a:r>
              <a:rPr lang="en-US" b="1" dirty="0">
                <a:solidFill>
                  <a:schemeClr val="accent6">
                    <a:lumMod val="50000"/>
                  </a:schemeClr>
                </a:solidFill>
              </a:rPr>
              <a:t>states that when the price of a good or service falls, consumers buy more (</a:t>
            </a:r>
            <a:r>
              <a:rPr lang="en-US" b="1" dirty="0">
                <a:solidFill>
                  <a:srgbClr val="7030A0"/>
                </a:solidFill>
              </a:rPr>
              <a:t>Quantity</a:t>
            </a:r>
            <a:r>
              <a:rPr lang="en-US" b="1" dirty="0">
                <a:solidFill>
                  <a:schemeClr val="accent6">
                    <a:lumMod val="50000"/>
                  </a:schemeClr>
                </a:solidFill>
              </a:rPr>
              <a:t>) of it </a:t>
            </a:r>
            <a:r>
              <a:rPr lang="en-US" dirty="0"/>
              <a:t>(&amp; vice versa)</a:t>
            </a:r>
          </a:p>
          <a:p>
            <a:r>
              <a:rPr lang="en-US" b="1" dirty="0">
                <a:solidFill>
                  <a:srgbClr val="FF0000"/>
                </a:solidFill>
              </a:rPr>
              <a:t>INVERSE RELATIONSHIP</a:t>
            </a:r>
            <a:r>
              <a:rPr lang="en-US" dirty="0">
                <a:solidFill>
                  <a:srgbClr val="FF0000"/>
                </a:solidFill>
              </a:rPr>
              <a:t> </a:t>
            </a:r>
            <a:r>
              <a:rPr lang="en-US" dirty="0"/>
              <a:t>(opposite)</a:t>
            </a:r>
            <a:r>
              <a:rPr lang="en-US" b="1" dirty="0"/>
              <a:t> </a:t>
            </a:r>
            <a:r>
              <a:rPr lang="en-US" dirty="0"/>
              <a:t>between </a:t>
            </a:r>
            <a:r>
              <a:rPr lang="en-US" b="1" dirty="0">
                <a:solidFill>
                  <a:srgbClr val="FF0000"/>
                </a:solidFill>
              </a:rPr>
              <a:t>PRICE &amp; </a:t>
            </a:r>
            <a:r>
              <a:rPr lang="en-US" b="1" dirty="0" err="1">
                <a:solidFill>
                  <a:srgbClr val="FF0000"/>
                </a:solidFill>
              </a:rPr>
              <a:t>Qd</a:t>
            </a:r>
            <a:r>
              <a:rPr lang="en-US" b="1" dirty="0"/>
              <a:t>, </a:t>
            </a:r>
            <a:r>
              <a:rPr lang="en-US" dirty="0"/>
              <a:t>so the more something costs the less people will buy (common sense, right?) </a:t>
            </a:r>
          </a:p>
          <a:p>
            <a:endParaRPr lang="en-US" dirty="0"/>
          </a:p>
        </p:txBody>
      </p:sp>
    </p:spTree>
    <p:extLst>
      <p:ext uri="{BB962C8B-B14F-4D97-AF65-F5344CB8AC3E}">
        <p14:creationId xmlns:p14="http://schemas.microsoft.com/office/powerpoint/2010/main" val="49794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down)">
                                      <p:cBhvr>
                                        <p:cTn id="25" dur="580">
                                          <p:stCondLst>
                                            <p:cond delay="0"/>
                                          </p:stCondLst>
                                        </p:cTn>
                                        <p:tgtEl>
                                          <p:spTgt spid="3">
                                            <p:txEl>
                                              <p:pRg st="3" end="3"/>
                                            </p:txEl>
                                          </p:spTgt>
                                        </p:tgtEl>
                                      </p:cBhvr>
                                    </p:animEffect>
                                    <p:anim calcmode="lin" valueType="num">
                                      <p:cBhvr>
                                        <p:cTn id="26"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3" end="3"/>
                                            </p:txEl>
                                          </p:spTgt>
                                        </p:tgtEl>
                                      </p:cBhvr>
                                      <p:to x="100000" y="60000"/>
                                    </p:animScale>
                                    <p:animScale>
                                      <p:cBhvr>
                                        <p:cTn id="32" dur="166" decel="50000">
                                          <p:stCondLst>
                                            <p:cond delay="676"/>
                                          </p:stCondLst>
                                        </p:cTn>
                                        <p:tgtEl>
                                          <p:spTgt spid="3">
                                            <p:txEl>
                                              <p:pRg st="3" end="3"/>
                                            </p:txEl>
                                          </p:spTgt>
                                        </p:tgtEl>
                                      </p:cBhvr>
                                      <p:to x="100000" y="100000"/>
                                    </p:animScale>
                                    <p:animScale>
                                      <p:cBhvr>
                                        <p:cTn id="33" dur="26">
                                          <p:stCondLst>
                                            <p:cond delay="1312"/>
                                          </p:stCondLst>
                                        </p:cTn>
                                        <p:tgtEl>
                                          <p:spTgt spid="3">
                                            <p:txEl>
                                              <p:pRg st="3" end="3"/>
                                            </p:txEl>
                                          </p:spTgt>
                                        </p:tgtEl>
                                      </p:cBhvr>
                                      <p:to x="100000" y="80000"/>
                                    </p:animScale>
                                    <p:animScale>
                                      <p:cBhvr>
                                        <p:cTn id="34" dur="166" decel="50000">
                                          <p:stCondLst>
                                            <p:cond delay="1338"/>
                                          </p:stCondLst>
                                        </p:cTn>
                                        <p:tgtEl>
                                          <p:spTgt spid="3">
                                            <p:txEl>
                                              <p:pRg st="3" end="3"/>
                                            </p:txEl>
                                          </p:spTgt>
                                        </p:tgtEl>
                                      </p:cBhvr>
                                      <p:to x="100000" y="100000"/>
                                    </p:animScale>
                                    <p:animScale>
                                      <p:cBhvr>
                                        <p:cTn id="35" dur="26">
                                          <p:stCondLst>
                                            <p:cond delay="1642"/>
                                          </p:stCondLst>
                                        </p:cTn>
                                        <p:tgtEl>
                                          <p:spTgt spid="3">
                                            <p:txEl>
                                              <p:pRg st="3" end="3"/>
                                            </p:txEl>
                                          </p:spTgt>
                                        </p:tgtEl>
                                      </p:cBhvr>
                                      <p:to x="100000" y="90000"/>
                                    </p:animScale>
                                    <p:animScale>
                                      <p:cBhvr>
                                        <p:cTn id="36" dur="166" decel="50000">
                                          <p:stCondLst>
                                            <p:cond delay="1668"/>
                                          </p:stCondLst>
                                        </p:cTn>
                                        <p:tgtEl>
                                          <p:spTgt spid="3">
                                            <p:txEl>
                                              <p:pRg st="3" end="3"/>
                                            </p:txEl>
                                          </p:spTgt>
                                        </p:tgtEl>
                                      </p:cBhvr>
                                      <p:to x="100000" y="100000"/>
                                    </p:animScale>
                                    <p:animScale>
                                      <p:cBhvr>
                                        <p:cTn id="37" dur="26">
                                          <p:stCondLst>
                                            <p:cond delay="1808"/>
                                          </p:stCondLst>
                                        </p:cTn>
                                        <p:tgtEl>
                                          <p:spTgt spid="3">
                                            <p:txEl>
                                              <p:pRg st="3" end="3"/>
                                            </p:txEl>
                                          </p:spTgt>
                                        </p:tgtEl>
                                      </p:cBhvr>
                                      <p:to x="100000" y="95000"/>
                                    </p:animScale>
                                    <p:animScale>
                                      <p:cBhvr>
                                        <p:cTn id="38" dur="166" decel="50000">
                                          <p:stCondLst>
                                            <p:cond delay="1834"/>
                                          </p:stCondLst>
                                        </p:cTn>
                                        <p:tgtEl>
                                          <p:spTgt spid="3">
                                            <p:txEl>
                                              <p:pRg st="3" end="3"/>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circle(in)">
                                      <p:cBhvr>
                                        <p:cTn id="43"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AF20FE62-3A9D-4511-83FF-C8AAF9A7CAA1}"/>
              </a:ext>
            </a:extLst>
          </p:cNvPr>
          <p:cNvSpPr>
            <a:spLocks noGrp="1" noChangeArrowheads="1"/>
          </p:cNvSpPr>
          <p:nvPr>
            <p:ph type="title"/>
          </p:nvPr>
        </p:nvSpPr>
        <p:spPr>
          <a:xfrm>
            <a:off x="2286000" y="0"/>
            <a:ext cx="7467600" cy="1143000"/>
          </a:xfrm>
        </p:spPr>
        <p:txBody>
          <a:bodyPr vert="horz" lIns="92075" tIns="46038" rIns="92075" bIns="46038" rtlCol="0" anchor="ctr">
            <a:normAutofit/>
          </a:bodyPr>
          <a:lstStyle/>
          <a:p>
            <a:pPr eaLnBrk="1" hangingPunct="1"/>
            <a:r>
              <a:rPr lang="en-US" altLang="en-US" sz="5400" b="1"/>
              <a:t>LAW OF DEMAND</a:t>
            </a:r>
          </a:p>
        </p:txBody>
      </p:sp>
      <p:sp>
        <p:nvSpPr>
          <p:cNvPr id="5123" name="Rectangle 3">
            <a:extLst>
              <a:ext uri="{FF2B5EF4-FFF2-40B4-BE49-F238E27FC236}">
                <a16:creationId xmlns:a16="http://schemas.microsoft.com/office/drawing/2014/main" id="{5B244995-B8C6-46A5-AD82-D9FEA661ECDF}"/>
              </a:ext>
            </a:extLst>
          </p:cNvPr>
          <p:cNvSpPr>
            <a:spLocks noGrp="1" noChangeArrowheads="1"/>
          </p:cNvSpPr>
          <p:nvPr>
            <p:ph idx="1"/>
          </p:nvPr>
        </p:nvSpPr>
        <p:spPr>
          <a:xfrm>
            <a:off x="1981200" y="1066800"/>
            <a:ext cx="8153400" cy="3321050"/>
          </a:xfrm>
        </p:spPr>
        <p:txBody>
          <a:bodyPr/>
          <a:lstStyle/>
          <a:p>
            <a:pPr eaLnBrk="1" hangingPunct="1">
              <a:buFontTx/>
              <a:buNone/>
            </a:pPr>
            <a:r>
              <a:rPr lang="en-US" altLang="en-US" sz="4000" b="1">
                <a:solidFill>
                  <a:srgbClr val="000099"/>
                </a:solidFill>
              </a:rPr>
              <a:t>As Price Falls…</a:t>
            </a:r>
          </a:p>
          <a:p>
            <a:pPr eaLnBrk="1" hangingPunct="1">
              <a:buFontTx/>
              <a:buNone/>
            </a:pPr>
            <a:r>
              <a:rPr lang="en-US" altLang="en-US" sz="4000" b="1">
                <a:solidFill>
                  <a:srgbClr val="000099"/>
                </a:solidFill>
              </a:rPr>
              <a:t>     …Quantity Demanded Rises</a:t>
            </a:r>
          </a:p>
          <a:p>
            <a:pPr eaLnBrk="1" hangingPunct="1">
              <a:buFontTx/>
              <a:buNone/>
            </a:pPr>
            <a:r>
              <a:rPr lang="en-US" altLang="en-US" sz="4000" b="1">
                <a:solidFill>
                  <a:srgbClr val="000099"/>
                </a:solidFill>
              </a:rPr>
              <a:t>As Price Rises…</a:t>
            </a:r>
          </a:p>
          <a:p>
            <a:pPr eaLnBrk="1" hangingPunct="1">
              <a:buFontTx/>
              <a:buNone/>
            </a:pPr>
            <a:r>
              <a:rPr lang="en-US" altLang="en-US" sz="4000" b="1">
                <a:solidFill>
                  <a:srgbClr val="000099"/>
                </a:solidFill>
              </a:rPr>
              <a:t>     …Quantity Demanded Falls</a:t>
            </a:r>
          </a:p>
        </p:txBody>
      </p:sp>
      <p:pic>
        <p:nvPicPr>
          <p:cNvPr id="25604" name="Picture 6" descr="see saw hap faces">
            <a:extLst>
              <a:ext uri="{FF2B5EF4-FFF2-40B4-BE49-F238E27FC236}">
                <a16:creationId xmlns:a16="http://schemas.microsoft.com/office/drawing/2014/main" id="{E95B010E-7858-4BD1-9C09-600E85E007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4343401"/>
            <a:ext cx="2971800" cy="231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 Box 7">
            <a:extLst>
              <a:ext uri="{FF2B5EF4-FFF2-40B4-BE49-F238E27FC236}">
                <a16:creationId xmlns:a16="http://schemas.microsoft.com/office/drawing/2014/main" id="{151D5EF9-486C-4760-B535-9FB82E9E1322}"/>
              </a:ext>
            </a:extLst>
          </p:cNvPr>
          <p:cNvSpPr txBox="1">
            <a:spLocks noChangeArrowheads="1"/>
          </p:cNvSpPr>
          <p:nvPr/>
        </p:nvSpPr>
        <p:spPr bwMode="auto">
          <a:xfrm>
            <a:off x="3200400" y="51054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b="1"/>
              <a:t>Price</a:t>
            </a:r>
          </a:p>
        </p:txBody>
      </p:sp>
      <p:sp>
        <p:nvSpPr>
          <p:cNvPr id="25606" name="Text Box 8">
            <a:extLst>
              <a:ext uri="{FF2B5EF4-FFF2-40B4-BE49-F238E27FC236}">
                <a16:creationId xmlns:a16="http://schemas.microsoft.com/office/drawing/2014/main" id="{C2D901AA-7844-4968-99FA-B613236C4F72}"/>
              </a:ext>
            </a:extLst>
          </p:cNvPr>
          <p:cNvSpPr txBox="1">
            <a:spLocks noChangeArrowheads="1"/>
          </p:cNvSpPr>
          <p:nvPr/>
        </p:nvSpPr>
        <p:spPr bwMode="auto">
          <a:xfrm>
            <a:off x="7315200" y="4953001"/>
            <a:ext cx="2209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b="1"/>
              <a:t>Quantity Demanded</a:t>
            </a:r>
          </a:p>
        </p:txBody>
      </p:sp>
      <p:sp>
        <p:nvSpPr>
          <p:cNvPr id="25607" name="Slide Number Placeholder 6">
            <a:extLst>
              <a:ext uri="{FF2B5EF4-FFF2-40B4-BE49-F238E27FC236}">
                <a16:creationId xmlns:a16="http://schemas.microsoft.com/office/drawing/2014/main" id="{2DE8A7AB-97AE-4A26-8816-E3B4E3B323B8}"/>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5561BC8-9960-43E9-B684-EDDD13141185}" type="slidenum">
              <a:rPr lang="en-US" altLang="en-US" sz="1400"/>
              <a:pPr>
                <a:spcBef>
                  <a:spcPct val="0"/>
                </a:spcBef>
                <a:buFontTx/>
                <a:buNone/>
              </a:pPr>
              <a:t>21</a:t>
            </a:fld>
            <a:endParaRPr lang="en-US" altLang="en-US" sz="1400"/>
          </a:p>
        </p:txBody>
      </p:sp>
    </p:spTree>
    <p:extLst>
      <p:ext uri="{BB962C8B-B14F-4D97-AF65-F5344CB8AC3E}">
        <p14:creationId xmlns:p14="http://schemas.microsoft.com/office/powerpoint/2010/main" val="51941266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ipe(left)">
                                      <p:cBhvr>
                                        <p:cTn id="7" dur="500"/>
                                        <p:tgtEl>
                                          <p:spTgt spid="51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123">
                                            <p:txEl>
                                              <p:pRg st="0" end="0"/>
                                            </p:txEl>
                                          </p:spTgt>
                                        </p:tgtEl>
                                        <p:attrNameLst>
                                          <p:attrName>style.visibility</p:attrName>
                                        </p:attrNameLst>
                                      </p:cBhvr>
                                      <p:to>
                                        <p:strVal val="visible"/>
                                      </p:to>
                                    </p:set>
                                    <p:animEffect transition="in" filter="wipe(left)">
                                      <p:cBhvr>
                                        <p:cTn id="12" dur="500"/>
                                        <p:tgtEl>
                                          <p:spTgt spid="512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123">
                                            <p:txEl>
                                              <p:pRg st="1" end="1"/>
                                            </p:txEl>
                                          </p:spTgt>
                                        </p:tgtEl>
                                        <p:attrNameLst>
                                          <p:attrName>style.visibility</p:attrName>
                                        </p:attrNameLst>
                                      </p:cBhvr>
                                      <p:to>
                                        <p:strVal val="visible"/>
                                      </p:to>
                                    </p:set>
                                    <p:animEffect transition="in" filter="wipe(left)">
                                      <p:cBhvr>
                                        <p:cTn id="17" dur="500"/>
                                        <p:tgtEl>
                                          <p:spTgt spid="512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123">
                                            <p:txEl>
                                              <p:pRg st="2" end="2"/>
                                            </p:txEl>
                                          </p:spTgt>
                                        </p:tgtEl>
                                        <p:attrNameLst>
                                          <p:attrName>style.visibility</p:attrName>
                                        </p:attrNameLst>
                                      </p:cBhvr>
                                      <p:to>
                                        <p:strVal val="visible"/>
                                      </p:to>
                                    </p:set>
                                    <p:animEffect transition="in" filter="wipe(left)">
                                      <p:cBhvr>
                                        <p:cTn id="22" dur="500"/>
                                        <p:tgtEl>
                                          <p:spTgt spid="5123">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123">
                                            <p:txEl>
                                              <p:pRg st="3" end="3"/>
                                            </p:txEl>
                                          </p:spTgt>
                                        </p:tgtEl>
                                        <p:attrNameLst>
                                          <p:attrName>style.visibility</p:attrName>
                                        </p:attrNameLst>
                                      </p:cBhvr>
                                      <p:to>
                                        <p:strVal val="visible"/>
                                      </p:to>
                                    </p:set>
                                    <p:animEffect transition="in" filter="wipe(left)">
                                      <p:cBhvr>
                                        <p:cTn id="27" dur="500"/>
                                        <p:tgtEl>
                                          <p:spTgt spid="51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5123"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3883B6EF-5C21-4896-A13E-8F7DFB825839}"/>
              </a:ext>
            </a:extLst>
          </p:cNvPr>
          <p:cNvSpPr>
            <a:spLocks noGrp="1" noChangeArrowheads="1"/>
          </p:cNvSpPr>
          <p:nvPr>
            <p:ph type="title"/>
          </p:nvPr>
        </p:nvSpPr>
        <p:spPr>
          <a:xfrm>
            <a:off x="2209800" y="-152400"/>
            <a:ext cx="7772400" cy="1143000"/>
          </a:xfrm>
        </p:spPr>
        <p:txBody>
          <a:bodyPr/>
          <a:lstStyle/>
          <a:p>
            <a:pPr eaLnBrk="1" hangingPunct="1"/>
            <a:r>
              <a:rPr lang="en-US" altLang="en-US" b="1"/>
              <a:t>Example of Demand</a:t>
            </a:r>
          </a:p>
        </p:txBody>
      </p:sp>
      <p:sp>
        <p:nvSpPr>
          <p:cNvPr id="53251" name="Rectangle 3">
            <a:extLst>
              <a:ext uri="{FF2B5EF4-FFF2-40B4-BE49-F238E27FC236}">
                <a16:creationId xmlns:a16="http://schemas.microsoft.com/office/drawing/2014/main" id="{751C5FCC-85B6-4E08-935F-027B04111FEA}"/>
              </a:ext>
            </a:extLst>
          </p:cNvPr>
          <p:cNvSpPr>
            <a:spLocks noGrp="1" noChangeArrowheads="1"/>
          </p:cNvSpPr>
          <p:nvPr>
            <p:ph idx="1"/>
          </p:nvPr>
        </p:nvSpPr>
        <p:spPr>
          <a:xfrm>
            <a:off x="0" y="717550"/>
            <a:ext cx="9144000" cy="4114800"/>
          </a:xfrm>
        </p:spPr>
        <p:txBody>
          <a:bodyPr/>
          <a:lstStyle/>
          <a:p>
            <a:pPr algn="ctr" eaLnBrk="1" hangingPunct="1">
              <a:buFontTx/>
              <a:buNone/>
            </a:pPr>
            <a:r>
              <a:rPr lang="en-US" altLang="en-US" sz="4000" b="1" dirty="0">
                <a:solidFill>
                  <a:srgbClr val="000099"/>
                </a:solidFill>
              </a:rPr>
              <a:t>I am willing to sell several A’s in Honors Economics. How much will you pay?</a:t>
            </a:r>
          </a:p>
          <a:p>
            <a:pPr algn="ctr" eaLnBrk="1" hangingPunct="1">
              <a:buFontTx/>
              <a:buNone/>
            </a:pPr>
            <a:endParaRPr lang="en-US" altLang="en-US" sz="1000" b="1" dirty="0">
              <a:solidFill>
                <a:srgbClr val="000099"/>
              </a:solidFill>
            </a:endParaRPr>
          </a:p>
          <a:p>
            <a:pPr algn="ctr" eaLnBrk="1" hangingPunct="1">
              <a:buFontTx/>
              <a:buNone/>
            </a:pPr>
            <a:endParaRPr lang="en-US" altLang="en-US" b="1" dirty="0">
              <a:solidFill>
                <a:srgbClr val="000099"/>
              </a:solidFill>
            </a:endParaRPr>
          </a:p>
          <a:p>
            <a:pPr algn="ctr" eaLnBrk="1" hangingPunct="1">
              <a:buFontTx/>
              <a:buNone/>
            </a:pPr>
            <a:endParaRPr lang="en-US" altLang="en-US" b="1" dirty="0">
              <a:solidFill>
                <a:srgbClr val="000099"/>
              </a:solidFill>
            </a:endParaRPr>
          </a:p>
          <a:p>
            <a:pPr algn="ctr" eaLnBrk="1" hangingPunct="1">
              <a:buFontTx/>
              <a:buNone/>
            </a:pPr>
            <a:endParaRPr lang="en-US" altLang="en-US" b="1" dirty="0">
              <a:solidFill>
                <a:srgbClr val="000099"/>
              </a:solidFill>
            </a:endParaRPr>
          </a:p>
        </p:txBody>
      </p:sp>
      <p:graphicFrame>
        <p:nvGraphicFramePr>
          <p:cNvPr id="53272" name="Group 24">
            <a:extLst>
              <a:ext uri="{FF2B5EF4-FFF2-40B4-BE49-F238E27FC236}">
                <a16:creationId xmlns:a16="http://schemas.microsoft.com/office/drawing/2014/main" id="{5D013475-254C-4359-842A-ABE46ED80068}"/>
              </a:ext>
            </a:extLst>
          </p:cNvPr>
          <p:cNvGraphicFramePr>
            <a:graphicFrameLocks noGrp="1"/>
          </p:cNvGraphicFramePr>
          <p:nvPr>
            <p:extLst>
              <p:ext uri="{D42A27DB-BD31-4B8C-83A1-F6EECF244321}">
                <p14:modId xmlns:p14="http://schemas.microsoft.com/office/powerpoint/2010/main" val="4142662881"/>
              </p:ext>
            </p:extLst>
          </p:nvPr>
        </p:nvGraphicFramePr>
        <p:xfrm>
          <a:off x="7095093" y="2514600"/>
          <a:ext cx="3657600" cy="4108608"/>
        </p:xfrm>
        <a:graphic>
          <a:graphicData uri="http://schemas.openxmlformats.org/drawingml/2006/table">
            <a:tbl>
              <a:tblPr/>
              <a:tblGrid>
                <a:gridCol w="1828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tblGrid>
              <a:tr h="1030138">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cap="none" normalizeH="0" baseline="0">
                          <a:ln>
                            <a:noFill/>
                          </a:ln>
                          <a:solidFill>
                            <a:schemeClr val="tx1"/>
                          </a:solidFill>
                          <a:effectLst/>
                          <a:latin typeface="Times New Roman" panose="02020603050405020304" charset="0"/>
                        </a:rPr>
                        <a:t>Price</a:t>
                      </a:r>
                    </a:p>
                  </a:txBody>
                  <a:tcPr marT="45696" marB="4569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cap="none" normalizeH="0" baseline="0">
                          <a:ln>
                            <a:noFill/>
                          </a:ln>
                          <a:solidFill>
                            <a:schemeClr val="tx1"/>
                          </a:solidFill>
                          <a:effectLst/>
                          <a:latin typeface="Times New Roman" panose="02020603050405020304" charset="0"/>
                        </a:rPr>
                        <a:t>Quantity </a:t>
                      </a:r>
                    </a:p>
                    <a:p>
                      <a:pPr marL="0" marR="0" lvl="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cap="none" normalizeH="0" baseline="0">
                          <a:ln>
                            <a:noFill/>
                          </a:ln>
                          <a:solidFill>
                            <a:schemeClr val="tx1"/>
                          </a:solidFill>
                          <a:effectLst/>
                          <a:latin typeface="Times New Roman" panose="02020603050405020304" charset="0"/>
                        </a:rPr>
                        <a:t>Demanded</a:t>
                      </a:r>
                    </a:p>
                  </a:txBody>
                  <a:tcPr marT="45696" marB="4569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078312">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800" b="0" i="0" u="none" strike="noStrike" cap="none" normalizeH="0" baseline="0" dirty="0">
                          <a:ln>
                            <a:noFill/>
                          </a:ln>
                          <a:solidFill>
                            <a:schemeClr val="tx1"/>
                          </a:solidFill>
                          <a:effectLst/>
                          <a:latin typeface="Times New Roman" panose="02020603050405020304" charset="0"/>
                        </a:rPr>
                        <a:t>$5</a:t>
                      </a:r>
                    </a:p>
                    <a:p>
                      <a:pPr marL="0" marR="0" lvl="0" indent="0" algn="ctr" defTabSz="914400" rtl="0" eaLnBrk="1" fontAlgn="base" latinLnBrk="0" hangingPunct="1">
                        <a:lnSpc>
                          <a:spcPct val="100000"/>
                        </a:lnSpc>
                        <a:spcBef>
                          <a:spcPct val="20000"/>
                        </a:spcBef>
                        <a:spcAft>
                          <a:spcPct val="0"/>
                        </a:spcAft>
                        <a:buClrTx/>
                        <a:buSzTx/>
                        <a:buFontTx/>
                        <a:buNone/>
                      </a:pPr>
                      <a:r>
                        <a:rPr kumimoji="0" lang="en-US" sz="2800" b="0" i="0" u="none" strike="noStrike" cap="none" normalizeH="0" baseline="0" dirty="0">
                          <a:ln>
                            <a:noFill/>
                          </a:ln>
                          <a:solidFill>
                            <a:schemeClr val="tx1"/>
                          </a:solidFill>
                          <a:effectLst/>
                          <a:latin typeface="Times New Roman" panose="02020603050405020304" charset="0"/>
                        </a:rPr>
                        <a:t>$10</a:t>
                      </a:r>
                    </a:p>
                    <a:p>
                      <a:pPr marL="0" marR="0" lvl="0" indent="0" algn="ctr" defTabSz="914400" rtl="0" eaLnBrk="1" fontAlgn="base" latinLnBrk="0" hangingPunct="1">
                        <a:lnSpc>
                          <a:spcPct val="100000"/>
                        </a:lnSpc>
                        <a:spcBef>
                          <a:spcPct val="20000"/>
                        </a:spcBef>
                        <a:spcAft>
                          <a:spcPct val="0"/>
                        </a:spcAft>
                        <a:buClrTx/>
                        <a:buSzTx/>
                        <a:buFontTx/>
                        <a:buNone/>
                      </a:pPr>
                      <a:r>
                        <a:rPr kumimoji="0" lang="en-US" sz="2800" b="0" i="0" u="none" strike="noStrike" cap="none" normalizeH="0" baseline="0" dirty="0">
                          <a:ln>
                            <a:noFill/>
                          </a:ln>
                          <a:solidFill>
                            <a:schemeClr val="tx1"/>
                          </a:solidFill>
                          <a:effectLst/>
                          <a:latin typeface="Times New Roman" panose="02020603050405020304" charset="0"/>
                        </a:rPr>
                        <a:t>$50</a:t>
                      </a:r>
                    </a:p>
                    <a:p>
                      <a:pPr marL="0" marR="0" lvl="0" indent="0" algn="ctr" defTabSz="914400" rtl="0" eaLnBrk="1" fontAlgn="base" latinLnBrk="0" hangingPunct="1">
                        <a:lnSpc>
                          <a:spcPct val="100000"/>
                        </a:lnSpc>
                        <a:spcBef>
                          <a:spcPct val="20000"/>
                        </a:spcBef>
                        <a:spcAft>
                          <a:spcPct val="0"/>
                        </a:spcAft>
                        <a:buClrTx/>
                        <a:buSzTx/>
                        <a:buFontTx/>
                        <a:buNone/>
                      </a:pPr>
                      <a:r>
                        <a:rPr kumimoji="0" lang="en-US" sz="2800" b="0" i="0" u="none" strike="noStrike" cap="none" normalizeH="0" baseline="0" dirty="0">
                          <a:ln>
                            <a:noFill/>
                          </a:ln>
                          <a:solidFill>
                            <a:schemeClr val="tx1"/>
                          </a:solidFill>
                          <a:effectLst/>
                          <a:latin typeface="Times New Roman" panose="02020603050405020304" charset="0"/>
                        </a:rPr>
                        <a:t>$100</a:t>
                      </a:r>
                    </a:p>
                    <a:p>
                      <a:pPr marL="0" marR="0" lvl="0" indent="0" algn="ctr" defTabSz="914400" rtl="0" eaLnBrk="1" fontAlgn="base" latinLnBrk="0" hangingPunct="1">
                        <a:lnSpc>
                          <a:spcPct val="100000"/>
                        </a:lnSpc>
                        <a:spcBef>
                          <a:spcPct val="20000"/>
                        </a:spcBef>
                        <a:spcAft>
                          <a:spcPct val="0"/>
                        </a:spcAft>
                        <a:buClrTx/>
                        <a:buSzTx/>
                        <a:buFontTx/>
                        <a:buNone/>
                      </a:pPr>
                      <a:r>
                        <a:rPr kumimoji="0" lang="en-US" sz="2800" b="0" i="0" u="none" strike="noStrike" cap="none" normalizeH="0" baseline="0" dirty="0">
                          <a:ln>
                            <a:noFill/>
                          </a:ln>
                          <a:solidFill>
                            <a:schemeClr val="tx1"/>
                          </a:solidFill>
                          <a:effectLst/>
                          <a:latin typeface="Times New Roman" panose="02020603050405020304" charset="0"/>
                        </a:rPr>
                        <a:t>$500</a:t>
                      </a:r>
                    </a:p>
                    <a:p>
                      <a:pPr marL="0" marR="0" lvl="0" indent="0" algn="ctr" defTabSz="914400" rtl="0" eaLnBrk="1" fontAlgn="base" latinLnBrk="0" hangingPunct="1">
                        <a:lnSpc>
                          <a:spcPct val="100000"/>
                        </a:lnSpc>
                        <a:spcBef>
                          <a:spcPct val="20000"/>
                        </a:spcBef>
                        <a:spcAft>
                          <a:spcPct val="0"/>
                        </a:spcAft>
                        <a:buClrTx/>
                        <a:buSzTx/>
                        <a:buFontTx/>
                        <a:buNone/>
                      </a:pPr>
                      <a:r>
                        <a:rPr kumimoji="0" lang="en-US" sz="2800" b="0" i="0" u="none" strike="noStrike" cap="none" normalizeH="0" baseline="0" dirty="0">
                          <a:ln>
                            <a:noFill/>
                          </a:ln>
                          <a:solidFill>
                            <a:schemeClr val="tx1"/>
                          </a:solidFill>
                          <a:effectLst/>
                          <a:latin typeface="Times New Roman" panose="02020603050405020304" charset="0"/>
                        </a:rPr>
                        <a:t>$1,000</a:t>
                      </a:r>
                    </a:p>
                  </a:txBody>
                  <a:tcPr marT="45696" marB="4569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800" b="0" i="0" u="none" strike="noStrike" cap="none" normalizeH="0" baseline="0" dirty="0">
                          <a:ln>
                            <a:noFill/>
                          </a:ln>
                          <a:solidFill>
                            <a:schemeClr val="tx1"/>
                          </a:solidFill>
                          <a:effectLst/>
                          <a:latin typeface="Times New Roman" panose="02020603050405020304" charset="0"/>
                        </a:rPr>
                        <a:t>?</a:t>
                      </a:r>
                    </a:p>
                    <a:p>
                      <a:pPr marL="0" marR="0" lvl="0" indent="0" algn="ctr" defTabSz="914400" rtl="0" eaLnBrk="1" fontAlgn="base" latinLnBrk="0" hangingPunct="1">
                        <a:lnSpc>
                          <a:spcPct val="100000"/>
                        </a:lnSpc>
                        <a:spcBef>
                          <a:spcPct val="20000"/>
                        </a:spcBef>
                        <a:spcAft>
                          <a:spcPct val="0"/>
                        </a:spcAft>
                        <a:buClrTx/>
                        <a:buSzTx/>
                        <a:buFontTx/>
                        <a:buNone/>
                      </a:pPr>
                      <a:r>
                        <a:rPr kumimoji="0" lang="en-US" sz="2800" b="0" i="0" u="none" strike="noStrike" cap="none" normalizeH="0" baseline="0" dirty="0">
                          <a:ln>
                            <a:noFill/>
                          </a:ln>
                          <a:solidFill>
                            <a:schemeClr val="tx1"/>
                          </a:solidFill>
                          <a:effectLst/>
                          <a:latin typeface="Times New Roman" panose="02020603050405020304" charset="0"/>
                        </a:rPr>
                        <a:t>?</a:t>
                      </a:r>
                    </a:p>
                    <a:p>
                      <a:pPr marL="0" marR="0" lvl="0" indent="0" algn="ctr" defTabSz="914400" rtl="0" eaLnBrk="1" fontAlgn="base" latinLnBrk="0" hangingPunct="1">
                        <a:lnSpc>
                          <a:spcPct val="100000"/>
                        </a:lnSpc>
                        <a:spcBef>
                          <a:spcPct val="20000"/>
                        </a:spcBef>
                        <a:spcAft>
                          <a:spcPct val="0"/>
                        </a:spcAft>
                        <a:buClrTx/>
                        <a:buSzTx/>
                        <a:buFontTx/>
                        <a:buNone/>
                      </a:pPr>
                      <a:r>
                        <a:rPr kumimoji="0" lang="en-US" sz="2800" b="0" i="0" u="none" strike="noStrike" cap="none" normalizeH="0" baseline="0" dirty="0">
                          <a:ln>
                            <a:noFill/>
                          </a:ln>
                          <a:solidFill>
                            <a:schemeClr val="tx1"/>
                          </a:solidFill>
                          <a:effectLst/>
                          <a:latin typeface="Times New Roman" panose="02020603050405020304" charset="0"/>
                        </a:rPr>
                        <a:t>?</a:t>
                      </a:r>
                    </a:p>
                    <a:p>
                      <a:pPr marL="0" marR="0" lvl="0" indent="0" algn="ctr" defTabSz="914400" rtl="0" eaLnBrk="1" fontAlgn="base" latinLnBrk="0" hangingPunct="1">
                        <a:lnSpc>
                          <a:spcPct val="100000"/>
                        </a:lnSpc>
                        <a:spcBef>
                          <a:spcPct val="20000"/>
                        </a:spcBef>
                        <a:spcAft>
                          <a:spcPct val="0"/>
                        </a:spcAft>
                        <a:buClrTx/>
                        <a:buSzTx/>
                        <a:buFontTx/>
                        <a:buNone/>
                      </a:pPr>
                      <a:r>
                        <a:rPr kumimoji="0" lang="en-US" sz="2800" b="0" i="0" u="none" strike="noStrike" cap="none" normalizeH="0" baseline="0" dirty="0">
                          <a:ln>
                            <a:noFill/>
                          </a:ln>
                          <a:solidFill>
                            <a:schemeClr val="tx1"/>
                          </a:solidFill>
                          <a:effectLst/>
                          <a:latin typeface="Times New Roman" panose="02020603050405020304" charset="0"/>
                        </a:rPr>
                        <a:t>?</a:t>
                      </a:r>
                    </a:p>
                    <a:p>
                      <a:pPr marL="0" marR="0" lvl="0" indent="0" algn="ctr" defTabSz="914400" rtl="0" eaLnBrk="1" fontAlgn="base" latinLnBrk="0" hangingPunct="1">
                        <a:lnSpc>
                          <a:spcPct val="100000"/>
                        </a:lnSpc>
                        <a:spcBef>
                          <a:spcPct val="20000"/>
                        </a:spcBef>
                        <a:spcAft>
                          <a:spcPct val="0"/>
                        </a:spcAft>
                        <a:buClrTx/>
                        <a:buSzTx/>
                        <a:buFontTx/>
                        <a:buNone/>
                      </a:pPr>
                      <a:r>
                        <a:rPr kumimoji="0" lang="en-US" sz="2800" b="0" i="0" u="none" strike="noStrike" cap="none" normalizeH="0" baseline="0" dirty="0">
                          <a:ln>
                            <a:noFill/>
                          </a:ln>
                          <a:solidFill>
                            <a:schemeClr val="tx1"/>
                          </a:solidFill>
                          <a:effectLst/>
                          <a:latin typeface="Times New Roman" panose="02020603050405020304" charset="0"/>
                        </a:rPr>
                        <a:t>?</a:t>
                      </a:r>
                    </a:p>
                    <a:p>
                      <a:pPr marL="0" marR="0" lvl="0" indent="0" algn="ctr" defTabSz="914400" rtl="0" eaLnBrk="1" fontAlgn="base" latinLnBrk="0" hangingPunct="1">
                        <a:lnSpc>
                          <a:spcPct val="100000"/>
                        </a:lnSpc>
                        <a:spcBef>
                          <a:spcPct val="20000"/>
                        </a:spcBef>
                        <a:spcAft>
                          <a:spcPct val="0"/>
                        </a:spcAft>
                        <a:buClrTx/>
                        <a:buSzTx/>
                        <a:buFontTx/>
                        <a:buNone/>
                      </a:pPr>
                      <a:r>
                        <a:rPr kumimoji="0" lang="en-US" sz="2800" b="0" i="0" u="none" strike="noStrike" cap="none" normalizeH="0" baseline="0" dirty="0">
                          <a:ln>
                            <a:noFill/>
                          </a:ln>
                          <a:solidFill>
                            <a:schemeClr val="tx1"/>
                          </a:solidFill>
                          <a:effectLst/>
                          <a:latin typeface="Times New Roman" panose="02020603050405020304" charset="0"/>
                        </a:rPr>
                        <a:t>?</a:t>
                      </a:r>
                    </a:p>
                  </a:txBody>
                  <a:tcPr marT="45696" marB="4569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53267" name="Text Box 19">
            <a:extLst>
              <a:ext uri="{FF2B5EF4-FFF2-40B4-BE49-F238E27FC236}">
                <a16:creationId xmlns:a16="http://schemas.microsoft.com/office/drawing/2014/main" id="{FBE50BE2-A881-4940-A701-E4B523857DEA}"/>
              </a:ext>
            </a:extLst>
          </p:cNvPr>
          <p:cNvSpPr txBox="1">
            <a:spLocks noChangeArrowheads="1"/>
          </p:cNvSpPr>
          <p:nvPr/>
        </p:nvSpPr>
        <p:spPr bwMode="auto">
          <a:xfrm>
            <a:off x="8843447" y="1096962"/>
            <a:ext cx="22098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000" b="1" dirty="0"/>
              <a:t>Demand Schedule</a:t>
            </a:r>
          </a:p>
        </p:txBody>
      </p:sp>
      <p:sp>
        <p:nvSpPr>
          <p:cNvPr id="27665" name="Slide Number Placeholder 6">
            <a:extLst>
              <a:ext uri="{FF2B5EF4-FFF2-40B4-BE49-F238E27FC236}">
                <a16:creationId xmlns:a16="http://schemas.microsoft.com/office/drawing/2014/main" id="{DA04F62C-CE91-4B5B-B86D-141BFA5EA7CB}"/>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AC941EB-5312-4ABB-ADC2-4F2F2456B951}" type="slidenum">
              <a:rPr lang="en-US" altLang="en-US" sz="1400"/>
              <a:pPr>
                <a:spcBef>
                  <a:spcPct val="0"/>
                </a:spcBef>
                <a:buFontTx/>
                <a:buNone/>
              </a:pPr>
              <a:t>22</a:t>
            </a:fld>
            <a:endParaRPr lang="en-US" altLang="en-US" sz="1400"/>
          </a:p>
        </p:txBody>
      </p:sp>
      <p:sp>
        <p:nvSpPr>
          <p:cNvPr id="8" name="Content Placeholder 2">
            <a:extLst>
              <a:ext uri="{FF2B5EF4-FFF2-40B4-BE49-F238E27FC236}">
                <a16:creationId xmlns:a16="http://schemas.microsoft.com/office/drawing/2014/main" id="{F3B03ACE-343D-4B02-9787-15813954AD66}"/>
              </a:ext>
            </a:extLst>
          </p:cNvPr>
          <p:cNvSpPr txBox="1">
            <a:spLocks/>
          </p:cNvSpPr>
          <p:nvPr/>
        </p:nvSpPr>
        <p:spPr>
          <a:xfrm>
            <a:off x="282169" y="2230711"/>
            <a:ext cx="5974724"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 </a:t>
            </a:r>
            <a:r>
              <a:rPr lang="en-US" b="1"/>
              <a:t>Demand Schedule </a:t>
            </a:r>
            <a:r>
              <a:rPr lang="en-US"/>
              <a:t>shows the </a:t>
            </a:r>
            <a:r>
              <a:rPr lang="en-US" b="1"/>
              <a:t>relationship between price &amp; Qd</a:t>
            </a:r>
          </a:p>
          <a:p>
            <a:r>
              <a:rPr lang="en-US">
                <a:solidFill>
                  <a:srgbClr val="7030A0"/>
                </a:solidFill>
              </a:rPr>
              <a:t>A </a:t>
            </a:r>
            <a:r>
              <a:rPr lang="en-US" b="1">
                <a:solidFill>
                  <a:srgbClr val="7030A0"/>
                </a:solidFill>
              </a:rPr>
              <a:t>Demand Curve </a:t>
            </a:r>
            <a:r>
              <a:rPr lang="en-US">
                <a:solidFill>
                  <a:srgbClr val="7030A0"/>
                </a:solidFill>
              </a:rPr>
              <a:t>shows the same info &amp; the curve </a:t>
            </a:r>
            <a:r>
              <a:rPr lang="en-US" sz="3200" b="1">
                <a:solidFill>
                  <a:srgbClr val="7030A0"/>
                </a:solidFill>
                <a:latin typeface="Baskerville Old Face" panose="02020602080505020303" pitchFamily="18" charset="0"/>
              </a:rPr>
              <a:t>ALWAYS SLOPES DOWNWARD!!!!!!!!!!!!!!!!!!</a:t>
            </a:r>
          </a:p>
          <a:p>
            <a:r>
              <a:rPr lang="en-US" sz="3200" b="1">
                <a:solidFill>
                  <a:srgbClr val="FF0000"/>
                </a:solidFill>
                <a:latin typeface="Baskerville Old Face" panose="02020602080505020303" pitchFamily="18" charset="0"/>
              </a:rPr>
              <a:t>Movement along the Demand Curve</a:t>
            </a:r>
            <a:r>
              <a:rPr lang="en-US" sz="3200" b="1">
                <a:solidFill>
                  <a:srgbClr val="00B0F0"/>
                </a:solidFill>
                <a:latin typeface="Baskerville Old Face" panose="02020602080505020303" pitchFamily="18" charset="0"/>
              </a:rPr>
              <a:t> is caused by a </a:t>
            </a:r>
            <a:r>
              <a:rPr lang="en-US" sz="3200" b="1">
                <a:solidFill>
                  <a:srgbClr val="FF0000"/>
                </a:solidFill>
                <a:latin typeface="Baskerville Old Face" panose="02020602080505020303" pitchFamily="18" charset="0"/>
              </a:rPr>
              <a:t>change in the </a:t>
            </a:r>
            <a:r>
              <a:rPr lang="en-US" sz="4400" b="1">
                <a:solidFill>
                  <a:srgbClr val="FF0000"/>
                </a:solidFill>
                <a:latin typeface="Cooper Black" panose="0208090404030B020404" pitchFamily="18" charset="0"/>
              </a:rPr>
              <a:t>PRICE</a:t>
            </a:r>
            <a:r>
              <a:rPr lang="en-US" sz="3200" b="1">
                <a:solidFill>
                  <a:srgbClr val="FF0000"/>
                </a:solidFill>
                <a:latin typeface="Baskerville Old Face" panose="02020602080505020303" pitchFamily="18" charset="0"/>
              </a:rPr>
              <a:t> </a:t>
            </a:r>
            <a:r>
              <a:rPr lang="en-US" sz="3200" b="1">
                <a:solidFill>
                  <a:srgbClr val="00B0F0"/>
                </a:solidFill>
                <a:latin typeface="Baskerville Old Face" panose="02020602080505020303" pitchFamily="18" charset="0"/>
              </a:rPr>
              <a:t>of a product, which changes the Quantity Demanded (Qd) of a product</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7062384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Effect transition="in" filter="dissolve">
                                      <p:cBhvr>
                                        <p:cTn id="7" dur="500"/>
                                        <p:tgtEl>
                                          <p:spTgt spid="532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3272"/>
                                        </p:tgtEl>
                                        <p:attrNameLst>
                                          <p:attrName>style.visibility</p:attrName>
                                        </p:attrNameLst>
                                      </p:cBhvr>
                                      <p:to>
                                        <p:strVal val="visible"/>
                                      </p:to>
                                    </p:set>
                                    <p:animEffect transition="in" filter="dissolve">
                                      <p:cBhvr>
                                        <p:cTn id="12" dur="500"/>
                                        <p:tgtEl>
                                          <p:spTgt spid="5327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53267"/>
                                        </p:tgtEl>
                                        <p:attrNameLst>
                                          <p:attrName>style.visibility</p:attrName>
                                        </p:attrNameLst>
                                      </p:cBhvr>
                                      <p:to>
                                        <p:strVal val="visible"/>
                                      </p:to>
                                    </p:set>
                                    <p:anim calcmode="lin" valueType="num">
                                      <p:cBhvr additive="base">
                                        <p:cTn id="17" dur="500" fill="hold"/>
                                        <p:tgtEl>
                                          <p:spTgt spid="53267"/>
                                        </p:tgtEl>
                                        <p:attrNameLst>
                                          <p:attrName>ppt_x</p:attrName>
                                        </p:attrNameLst>
                                      </p:cBhvr>
                                      <p:tavLst>
                                        <p:tav tm="0">
                                          <p:val>
                                            <p:strVal val="0-#ppt_w/2"/>
                                          </p:val>
                                        </p:tav>
                                        <p:tav tm="100000">
                                          <p:val>
                                            <p:strVal val="#ppt_x"/>
                                          </p:val>
                                        </p:tav>
                                      </p:tavLst>
                                    </p:anim>
                                    <p:anim calcmode="lin" valueType="num">
                                      <p:cBhvr additive="base">
                                        <p:cTn id="18" dur="500" fill="hold"/>
                                        <p:tgtEl>
                                          <p:spTgt spid="5326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 calcmode="lin" valueType="num">
                                      <p:cBhvr>
                                        <p:cTn id="23"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8">
                                            <p:txEl>
                                              <p:pRg st="1" end="1"/>
                                            </p:txEl>
                                          </p:spTgt>
                                        </p:tgtEl>
                                        <p:attrNameLst>
                                          <p:attrName>style.visibility</p:attrName>
                                        </p:attrNameLst>
                                      </p:cBhvr>
                                      <p:to>
                                        <p:strVal val="visible"/>
                                      </p:to>
                                    </p:set>
                                    <p:animEffect transition="in" filter="wipe(down)">
                                      <p:cBhvr>
                                        <p:cTn id="30" dur="580">
                                          <p:stCondLst>
                                            <p:cond delay="0"/>
                                          </p:stCondLst>
                                        </p:cTn>
                                        <p:tgtEl>
                                          <p:spTgt spid="8">
                                            <p:txEl>
                                              <p:pRg st="1" end="1"/>
                                            </p:txEl>
                                          </p:spTgt>
                                        </p:tgtEl>
                                      </p:cBhvr>
                                    </p:animEffect>
                                    <p:anim calcmode="lin" valueType="num">
                                      <p:cBhvr>
                                        <p:cTn id="31" dur="1822" tmFilter="0,0; 0.14,0.36; 0.43,0.73; 0.71,0.91; 1.0,1.0">
                                          <p:stCondLst>
                                            <p:cond delay="0"/>
                                          </p:stCondLst>
                                        </p:cTn>
                                        <p:tgtEl>
                                          <p:spTgt spid="8">
                                            <p:txEl>
                                              <p:pRg st="1" end="1"/>
                                            </p:txEl>
                                          </p:spTgt>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8">
                                            <p:txEl>
                                              <p:pRg st="1" end="1"/>
                                            </p:txEl>
                                          </p:spTgt>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8">
                                            <p:txEl>
                                              <p:pRg st="1" end="1"/>
                                            </p:txEl>
                                          </p:spTgt>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8">
                                            <p:txEl>
                                              <p:pRg st="1" end="1"/>
                                            </p:txEl>
                                          </p:spTgt>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8">
                                            <p:txEl>
                                              <p:pRg st="1" end="1"/>
                                            </p:txEl>
                                          </p:spTgt>
                                        </p:tgtEl>
                                        <p:attrNameLst>
                                          <p:attrName>ppt_y</p:attrName>
                                        </p:attrNameLst>
                                      </p:cBhvr>
                                      <p:tavLst>
                                        <p:tav tm="0" fmla="#ppt_y-sin(pi*$)/81">
                                          <p:val>
                                            <p:fltVal val="0"/>
                                          </p:val>
                                        </p:tav>
                                        <p:tav tm="100000">
                                          <p:val>
                                            <p:fltVal val="1"/>
                                          </p:val>
                                        </p:tav>
                                      </p:tavLst>
                                    </p:anim>
                                    <p:animScale>
                                      <p:cBhvr>
                                        <p:cTn id="36" dur="26">
                                          <p:stCondLst>
                                            <p:cond delay="650"/>
                                          </p:stCondLst>
                                        </p:cTn>
                                        <p:tgtEl>
                                          <p:spTgt spid="8">
                                            <p:txEl>
                                              <p:pRg st="1" end="1"/>
                                            </p:txEl>
                                          </p:spTgt>
                                        </p:tgtEl>
                                      </p:cBhvr>
                                      <p:to x="100000" y="60000"/>
                                    </p:animScale>
                                    <p:animScale>
                                      <p:cBhvr>
                                        <p:cTn id="37" dur="166" decel="50000">
                                          <p:stCondLst>
                                            <p:cond delay="676"/>
                                          </p:stCondLst>
                                        </p:cTn>
                                        <p:tgtEl>
                                          <p:spTgt spid="8">
                                            <p:txEl>
                                              <p:pRg st="1" end="1"/>
                                            </p:txEl>
                                          </p:spTgt>
                                        </p:tgtEl>
                                      </p:cBhvr>
                                      <p:to x="100000" y="100000"/>
                                    </p:animScale>
                                    <p:animScale>
                                      <p:cBhvr>
                                        <p:cTn id="38" dur="26">
                                          <p:stCondLst>
                                            <p:cond delay="1312"/>
                                          </p:stCondLst>
                                        </p:cTn>
                                        <p:tgtEl>
                                          <p:spTgt spid="8">
                                            <p:txEl>
                                              <p:pRg st="1" end="1"/>
                                            </p:txEl>
                                          </p:spTgt>
                                        </p:tgtEl>
                                      </p:cBhvr>
                                      <p:to x="100000" y="80000"/>
                                    </p:animScale>
                                    <p:animScale>
                                      <p:cBhvr>
                                        <p:cTn id="39" dur="166" decel="50000">
                                          <p:stCondLst>
                                            <p:cond delay="1338"/>
                                          </p:stCondLst>
                                        </p:cTn>
                                        <p:tgtEl>
                                          <p:spTgt spid="8">
                                            <p:txEl>
                                              <p:pRg st="1" end="1"/>
                                            </p:txEl>
                                          </p:spTgt>
                                        </p:tgtEl>
                                      </p:cBhvr>
                                      <p:to x="100000" y="100000"/>
                                    </p:animScale>
                                    <p:animScale>
                                      <p:cBhvr>
                                        <p:cTn id="40" dur="26">
                                          <p:stCondLst>
                                            <p:cond delay="1642"/>
                                          </p:stCondLst>
                                        </p:cTn>
                                        <p:tgtEl>
                                          <p:spTgt spid="8">
                                            <p:txEl>
                                              <p:pRg st="1" end="1"/>
                                            </p:txEl>
                                          </p:spTgt>
                                        </p:tgtEl>
                                      </p:cBhvr>
                                      <p:to x="100000" y="90000"/>
                                    </p:animScale>
                                    <p:animScale>
                                      <p:cBhvr>
                                        <p:cTn id="41" dur="166" decel="50000">
                                          <p:stCondLst>
                                            <p:cond delay="1668"/>
                                          </p:stCondLst>
                                        </p:cTn>
                                        <p:tgtEl>
                                          <p:spTgt spid="8">
                                            <p:txEl>
                                              <p:pRg st="1" end="1"/>
                                            </p:txEl>
                                          </p:spTgt>
                                        </p:tgtEl>
                                      </p:cBhvr>
                                      <p:to x="100000" y="100000"/>
                                    </p:animScale>
                                    <p:animScale>
                                      <p:cBhvr>
                                        <p:cTn id="42" dur="26">
                                          <p:stCondLst>
                                            <p:cond delay="1808"/>
                                          </p:stCondLst>
                                        </p:cTn>
                                        <p:tgtEl>
                                          <p:spTgt spid="8">
                                            <p:txEl>
                                              <p:pRg st="1" end="1"/>
                                            </p:txEl>
                                          </p:spTgt>
                                        </p:tgtEl>
                                      </p:cBhvr>
                                      <p:to x="100000" y="95000"/>
                                    </p:animScale>
                                    <p:animScale>
                                      <p:cBhvr>
                                        <p:cTn id="43" dur="166" decel="50000">
                                          <p:stCondLst>
                                            <p:cond delay="1834"/>
                                          </p:stCondLst>
                                        </p:cTn>
                                        <p:tgtEl>
                                          <p:spTgt spid="8">
                                            <p:txEl>
                                              <p:pRg st="1" end="1"/>
                                            </p:txEl>
                                          </p:spTgt>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8">
                                            <p:txEl>
                                              <p:pRg st="2" end="2"/>
                                            </p:txEl>
                                          </p:spTgt>
                                        </p:tgtEl>
                                        <p:attrNameLst>
                                          <p:attrName>style.visibility</p:attrName>
                                        </p:attrNameLst>
                                      </p:cBhvr>
                                      <p:to>
                                        <p:strVal val="visible"/>
                                      </p:to>
                                    </p:set>
                                    <p:animEffect transition="in" filter="wipe(down)">
                                      <p:cBhvr>
                                        <p:cTn id="48" dur="580">
                                          <p:stCondLst>
                                            <p:cond delay="0"/>
                                          </p:stCondLst>
                                        </p:cTn>
                                        <p:tgtEl>
                                          <p:spTgt spid="8">
                                            <p:txEl>
                                              <p:pRg st="2" end="2"/>
                                            </p:txEl>
                                          </p:spTgt>
                                        </p:tgtEl>
                                      </p:cBhvr>
                                    </p:animEffect>
                                    <p:anim calcmode="lin" valueType="num">
                                      <p:cBhvr>
                                        <p:cTn id="49" dur="1822" tmFilter="0,0; 0.14,0.36; 0.43,0.73; 0.71,0.91; 1.0,1.0">
                                          <p:stCondLst>
                                            <p:cond delay="0"/>
                                          </p:stCondLst>
                                        </p:cTn>
                                        <p:tgtEl>
                                          <p:spTgt spid="8">
                                            <p:txEl>
                                              <p:pRg st="2" end="2"/>
                                            </p:txEl>
                                          </p:spTgt>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8">
                                            <p:txEl>
                                              <p:pRg st="2" end="2"/>
                                            </p:txEl>
                                          </p:spTgt>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8">
                                            <p:txEl>
                                              <p:pRg st="2" end="2"/>
                                            </p:txEl>
                                          </p:spTgt>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8">
                                            <p:txEl>
                                              <p:pRg st="2" end="2"/>
                                            </p:txEl>
                                          </p:spTgt>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8">
                                            <p:txEl>
                                              <p:pRg st="2" end="2"/>
                                            </p:txEl>
                                          </p:spTgt>
                                        </p:tgtEl>
                                        <p:attrNameLst>
                                          <p:attrName>ppt_y</p:attrName>
                                        </p:attrNameLst>
                                      </p:cBhvr>
                                      <p:tavLst>
                                        <p:tav tm="0" fmla="#ppt_y-sin(pi*$)/81">
                                          <p:val>
                                            <p:fltVal val="0"/>
                                          </p:val>
                                        </p:tav>
                                        <p:tav tm="100000">
                                          <p:val>
                                            <p:fltVal val="1"/>
                                          </p:val>
                                        </p:tav>
                                      </p:tavLst>
                                    </p:anim>
                                    <p:animScale>
                                      <p:cBhvr>
                                        <p:cTn id="54" dur="26">
                                          <p:stCondLst>
                                            <p:cond delay="650"/>
                                          </p:stCondLst>
                                        </p:cTn>
                                        <p:tgtEl>
                                          <p:spTgt spid="8">
                                            <p:txEl>
                                              <p:pRg st="2" end="2"/>
                                            </p:txEl>
                                          </p:spTgt>
                                        </p:tgtEl>
                                      </p:cBhvr>
                                      <p:to x="100000" y="60000"/>
                                    </p:animScale>
                                    <p:animScale>
                                      <p:cBhvr>
                                        <p:cTn id="55" dur="166" decel="50000">
                                          <p:stCondLst>
                                            <p:cond delay="676"/>
                                          </p:stCondLst>
                                        </p:cTn>
                                        <p:tgtEl>
                                          <p:spTgt spid="8">
                                            <p:txEl>
                                              <p:pRg st="2" end="2"/>
                                            </p:txEl>
                                          </p:spTgt>
                                        </p:tgtEl>
                                      </p:cBhvr>
                                      <p:to x="100000" y="100000"/>
                                    </p:animScale>
                                    <p:animScale>
                                      <p:cBhvr>
                                        <p:cTn id="56" dur="26">
                                          <p:stCondLst>
                                            <p:cond delay="1312"/>
                                          </p:stCondLst>
                                        </p:cTn>
                                        <p:tgtEl>
                                          <p:spTgt spid="8">
                                            <p:txEl>
                                              <p:pRg st="2" end="2"/>
                                            </p:txEl>
                                          </p:spTgt>
                                        </p:tgtEl>
                                      </p:cBhvr>
                                      <p:to x="100000" y="80000"/>
                                    </p:animScale>
                                    <p:animScale>
                                      <p:cBhvr>
                                        <p:cTn id="57" dur="166" decel="50000">
                                          <p:stCondLst>
                                            <p:cond delay="1338"/>
                                          </p:stCondLst>
                                        </p:cTn>
                                        <p:tgtEl>
                                          <p:spTgt spid="8">
                                            <p:txEl>
                                              <p:pRg st="2" end="2"/>
                                            </p:txEl>
                                          </p:spTgt>
                                        </p:tgtEl>
                                      </p:cBhvr>
                                      <p:to x="100000" y="100000"/>
                                    </p:animScale>
                                    <p:animScale>
                                      <p:cBhvr>
                                        <p:cTn id="58" dur="26">
                                          <p:stCondLst>
                                            <p:cond delay="1642"/>
                                          </p:stCondLst>
                                        </p:cTn>
                                        <p:tgtEl>
                                          <p:spTgt spid="8">
                                            <p:txEl>
                                              <p:pRg st="2" end="2"/>
                                            </p:txEl>
                                          </p:spTgt>
                                        </p:tgtEl>
                                      </p:cBhvr>
                                      <p:to x="100000" y="90000"/>
                                    </p:animScale>
                                    <p:animScale>
                                      <p:cBhvr>
                                        <p:cTn id="59" dur="166" decel="50000">
                                          <p:stCondLst>
                                            <p:cond delay="1668"/>
                                          </p:stCondLst>
                                        </p:cTn>
                                        <p:tgtEl>
                                          <p:spTgt spid="8">
                                            <p:txEl>
                                              <p:pRg st="2" end="2"/>
                                            </p:txEl>
                                          </p:spTgt>
                                        </p:tgtEl>
                                      </p:cBhvr>
                                      <p:to x="100000" y="100000"/>
                                    </p:animScale>
                                    <p:animScale>
                                      <p:cBhvr>
                                        <p:cTn id="60" dur="26">
                                          <p:stCondLst>
                                            <p:cond delay="1808"/>
                                          </p:stCondLst>
                                        </p:cTn>
                                        <p:tgtEl>
                                          <p:spTgt spid="8">
                                            <p:txEl>
                                              <p:pRg st="2" end="2"/>
                                            </p:txEl>
                                          </p:spTgt>
                                        </p:tgtEl>
                                      </p:cBhvr>
                                      <p:to x="100000" y="95000"/>
                                    </p:animScale>
                                    <p:animScale>
                                      <p:cBhvr>
                                        <p:cTn id="61" dur="166" decel="50000">
                                          <p:stCondLst>
                                            <p:cond delay="1834"/>
                                          </p:stCondLst>
                                        </p:cTn>
                                        <p:tgtEl>
                                          <p:spTgt spid="8">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bldLvl="5"/>
      <p:bldP spid="5326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a:xfrm>
            <a:off x="1752600" y="120651"/>
            <a:ext cx="8629650" cy="862013"/>
          </a:xfrm>
          <a:noFill/>
        </p:spPr>
        <p:txBody>
          <a:bodyPr vert="horz" lIns="92075" tIns="46038" rIns="92075" bIns="46038" rtlCol="0" anchor="ctr">
            <a:normAutofit/>
          </a:bodyPr>
          <a:lstStyle/>
          <a:p>
            <a:pPr eaLnBrk="1" hangingPunct="1"/>
            <a:r>
              <a:rPr lang="en-US" altLang="en-US" sz="5200" b="1"/>
              <a:t>GRAPHING DEMAND</a:t>
            </a:r>
          </a:p>
        </p:txBody>
      </p:sp>
      <p:grpSp>
        <p:nvGrpSpPr>
          <p:cNvPr id="31746" name="Group 17"/>
          <p:cNvGrpSpPr>
            <a:grpSpLocks/>
          </p:cNvGrpSpPr>
          <p:nvPr/>
        </p:nvGrpSpPr>
        <p:grpSpPr bwMode="auto">
          <a:xfrm>
            <a:off x="4992688" y="1604964"/>
            <a:ext cx="4608512" cy="4262437"/>
            <a:chOff x="1473" y="948"/>
            <a:chExt cx="2989" cy="2724"/>
          </a:xfrm>
        </p:grpSpPr>
        <p:sp>
          <p:nvSpPr>
            <p:cNvPr id="31781" name="Line 18"/>
            <p:cNvSpPr>
              <a:spLocks noChangeShapeType="1"/>
            </p:cNvSpPr>
            <p:nvPr/>
          </p:nvSpPr>
          <p:spPr bwMode="auto">
            <a:xfrm>
              <a:off x="1489" y="948"/>
              <a:ext cx="0" cy="2724"/>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1782" name="Line 19"/>
            <p:cNvSpPr>
              <a:spLocks noChangeShapeType="1"/>
            </p:cNvSpPr>
            <p:nvPr/>
          </p:nvSpPr>
          <p:spPr bwMode="auto">
            <a:xfrm>
              <a:off x="1473" y="3655"/>
              <a:ext cx="2989" cy="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31747" name="Rectangle 21"/>
          <p:cNvSpPr>
            <a:spLocks noChangeArrowheads="1"/>
          </p:cNvSpPr>
          <p:nvPr/>
        </p:nvSpPr>
        <p:spPr bwMode="auto">
          <a:xfrm>
            <a:off x="9753601" y="5791201"/>
            <a:ext cx="460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2800" b="1">
                <a:latin typeface="Arial" panose="020B0604020202020204" pitchFamily="34" charset="0"/>
              </a:rPr>
              <a:t>Q</a:t>
            </a:r>
          </a:p>
        </p:txBody>
      </p:sp>
      <p:sp>
        <p:nvSpPr>
          <p:cNvPr id="31748" name="Text Box 23"/>
          <p:cNvSpPr txBox="1">
            <a:spLocks noChangeArrowheads="1"/>
          </p:cNvSpPr>
          <p:nvPr/>
        </p:nvSpPr>
        <p:spPr bwMode="auto">
          <a:xfrm>
            <a:off x="4578350" y="1595438"/>
            <a:ext cx="43815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r"/>
            <a:r>
              <a:rPr lang="en-US" altLang="en-US" sz="1800" b="1">
                <a:latin typeface="Arial" panose="020B0604020202020204" pitchFamily="34" charset="0"/>
              </a:rPr>
              <a:t>$5</a:t>
            </a:r>
          </a:p>
          <a:p>
            <a:pPr algn="r"/>
            <a:endParaRPr lang="en-US" altLang="en-US" sz="1800" b="1">
              <a:latin typeface="Arial" panose="020B0604020202020204" pitchFamily="34" charset="0"/>
            </a:endParaRPr>
          </a:p>
          <a:p>
            <a:pPr algn="r"/>
            <a:endParaRPr lang="en-US" altLang="en-US" sz="1800" b="1">
              <a:latin typeface="Arial" panose="020B0604020202020204" pitchFamily="34" charset="0"/>
            </a:endParaRPr>
          </a:p>
          <a:p>
            <a:pPr algn="r"/>
            <a:r>
              <a:rPr lang="en-US" altLang="en-US" sz="1800" b="1">
                <a:latin typeface="Arial" panose="020B0604020202020204" pitchFamily="34" charset="0"/>
              </a:rPr>
              <a:t>4</a:t>
            </a:r>
          </a:p>
          <a:p>
            <a:pPr algn="r"/>
            <a:endParaRPr lang="en-US" altLang="en-US" sz="1800" b="1">
              <a:latin typeface="Arial" panose="020B0604020202020204" pitchFamily="34" charset="0"/>
            </a:endParaRPr>
          </a:p>
          <a:p>
            <a:pPr algn="r"/>
            <a:endParaRPr lang="en-US" altLang="en-US" sz="1800" b="1">
              <a:latin typeface="Arial" panose="020B0604020202020204" pitchFamily="34" charset="0"/>
            </a:endParaRPr>
          </a:p>
          <a:p>
            <a:pPr algn="r"/>
            <a:r>
              <a:rPr lang="en-US" altLang="en-US" sz="1800" b="1">
                <a:latin typeface="Arial" panose="020B0604020202020204" pitchFamily="34" charset="0"/>
              </a:rPr>
              <a:t>3</a:t>
            </a:r>
          </a:p>
          <a:p>
            <a:pPr algn="r"/>
            <a:endParaRPr lang="en-US" altLang="en-US" sz="1800" b="1">
              <a:latin typeface="Arial" panose="020B0604020202020204" pitchFamily="34" charset="0"/>
            </a:endParaRPr>
          </a:p>
          <a:p>
            <a:pPr algn="r"/>
            <a:endParaRPr lang="en-US" altLang="en-US" sz="1800" b="1">
              <a:latin typeface="Arial" panose="020B0604020202020204" pitchFamily="34" charset="0"/>
            </a:endParaRPr>
          </a:p>
          <a:p>
            <a:pPr algn="r"/>
            <a:r>
              <a:rPr lang="en-US" altLang="en-US" sz="1800" b="1">
                <a:latin typeface="Arial" panose="020B0604020202020204" pitchFamily="34" charset="0"/>
              </a:rPr>
              <a:t>2</a:t>
            </a:r>
          </a:p>
          <a:p>
            <a:pPr algn="r"/>
            <a:endParaRPr lang="en-US" altLang="en-US" sz="1800" b="1">
              <a:latin typeface="Arial" panose="020B0604020202020204" pitchFamily="34" charset="0"/>
            </a:endParaRPr>
          </a:p>
          <a:p>
            <a:pPr algn="r"/>
            <a:endParaRPr lang="en-US" altLang="en-US" sz="1800" b="1">
              <a:latin typeface="Arial" panose="020B0604020202020204" pitchFamily="34" charset="0"/>
            </a:endParaRPr>
          </a:p>
          <a:p>
            <a:pPr algn="r"/>
            <a:r>
              <a:rPr lang="en-US" altLang="en-US" sz="1800" b="1">
                <a:latin typeface="Arial" panose="020B0604020202020204" pitchFamily="34" charset="0"/>
              </a:rPr>
              <a:t>1</a:t>
            </a:r>
          </a:p>
        </p:txBody>
      </p:sp>
      <p:sp>
        <p:nvSpPr>
          <p:cNvPr id="31749" name="Text Box 31"/>
          <p:cNvSpPr txBox="1">
            <a:spLocks noChangeArrowheads="1"/>
          </p:cNvSpPr>
          <p:nvPr/>
        </p:nvSpPr>
        <p:spPr bwMode="auto">
          <a:xfrm>
            <a:off x="4038601" y="989014"/>
            <a:ext cx="23018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spcBef>
                <a:spcPct val="20000"/>
              </a:spcBef>
            </a:pPr>
            <a:r>
              <a:rPr lang="en-US" altLang="en-US" sz="2800" b="1">
                <a:latin typeface="Arial" panose="020B0604020202020204" pitchFamily="34" charset="0"/>
              </a:rPr>
              <a:t>Price of Milk</a:t>
            </a:r>
          </a:p>
        </p:txBody>
      </p:sp>
      <p:sp>
        <p:nvSpPr>
          <p:cNvPr id="31750" name="Text Box 32"/>
          <p:cNvSpPr txBox="1">
            <a:spLocks noChangeArrowheads="1"/>
          </p:cNvSpPr>
          <p:nvPr/>
        </p:nvSpPr>
        <p:spPr bwMode="auto">
          <a:xfrm>
            <a:off x="6048375" y="6205538"/>
            <a:ext cx="249078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spcBef>
                <a:spcPct val="20000"/>
              </a:spcBef>
            </a:pPr>
            <a:r>
              <a:rPr lang="en-US" altLang="en-US" b="1">
                <a:latin typeface="Arial" panose="020B0604020202020204" pitchFamily="34" charset="0"/>
              </a:rPr>
              <a:t>Quantity of Milk</a:t>
            </a:r>
          </a:p>
        </p:txBody>
      </p:sp>
      <p:sp>
        <p:nvSpPr>
          <p:cNvPr id="31751" name="Text Box 34"/>
          <p:cNvSpPr txBox="1">
            <a:spLocks noChangeArrowheads="1"/>
          </p:cNvSpPr>
          <p:nvPr/>
        </p:nvSpPr>
        <p:spPr bwMode="auto">
          <a:xfrm>
            <a:off x="1828800" y="990600"/>
            <a:ext cx="2133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a:spcBef>
                <a:spcPct val="50000"/>
              </a:spcBef>
            </a:pPr>
            <a:r>
              <a:rPr lang="en-US" altLang="en-US" sz="2800" b="1">
                <a:solidFill>
                  <a:srgbClr val="CC0000"/>
                </a:solidFill>
              </a:rPr>
              <a:t>Demand Schedule</a:t>
            </a:r>
          </a:p>
        </p:txBody>
      </p:sp>
      <p:sp>
        <p:nvSpPr>
          <p:cNvPr id="31752" name="Text Box 35"/>
          <p:cNvSpPr txBox="1">
            <a:spLocks noChangeArrowheads="1"/>
          </p:cNvSpPr>
          <p:nvPr/>
        </p:nvSpPr>
        <p:spPr bwMode="auto">
          <a:xfrm>
            <a:off x="5224464" y="5827713"/>
            <a:ext cx="4529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1800" b="1">
                <a:latin typeface="Arial" panose="020B0604020202020204" pitchFamily="34" charset="0"/>
              </a:rPr>
              <a:t>10     20     30     40     50     60     70     80</a:t>
            </a:r>
          </a:p>
        </p:txBody>
      </p:sp>
      <p:sp>
        <p:nvSpPr>
          <p:cNvPr id="31753" name="Text Box 37"/>
          <p:cNvSpPr txBox="1">
            <a:spLocks noChangeArrowheads="1"/>
          </p:cNvSpPr>
          <p:nvPr/>
        </p:nvSpPr>
        <p:spPr bwMode="auto">
          <a:xfrm>
            <a:off x="7315201" y="1047750"/>
            <a:ext cx="3178175" cy="1077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spcBef>
                <a:spcPct val="50000"/>
              </a:spcBef>
            </a:pPr>
            <a:r>
              <a:rPr lang="en-US" altLang="en-US" sz="3200" b="1">
                <a:solidFill>
                  <a:srgbClr val="CC0000"/>
                </a:solidFill>
              </a:rPr>
              <a:t>Draw this large in your notes</a:t>
            </a:r>
          </a:p>
        </p:txBody>
      </p:sp>
      <p:sp>
        <p:nvSpPr>
          <p:cNvPr id="31754" name="Line 38"/>
          <p:cNvSpPr>
            <a:spLocks noChangeShapeType="1"/>
          </p:cNvSpPr>
          <p:nvPr/>
        </p:nvSpPr>
        <p:spPr bwMode="auto">
          <a:xfrm flipH="1">
            <a:off x="7497764" y="2270126"/>
            <a:ext cx="973137" cy="1089025"/>
          </a:xfrm>
          <a:prstGeom prst="line">
            <a:avLst/>
          </a:prstGeom>
          <a:noFill/>
          <a:ln w="57150">
            <a:solidFill>
              <a:schemeClr val="tx1"/>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5" name="Slide Number Placeholder 3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fld id="{B218BEA4-0FA5-4D02-855F-085B239F066F}" type="slidenum">
              <a:rPr lang="en-US" altLang="en-US" sz="1400"/>
              <a:pPr eaLnBrk="1" hangingPunct="1"/>
              <a:t>23</a:t>
            </a:fld>
            <a:endParaRPr lang="en-US" altLang="en-US" sz="1400"/>
          </a:p>
        </p:txBody>
      </p:sp>
      <p:graphicFrame>
        <p:nvGraphicFramePr>
          <p:cNvPr id="39054" name="Group 142"/>
          <p:cNvGraphicFramePr>
            <a:graphicFrameLocks noGrp="1"/>
          </p:cNvGraphicFramePr>
          <p:nvPr/>
        </p:nvGraphicFramePr>
        <p:xfrm>
          <a:off x="1828801" y="2057401"/>
          <a:ext cx="2327275" cy="4173539"/>
        </p:xfrm>
        <a:graphic>
          <a:graphicData uri="http://schemas.openxmlformats.org/drawingml/2006/table">
            <a:tbl>
              <a:tblPr/>
              <a:tblGrid>
                <a:gridCol w="971550">
                  <a:extLst>
                    <a:ext uri="{9D8B030D-6E8A-4147-A177-3AD203B41FA5}">
                      <a16:colId xmlns:a16="http://schemas.microsoft.com/office/drawing/2014/main" val="20000"/>
                    </a:ext>
                  </a:extLst>
                </a:gridCol>
                <a:gridCol w="1355725">
                  <a:extLst>
                    <a:ext uri="{9D8B030D-6E8A-4147-A177-3AD203B41FA5}">
                      <a16:colId xmlns:a16="http://schemas.microsoft.com/office/drawing/2014/main" val="20001"/>
                    </a:ext>
                  </a:extLst>
                </a:gridCol>
              </a:tblGrid>
              <a:tr h="7620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Price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Quantity</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Demanded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762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itchFamily="18" charset="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itchFamily="18" charset="0"/>
                        </a:rPr>
                        <a:t>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032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itchFamily="18" charset="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itchFamily="18" charset="0"/>
                        </a:rPr>
                        <a:t>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778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itchFamily="18"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itchFamily="18"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62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itchFamily="18"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itchFamily="18" charset="0"/>
                        </a:rPr>
                        <a:t>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778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itchFamily="18"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itchFamily="18" charset="0"/>
                        </a:rPr>
                        <a:t>80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pic>
        <p:nvPicPr>
          <p:cNvPr id="31779" name="Picture 45" descr="http://3dreferencesource.com/wp-content/uploads/2013/03/milk-jug-fro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7739" y="2060576"/>
            <a:ext cx="2103437"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6"/>
          <p:cNvSpPr txBox="1">
            <a:spLocks/>
          </p:cNvSpPr>
          <p:nvPr/>
        </p:nvSpPr>
        <p:spPr bwMode="auto">
          <a:xfrm>
            <a:off x="1524000" y="6475413"/>
            <a:ext cx="1524000" cy="457200"/>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algn="r" rtl="0" eaLnBrk="0" fontAlgn="base" hangingPunct="0">
              <a:spcBef>
                <a:spcPct val="20000"/>
              </a:spcBef>
              <a:spcAft>
                <a:spcPct val="0"/>
              </a:spcAft>
              <a:buChar char="•"/>
              <a:defRPr sz="3200" kern="1200">
                <a:solidFill>
                  <a:schemeClr val="tx1"/>
                </a:solidFill>
                <a:latin typeface="Times New Roman"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charset="0"/>
                <a:ea typeface="+mn-ea"/>
                <a:cs typeface="+mn-cs"/>
              </a:defRPr>
            </a:lvl9pPr>
          </a:lstStyle>
          <a:p>
            <a:pPr algn="l" eaLnBrk="1" hangingPunct="1">
              <a:spcBef>
                <a:spcPct val="0"/>
              </a:spcBef>
              <a:buFontTx/>
              <a:buNone/>
              <a:defRPr/>
            </a:pPr>
            <a:r>
              <a:rPr lang="en-US" altLang="en-US" sz="1050"/>
              <a:t>Copyright </a:t>
            </a:r>
          </a:p>
          <a:p>
            <a:pPr algn="l" eaLnBrk="1" hangingPunct="1">
              <a:spcBef>
                <a:spcPct val="0"/>
              </a:spcBef>
              <a:buFontTx/>
              <a:buNone/>
              <a:defRPr/>
            </a:pPr>
            <a:r>
              <a:rPr lang="en-US" altLang="en-US" sz="1050"/>
              <a:t>ACDC Leadership 2015</a:t>
            </a:r>
            <a:endParaRPr lang="en-US" altLang="en-US" sz="1050" dirty="0"/>
          </a:p>
        </p:txBody>
      </p:sp>
    </p:spTree>
    <p:extLst>
      <p:ext uri="{BB962C8B-B14F-4D97-AF65-F5344CB8AC3E}">
        <p14:creationId xmlns:p14="http://schemas.microsoft.com/office/powerpoint/2010/main" val="2776441868"/>
      </p:ext>
    </p:extLst>
  </p:cSld>
  <p:clrMapOvr>
    <a:masterClrMapping/>
  </p:clrMapOvr>
  <p:transition>
    <p:rand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idx="4294967295"/>
          </p:nvPr>
        </p:nvSpPr>
        <p:spPr>
          <a:xfrm>
            <a:off x="1752600" y="120651"/>
            <a:ext cx="8629650" cy="862013"/>
          </a:xfrm>
          <a:noFill/>
        </p:spPr>
        <p:txBody>
          <a:bodyPr vert="horz" lIns="92075" tIns="46038" rIns="92075" bIns="46038" rtlCol="0" anchor="ctr">
            <a:normAutofit/>
          </a:bodyPr>
          <a:lstStyle/>
          <a:p>
            <a:pPr eaLnBrk="1" hangingPunct="1"/>
            <a:r>
              <a:rPr lang="en-US" altLang="en-US" sz="5200" b="1"/>
              <a:t>GRAPHING DEMAND</a:t>
            </a:r>
          </a:p>
        </p:txBody>
      </p:sp>
      <p:grpSp>
        <p:nvGrpSpPr>
          <p:cNvPr id="32770" name="Group 17"/>
          <p:cNvGrpSpPr>
            <a:grpSpLocks/>
          </p:cNvGrpSpPr>
          <p:nvPr/>
        </p:nvGrpSpPr>
        <p:grpSpPr bwMode="auto">
          <a:xfrm>
            <a:off x="4992688" y="1604964"/>
            <a:ext cx="4608512" cy="4262437"/>
            <a:chOff x="1473" y="948"/>
            <a:chExt cx="2989" cy="2724"/>
          </a:xfrm>
        </p:grpSpPr>
        <p:sp>
          <p:nvSpPr>
            <p:cNvPr id="32809" name="Line 18"/>
            <p:cNvSpPr>
              <a:spLocks noChangeShapeType="1"/>
            </p:cNvSpPr>
            <p:nvPr/>
          </p:nvSpPr>
          <p:spPr bwMode="auto">
            <a:xfrm>
              <a:off x="1489" y="948"/>
              <a:ext cx="0" cy="2724"/>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2810" name="Line 19"/>
            <p:cNvSpPr>
              <a:spLocks noChangeShapeType="1"/>
            </p:cNvSpPr>
            <p:nvPr/>
          </p:nvSpPr>
          <p:spPr bwMode="auto">
            <a:xfrm>
              <a:off x="1473" y="3655"/>
              <a:ext cx="2989" cy="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32771" name="Rectangle 21"/>
          <p:cNvSpPr>
            <a:spLocks noChangeArrowheads="1"/>
          </p:cNvSpPr>
          <p:nvPr/>
        </p:nvSpPr>
        <p:spPr bwMode="auto">
          <a:xfrm>
            <a:off x="9753601" y="5791201"/>
            <a:ext cx="460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2800" b="1">
                <a:latin typeface="Arial" panose="020B0604020202020204" pitchFamily="34" charset="0"/>
              </a:rPr>
              <a:t>Q</a:t>
            </a:r>
          </a:p>
        </p:txBody>
      </p:sp>
      <p:sp>
        <p:nvSpPr>
          <p:cNvPr id="32772" name="Text Box 23"/>
          <p:cNvSpPr txBox="1">
            <a:spLocks noChangeArrowheads="1"/>
          </p:cNvSpPr>
          <p:nvPr/>
        </p:nvSpPr>
        <p:spPr bwMode="auto">
          <a:xfrm>
            <a:off x="4578350" y="1595438"/>
            <a:ext cx="43815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r"/>
            <a:r>
              <a:rPr lang="en-US" altLang="en-US" sz="1800" b="1">
                <a:latin typeface="Arial" panose="020B0604020202020204" pitchFamily="34" charset="0"/>
              </a:rPr>
              <a:t>$5</a:t>
            </a:r>
          </a:p>
          <a:p>
            <a:pPr algn="r"/>
            <a:endParaRPr lang="en-US" altLang="en-US" sz="1800" b="1">
              <a:latin typeface="Arial" panose="020B0604020202020204" pitchFamily="34" charset="0"/>
            </a:endParaRPr>
          </a:p>
          <a:p>
            <a:pPr algn="r"/>
            <a:endParaRPr lang="en-US" altLang="en-US" sz="1800" b="1">
              <a:latin typeface="Arial" panose="020B0604020202020204" pitchFamily="34" charset="0"/>
            </a:endParaRPr>
          </a:p>
          <a:p>
            <a:pPr algn="r"/>
            <a:r>
              <a:rPr lang="en-US" altLang="en-US" sz="1800" b="1">
                <a:latin typeface="Arial" panose="020B0604020202020204" pitchFamily="34" charset="0"/>
              </a:rPr>
              <a:t>4</a:t>
            </a:r>
          </a:p>
          <a:p>
            <a:pPr algn="r"/>
            <a:endParaRPr lang="en-US" altLang="en-US" sz="1800" b="1">
              <a:latin typeface="Arial" panose="020B0604020202020204" pitchFamily="34" charset="0"/>
            </a:endParaRPr>
          </a:p>
          <a:p>
            <a:pPr algn="r"/>
            <a:endParaRPr lang="en-US" altLang="en-US" sz="1800" b="1">
              <a:latin typeface="Arial" panose="020B0604020202020204" pitchFamily="34" charset="0"/>
            </a:endParaRPr>
          </a:p>
          <a:p>
            <a:pPr algn="r"/>
            <a:r>
              <a:rPr lang="en-US" altLang="en-US" sz="1800" b="1">
                <a:latin typeface="Arial" panose="020B0604020202020204" pitchFamily="34" charset="0"/>
              </a:rPr>
              <a:t>3</a:t>
            </a:r>
          </a:p>
          <a:p>
            <a:pPr algn="r"/>
            <a:endParaRPr lang="en-US" altLang="en-US" sz="1800" b="1">
              <a:latin typeface="Arial" panose="020B0604020202020204" pitchFamily="34" charset="0"/>
            </a:endParaRPr>
          </a:p>
          <a:p>
            <a:pPr algn="r"/>
            <a:endParaRPr lang="en-US" altLang="en-US" sz="1800" b="1">
              <a:latin typeface="Arial" panose="020B0604020202020204" pitchFamily="34" charset="0"/>
            </a:endParaRPr>
          </a:p>
          <a:p>
            <a:pPr algn="r"/>
            <a:r>
              <a:rPr lang="en-US" altLang="en-US" sz="1800" b="1">
                <a:latin typeface="Arial" panose="020B0604020202020204" pitchFamily="34" charset="0"/>
              </a:rPr>
              <a:t>2</a:t>
            </a:r>
          </a:p>
          <a:p>
            <a:pPr algn="r"/>
            <a:endParaRPr lang="en-US" altLang="en-US" sz="1800" b="1">
              <a:latin typeface="Arial" panose="020B0604020202020204" pitchFamily="34" charset="0"/>
            </a:endParaRPr>
          </a:p>
          <a:p>
            <a:pPr algn="r"/>
            <a:endParaRPr lang="en-US" altLang="en-US" sz="1800" b="1">
              <a:latin typeface="Arial" panose="020B0604020202020204" pitchFamily="34" charset="0"/>
            </a:endParaRPr>
          </a:p>
          <a:p>
            <a:pPr algn="r"/>
            <a:r>
              <a:rPr lang="en-US" altLang="en-US" sz="1800" b="1">
                <a:latin typeface="Arial" panose="020B0604020202020204" pitchFamily="34" charset="0"/>
              </a:rPr>
              <a:t>1</a:t>
            </a:r>
          </a:p>
        </p:txBody>
      </p:sp>
      <p:sp>
        <p:nvSpPr>
          <p:cNvPr id="32773" name="Text Box 31"/>
          <p:cNvSpPr txBox="1">
            <a:spLocks noChangeArrowheads="1"/>
          </p:cNvSpPr>
          <p:nvPr/>
        </p:nvSpPr>
        <p:spPr bwMode="auto">
          <a:xfrm>
            <a:off x="4038601" y="989014"/>
            <a:ext cx="23018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spcBef>
                <a:spcPct val="20000"/>
              </a:spcBef>
            </a:pPr>
            <a:r>
              <a:rPr lang="en-US" altLang="en-US" sz="2800" b="1">
                <a:latin typeface="Arial" panose="020B0604020202020204" pitchFamily="34" charset="0"/>
              </a:rPr>
              <a:t>Price of Milk</a:t>
            </a:r>
          </a:p>
        </p:txBody>
      </p:sp>
      <p:sp>
        <p:nvSpPr>
          <p:cNvPr id="32774" name="Text Box 32"/>
          <p:cNvSpPr txBox="1">
            <a:spLocks noChangeArrowheads="1"/>
          </p:cNvSpPr>
          <p:nvPr/>
        </p:nvSpPr>
        <p:spPr bwMode="auto">
          <a:xfrm>
            <a:off x="6048375" y="6205538"/>
            <a:ext cx="249078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spcBef>
                <a:spcPct val="20000"/>
              </a:spcBef>
            </a:pPr>
            <a:r>
              <a:rPr lang="en-US" altLang="en-US" b="1">
                <a:latin typeface="Arial" panose="020B0604020202020204" pitchFamily="34" charset="0"/>
              </a:rPr>
              <a:t>Quantity of Milk</a:t>
            </a:r>
          </a:p>
        </p:txBody>
      </p:sp>
      <p:sp>
        <p:nvSpPr>
          <p:cNvPr id="32775" name="Text Box 34"/>
          <p:cNvSpPr txBox="1">
            <a:spLocks noChangeArrowheads="1"/>
          </p:cNvSpPr>
          <p:nvPr/>
        </p:nvSpPr>
        <p:spPr bwMode="auto">
          <a:xfrm>
            <a:off x="1828800" y="990600"/>
            <a:ext cx="2133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a:spcBef>
                <a:spcPct val="50000"/>
              </a:spcBef>
            </a:pPr>
            <a:r>
              <a:rPr lang="en-US" altLang="en-US" sz="2800" b="1">
                <a:solidFill>
                  <a:srgbClr val="CC0000"/>
                </a:solidFill>
              </a:rPr>
              <a:t>Demand Schedule</a:t>
            </a:r>
          </a:p>
        </p:txBody>
      </p:sp>
      <p:sp>
        <p:nvSpPr>
          <p:cNvPr id="32776" name="Text Box 35"/>
          <p:cNvSpPr txBox="1">
            <a:spLocks noChangeArrowheads="1"/>
          </p:cNvSpPr>
          <p:nvPr/>
        </p:nvSpPr>
        <p:spPr bwMode="auto">
          <a:xfrm>
            <a:off x="5224464" y="5827713"/>
            <a:ext cx="4529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1800" b="1">
                <a:latin typeface="Arial" panose="020B0604020202020204" pitchFamily="34" charset="0"/>
              </a:rPr>
              <a:t>10     20     30     40     50     60     70     80</a:t>
            </a:r>
          </a:p>
        </p:txBody>
      </p:sp>
      <p:sp>
        <p:nvSpPr>
          <p:cNvPr id="32777" name="Slide Number Placeholder 38"/>
          <p:cNvSpPr txBox="1">
            <a:spLocks noGrp="1"/>
          </p:cNvSpPr>
          <p:nvPr/>
        </p:nvSpPr>
        <p:spPr bwMode="auto">
          <a:xfrm>
            <a:off x="8763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r" eaLnBrk="1" hangingPunct="1"/>
            <a:fld id="{D20D25B1-DD50-4299-8BC6-D98C0A84EF83}" type="slidenum">
              <a:rPr lang="en-US" altLang="en-US" sz="1400"/>
              <a:pPr algn="r" eaLnBrk="1" hangingPunct="1"/>
              <a:t>24</a:t>
            </a:fld>
            <a:endParaRPr lang="en-US" altLang="en-US" sz="1400"/>
          </a:p>
        </p:txBody>
      </p:sp>
      <p:graphicFrame>
        <p:nvGraphicFramePr>
          <p:cNvPr id="67600" name="Group 16"/>
          <p:cNvGraphicFramePr>
            <a:graphicFrameLocks noGrp="1"/>
          </p:cNvGraphicFramePr>
          <p:nvPr/>
        </p:nvGraphicFramePr>
        <p:xfrm>
          <a:off x="1828801" y="2057401"/>
          <a:ext cx="2327275" cy="4173539"/>
        </p:xfrm>
        <a:graphic>
          <a:graphicData uri="http://schemas.openxmlformats.org/drawingml/2006/table">
            <a:tbl>
              <a:tblPr/>
              <a:tblGrid>
                <a:gridCol w="971550">
                  <a:extLst>
                    <a:ext uri="{9D8B030D-6E8A-4147-A177-3AD203B41FA5}">
                      <a16:colId xmlns:a16="http://schemas.microsoft.com/office/drawing/2014/main" val="20000"/>
                    </a:ext>
                  </a:extLst>
                </a:gridCol>
                <a:gridCol w="1355725">
                  <a:extLst>
                    <a:ext uri="{9D8B030D-6E8A-4147-A177-3AD203B41FA5}">
                      <a16:colId xmlns:a16="http://schemas.microsoft.com/office/drawing/2014/main" val="20001"/>
                    </a:ext>
                  </a:extLst>
                </a:gridCol>
              </a:tblGrid>
              <a:tr h="7620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Price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Quantity</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rPr>
                        <a:t>Demanded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762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itchFamily="18" charset="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itchFamily="18" charset="0"/>
                        </a:rPr>
                        <a:t>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032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itchFamily="18" charset="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itchFamily="18" charset="0"/>
                        </a:rPr>
                        <a:t>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778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itchFamily="18"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itchFamily="18"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62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itchFamily="18"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itchFamily="18" charset="0"/>
                        </a:rPr>
                        <a:t>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778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itchFamily="18"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itchFamily="18" charset="0"/>
                        </a:rPr>
                        <a:t>80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32801" name="Freeform 30"/>
          <p:cNvSpPr>
            <a:spLocks/>
          </p:cNvSpPr>
          <p:nvPr/>
        </p:nvSpPr>
        <p:spPr bwMode="auto">
          <a:xfrm rot="21241100">
            <a:off x="5562600" y="1600200"/>
            <a:ext cx="3657600" cy="3657600"/>
          </a:xfrm>
          <a:custGeom>
            <a:avLst/>
            <a:gdLst>
              <a:gd name="T0" fmla="*/ 0 w 4387"/>
              <a:gd name="T1" fmla="*/ 0 h 4289"/>
              <a:gd name="T2" fmla="*/ 2147483647 w 4387"/>
              <a:gd name="T3" fmla="*/ 2147483647 h 4289"/>
              <a:gd name="T4" fmla="*/ 2147483647 w 4387"/>
              <a:gd name="T5" fmla="*/ 2147483647 h 4289"/>
              <a:gd name="T6" fmla="*/ 2147483647 w 4387"/>
              <a:gd name="T7" fmla="*/ 2147483647 h 4289"/>
              <a:gd name="T8" fmla="*/ 2147483647 w 4387"/>
              <a:gd name="T9" fmla="*/ 2147483647 h 4289"/>
              <a:gd name="T10" fmla="*/ 2147483647 w 4387"/>
              <a:gd name="T11" fmla="*/ 2147483647 h 4289"/>
              <a:gd name="T12" fmla="*/ 2147483647 w 4387"/>
              <a:gd name="T13" fmla="*/ 2147483647 h 4289"/>
              <a:gd name="T14" fmla="*/ 2147483647 w 4387"/>
              <a:gd name="T15" fmla="*/ 2147483647 h 4289"/>
              <a:gd name="T16" fmla="*/ 2147483647 w 4387"/>
              <a:gd name="T17" fmla="*/ 2147483647 h 4289"/>
              <a:gd name="T18" fmla="*/ 2147483647 w 4387"/>
              <a:gd name="T19" fmla="*/ 2147483647 h 4289"/>
              <a:gd name="T20" fmla="*/ 2147483647 w 4387"/>
              <a:gd name="T21" fmla="*/ 2147483647 h 4289"/>
              <a:gd name="T22" fmla="*/ 2147483647 w 4387"/>
              <a:gd name="T23" fmla="*/ 2147483647 h 4289"/>
              <a:gd name="T24" fmla="*/ 2147483647 w 4387"/>
              <a:gd name="T25" fmla="*/ 2147483647 h 4289"/>
              <a:gd name="T26" fmla="*/ 2147483647 w 4387"/>
              <a:gd name="T27" fmla="*/ 2147483647 h 4289"/>
              <a:gd name="T28" fmla="*/ 2147483647 w 4387"/>
              <a:gd name="T29" fmla="*/ 2147483647 h 4289"/>
              <a:gd name="T30" fmla="*/ 2147483647 w 4387"/>
              <a:gd name="T31" fmla="*/ 2147483647 h 4289"/>
              <a:gd name="T32" fmla="*/ 2147483647 w 4387"/>
              <a:gd name="T33" fmla="*/ 2147483647 h 42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87"/>
              <a:gd name="T52" fmla="*/ 0 h 4289"/>
              <a:gd name="T53" fmla="*/ 4387 w 4387"/>
              <a:gd name="T54" fmla="*/ 4289 h 428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87" h="4289">
                <a:moveTo>
                  <a:pt x="0" y="0"/>
                </a:moveTo>
                <a:lnTo>
                  <a:pt x="191" y="346"/>
                </a:lnTo>
                <a:lnTo>
                  <a:pt x="397" y="685"/>
                </a:lnTo>
                <a:lnTo>
                  <a:pt x="615" y="1014"/>
                </a:lnTo>
                <a:lnTo>
                  <a:pt x="846" y="1335"/>
                </a:lnTo>
                <a:lnTo>
                  <a:pt x="1084" y="1643"/>
                </a:lnTo>
                <a:lnTo>
                  <a:pt x="1337" y="1942"/>
                </a:lnTo>
                <a:lnTo>
                  <a:pt x="1599" y="2230"/>
                </a:lnTo>
                <a:lnTo>
                  <a:pt x="1873" y="2509"/>
                </a:lnTo>
                <a:lnTo>
                  <a:pt x="2155" y="2773"/>
                </a:lnTo>
                <a:lnTo>
                  <a:pt x="2447" y="3028"/>
                </a:lnTo>
                <a:lnTo>
                  <a:pt x="2748" y="3269"/>
                </a:lnTo>
                <a:lnTo>
                  <a:pt x="3059" y="3499"/>
                </a:lnTo>
                <a:lnTo>
                  <a:pt x="3378" y="3715"/>
                </a:lnTo>
                <a:lnTo>
                  <a:pt x="3706" y="3919"/>
                </a:lnTo>
                <a:lnTo>
                  <a:pt x="4043" y="4110"/>
                </a:lnTo>
                <a:lnTo>
                  <a:pt x="4387" y="4289"/>
                </a:lnTo>
              </a:path>
            </a:pathLst>
          </a:custGeom>
          <a:noFill/>
          <a:ln w="57150">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07" name="Oval 40"/>
          <p:cNvSpPr>
            <a:spLocks noChangeArrowheads="1"/>
          </p:cNvSpPr>
          <p:nvPr/>
        </p:nvSpPr>
        <p:spPr bwMode="auto">
          <a:xfrm>
            <a:off x="5334000" y="1676400"/>
            <a:ext cx="152400" cy="152400"/>
          </a:xfrm>
          <a:prstGeom prst="ellipse">
            <a:avLst/>
          </a:prstGeom>
          <a:solidFill>
            <a:srgbClr val="FFFF00"/>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8708" name="Oval 41"/>
          <p:cNvSpPr>
            <a:spLocks noChangeArrowheads="1"/>
          </p:cNvSpPr>
          <p:nvPr/>
        </p:nvSpPr>
        <p:spPr bwMode="auto">
          <a:xfrm>
            <a:off x="5867400" y="2514600"/>
            <a:ext cx="152400" cy="152400"/>
          </a:xfrm>
          <a:prstGeom prst="ellipse">
            <a:avLst/>
          </a:prstGeom>
          <a:solidFill>
            <a:srgbClr val="FFFF00"/>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8709" name="Oval 42"/>
          <p:cNvSpPr>
            <a:spLocks noChangeArrowheads="1"/>
          </p:cNvSpPr>
          <p:nvPr/>
        </p:nvSpPr>
        <p:spPr bwMode="auto">
          <a:xfrm>
            <a:off x="6553200" y="3276600"/>
            <a:ext cx="152400" cy="152400"/>
          </a:xfrm>
          <a:prstGeom prst="ellipse">
            <a:avLst/>
          </a:prstGeom>
          <a:solidFill>
            <a:srgbClr val="FFFF00"/>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8710" name="Oval 43"/>
          <p:cNvSpPr>
            <a:spLocks noChangeArrowheads="1"/>
          </p:cNvSpPr>
          <p:nvPr/>
        </p:nvSpPr>
        <p:spPr bwMode="auto">
          <a:xfrm>
            <a:off x="7696200" y="4114800"/>
            <a:ext cx="152400" cy="152400"/>
          </a:xfrm>
          <a:prstGeom prst="ellipse">
            <a:avLst/>
          </a:prstGeom>
          <a:solidFill>
            <a:srgbClr val="FFFF00"/>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8711" name="Oval 44"/>
          <p:cNvSpPr>
            <a:spLocks noChangeArrowheads="1"/>
          </p:cNvSpPr>
          <p:nvPr/>
        </p:nvSpPr>
        <p:spPr bwMode="auto">
          <a:xfrm>
            <a:off x="9296400" y="4953000"/>
            <a:ext cx="152400" cy="152400"/>
          </a:xfrm>
          <a:prstGeom prst="ellipse">
            <a:avLst/>
          </a:prstGeom>
          <a:solidFill>
            <a:srgbClr val="FFFF00"/>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32807" name="Rectangle 31"/>
          <p:cNvSpPr>
            <a:spLocks noChangeArrowheads="1"/>
          </p:cNvSpPr>
          <p:nvPr/>
        </p:nvSpPr>
        <p:spPr bwMode="auto">
          <a:xfrm>
            <a:off x="8610600" y="5181601"/>
            <a:ext cx="15890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2800" b="1">
                <a:latin typeface="Arial" panose="020B0604020202020204" pitchFamily="34" charset="0"/>
              </a:rPr>
              <a:t>Demand</a:t>
            </a:r>
          </a:p>
        </p:txBody>
      </p:sp>
      <p:sp>
        <p:nvSpPr>
          <p:cNvPr id="21" name="Slide Number Placeholder 6"/>
          <p:cNvSpPr>
            <a:spLocks noGrp="1"/>
          </p:cNvSpPr>
          <p:nvPr>
            <p:ph type="sldNum" sz="quarter" idx="12"/>
          </p:nvPr>
        </p:nvSpPr>
        <p:spPr>
          <a:xfrm>
            <a:off x="1524000" y="6475413"/>
            <a:ext cx="1524000" cy="4572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l" eaLnBrk="1" hangingPunct="1">
              <a:spcBef>
                <a:spcPct val="0"/>
              </a:spcBef>
              <a:buFontTx/>
              <a:buNone/>
              <a:defRPr/>
            </a:pPr>
            <a:r>
              <a:rPr lang="en-US" altLang="en-US" sz="1050" dirty="0"/>
              <a:t>Copyright </a:t>
            </a:r>
          </a:p>
          <a:p>
            <a:pPr algn="l" eaLnBrk="1" hangingPunct="1">
              <a:spcBef>
                <a:spcPct val="0"/>
              </a:spcBef>
              <a:buFontTx/>
              <a:buNone/>
              <a:defRPr/>
            </a:pPr>
            <a:r>
              <a:rPr lang="en-US" altLang="en-US" sz="1050" dirty="0"/>
              <a:t>ACDC Leadership 2015</a:t>
            </a:r>
          </a:p>
        </p:txBody>
      </p:sp>
      <p:sp>
        <p:nvSpPr>
          <p:cNvPr id="2" name="TextBox 1"/>
          <p:cNvSpPr txBox="1"/>
          <p:nvPr/>
        </p:nvSpPr>
        <p:spPr>
          <a:xfrm>
            <a:off x="7182680" y="3076552"/>
            <a:ext cx="5009320" cy="430887"/>
          </a:xfrm>
          <a:prstGeom prst="rect">
            <a:avLst/>
          </a:prstGeom>
          <a:noFill/>
        </p:spPr>
        <p:txBody>
          <a:bodyPr wrap="square" rtlCol="0">
            <a:spAutoFit/>
          </a:bodyPr>
          <a:lstStyle/>
          <a:p>
            <a:pPr algn="ctr"/>
            <a:r>
              <a:rPr lang="en-US" sz="2200" dirty="0">
                <a:solidFill>
                  <a:srgbClr val="00B0F0"/>
                </a:solidFill>
                <a:latin typeface="Arial Black" panose="020B0A04020102020204" pitchFamily="34" charset="0"/>
              </a:rPr>
              <a:t>Demand DOWN to the Dirt!!!!</a:t>
            </a:r>
          </a:p>
        </p:txBody>
      </p:sp>
    </p:spTree>
    <p:extLst>
      <p:ext uri="{BB962C8B-B14F-4D97-AF65-F5344CB8AC3E}">
        <p14:creationId xmlns:p14="http://schemas.microsoft.com/office/powerpoint/2010/main" val="100266147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07F5B461-E247-4273-ABD2-0EBDA9CA6E9B}"/>
              </a:ext>
            </a:extLst>
          </p:cNvPr>
          <p:cNvSpPr>
            <a:spLocks noGrp="1" noChangeArrowheads="1"/>
          </p:cNvSpPr>
          <p:nvPr>
            <p:ph sz="half" idx="1"/>
          </p:nvPr>
        </p:nvSpPr>
        <p:spPr>
          <a:xfrm>
            <a:off x="304800" y="2795587"/>
            <a:ext cx="9144000" cy="1876425"/>
          </a:xfrm>
        </p:spPr>
        <p:txBody>
          <a:bodyPr>
            <a:normAutofit fontScale="92500" lnSpcReduction="10000"/>
          </a:bodyPr>
          <a:lstStyle/>
          <a:p>
            <a:pPr eaLnBrk="1" hangingPunct="1"/>
            <a:r>
              <a:rPr lang="en-US" altLang="en-US" sz="3600" b="1" dirty="0"/>
              <a:t>If the price goes up for a product, consumers buy less of that product and more of another substitute product (and vice versa) </a:t>
            </a:r>
          </a:p>
        </p:txBody>
      </p:sp>
      <p:sp>
        <p:nvSpPr>
          <p:cNvPr id="58371" name="Text Box 3">
            <a:extLst>
              <a:ext uri="{FF2B5EF4-FFF2-40B4-BE49-F238E27FC236}">
                <a16:creationId xmlns:a16="http://schemas.microsoft.com/office/drawing/2014/main" id="{24CAB60B-A645-4F1C-8259-6987670DA043}"/>
              </a:ext>
            </a:extLst>
          </p:cNvPr>
          <p:cNvSpPr txBox="1">
            <a:spLocks noChangeArrowheads="1"/>
          </p:cNvSpPr>
          <p:nvPr/>
        </p:nvSpPr>
        <p:spPr bwMode="auto">
          <a:xfrm>
            <a:off x="1417983" y="2117556"/>
            <a:ext cx="7924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3400" b="1" dirty="0">
                <a:solidFill>
                  <a:schemeClr val="accent2"/>
                </a:solidFill>
              </a:rPr>
              <a:t>1. The Substitution Effect</a:t>
            </a:r>
            <a:endParaRPr lang="en-US" altLang="en-US" sz="3400" dirty="0">
              <a:solidFill>
                <a:schemeClr val="accent2"/>
              </a:solidFill>
            </a:endParaRPr>
          </a:p>
        </p:txBody>
      </p:sp>
      <p:sp>
        <p:nvSpPr>
          <p:cNvPr id="58380" name="Rectangle 12">
            <a:extLst>
              <a:ext uri="{FF2B5EF4-FFF2-40B4-BE49-F238E27FC236}">
                <a16:creationId xmlns:a16="http://schemas.microsoft.com/office/drawing/2014/main" id="{4A52CC37-2EC7-4D40-A169-6770BEBA5C62}"/>
              </a:ext>
            </a:extLst>
          </p:cNvPr>
          <p:cNvSpPr>
            <a:spLocks noGrp="1" noChangeArrowheads="1"/>
          </p:cNvSpPr>
          <p:nvPr>
            <p:ph sz="half" idx="2"/>
          </p:nvPr>
        </p:nvSpPr>
        <p:spPr>
          <a:xfrm>
            <a:off x="1524000" y="5181601"/>
            <a:ext cx="9144000" cy="1306513"/>
          </a:xfrm>
        </p:spPr>
        <p:txBody>
          <a:bodyPr>
            <a:normAutofit fontScale="92500" lnSpcReduction="10000"/>
          </a:bodyPr>
          <a:lstStyle/>
          <a:p>
            <a:pPr eaLnBrk="1" hangingPunct="1">
              <a:lnSpc>
                <a:spcPct val="90000"/>
              </a:lnSpc>
            </a:pPr>
            <a:r>
              <a:rPr lang="en-US" altLang="en-US" sz="3600" b="1"/>
              <a:t>If the price goes down for a product, the </a:t>
            </a:r>
            <a:r>
              <a:rPr lang="en-US" altLang="en-US" sz="3600" b="1" u="sng"/>
              <a:t>purchasing power</a:t>
            </a:r>
            <a:r>
              <a:rPr lang="en-US" altLang="en-US" sz="3600" b="1"/>
              <a:t> increases for consumers -allowing them to purchase more. </a:t>
            </a:r>
          </a:p>
        </p:txBody>
      </p:sp>
      <p:sp>
        <p:nvSpPr>
          <p:cNvPr id="58381" name="Text Box 13">
            <a:extLst>
              <a:ext uri="{FF2B5EF4-FFF2-40B4-BE49-F238E27FC236}">
                <a16:creationId xmlns:a16="http://schemas.microsoft.com/office/drawing/2014/main" id="{3DBD10EF-2043-46D7-83D1-9CDD91AEBBCE}"/>
              </a:ext>
            </a:extLst>
          </p:cNvPr>
          <p:cNvSpPr txBox="1">
            <a:spLocks noChangeArrowheads="1"/>
          </p:cNvSpPr>
          <p:nvPr/>
        </p:nvSpPr>
        <p:spPr bwMode="auto">
          <a:xfrm>
            <a:off x="1524000" y="4495800"/>
            <a:ext cx="457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3400" b="1">
                <a:solidFill>
                  <a:schemeClr val="accent2"/>
                </a:solidFill>
              </a:rPr>
              <a:t>2. The Income Effect</a:t>
            </a:r>
            <a:endParaRPr lang="en-US" altLang="en-US" sz="3400">
              <a:solidFill>
                <a:schemeClr val="accent2"/>
              </a:solidFill>
            </a:endParaRPr>
          </a:p>
        </p:txBody>
      </p:sp>
      <p:pic>
        <p:nvPicPr>
          <p:cNvPr id="58384" name="Picture 16" descr="http://money.cnn.com/2003/06/13/news/funny/coke_pepsi/coke_vs_pepsi.03.jpg">
            <a:extLst>
              <a:ext uri="{FF2B5EF4-FFF2-40B4-BE49-F238E27FC236}">
                <a16:creationId xmlns:a16="http://schemas.microsoft.com/office/drawing/2014/main" id="{AA58668C-127D-4BD6-939B-D98B7A2C29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48800" y="1090615"/>
            <a:ext cx="2133600"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6" name="Picture 18" descr="http://wwp.income-uk.com/images/income.jpg">
            <a:extLst>
              <a:ext uri="{FF2B5EF4-FFF2-40B4-BE49-F238E27FC236}">
                <a16:creationId xmlns:a16="http://schemas.microsoft.com/office/drawing/2014/main" id="{8B4B32CE-9402-4597-AECE-6B6F8137A1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5678" y="3417887"/>
            <a:ext cx="2590800" cy="172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8" name="Rectangle 19">
            <a:extLst>
              <a:ext uri="{FF2B5EF4-FFF2-40B4-BE49-F238E27FC236}">
                <a16:creationId xmlns:a16="http://schemas.microsoft.com/office/drawing/2014/main" id="{873238DB-C518-4654-9D6D-4D52DE1AC922}"/>
              </a:ext>
            </a:extLst>
          </p:cNvPr>
          <p:cNvSpPr>
            <a:spLocks noGrp="1" noChangeArrowheads="1"/>
          </p:cNvSpPr>
          <p:nvPr>
            <p:ph type="title"/>
          </p:nvPr>
        </p:nvSpPr>
        <p:spPr>
          <a:xfrm>
            <a:off x="1524000" y="152400"/>
            <a:ext cx="6934200" cy="1143000"/>
          </a:xfrm>
        </p:spPr>
        <p:txBody>
          <a:bodyPr>
            <a:normAutofit fontScale="90000"/>
          </a:bodyPr>
          <a:lstStyle/>
          <a:p>
            <a:pPr eaLnBrk="1" hangingPunct="1">
              <a:lnSpc>
                <a:spcPct val="90000"/>
              </a:lnSpc>
            </a:pPr>
            <a:r>
              <a:rPr lang="en-US" altLang="en-US" b="1" dirty="0">
                <a:solidFill>
                  <a:srgbClr val="000099"/>
                </a:solidFill>
              </a:rPr>
              <a:t>Why does the Law of Demand occur? </a:t>
            </a:r>
          </a:p>
        </p:txBody>
      </p:sp>
      <p:sp>
        <p:nvSpPr>
          <p:cNvPr id="30729" name="Slide Number Placeholder 8">
            <a:extLst>
              <a:ext uri="{FF2B5EF4-FFF2-40B4-BE49-F238E27FC236}">
                <a16:creationId xmlns:a16="http://schemas.microsoft.com/office/drawing/2014/main" id="{22583552-01AE-439B-8F0F-6BFBC77CDADC}"/>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8E70375-AB40-42AE-BC69-C06B6E800F65}" type="slidenum">
              <a:rPr lang="en-US" altLang="en-US" sz="1600"/>
              <a:pPr>
                <a:spcBef>
                  <a:spcPct val="0"/>
                </a:spcBef>
                <a:buFontTx/>
                <a:buNone/>
              </a:pPr>
              <a:t>25</a:t>
            </a:fld>
            <a:endParaRPr lang="en-US" altLang="en-US" sz="1600"/>
          </a:p>
        </p:txBody>
      </p:sp>
      <p:sp>
        <p:nvSpPr>
          <p:cNvPr id="2" name="TextBox 1">
            <a:extLst>
              <a:ext uri="{FF2B5EF4-FFF2-40B4-BE49-F238E27FC236}">
                <a16:creationId xmlns:a16="http://schemas.microsoft.com/office/drawing/2014/main" id="{400BD4B4-6886-4FA2-A945-C3C71C731475}"/>
              </a:ext>
            </a:extLst>
          </p:cNvPr>
          <p:cNvSpPr txBox="1"/>
          <p:nvPr/>
        </p:nvSpPr>
        <p:spPr>
          <a:xfrm>
            <a:off x="1285461" y="1169393"/>
            <a:ext cx="7726018" cy="972574"/>
          </a:xfrm>
          <a:prstGeom prst="rect">
            <a:avLst/>
          </a:prstGeom>
          <a:noFill/>
        </p:spPr>
        <p:txBody>
          <a:bodyPr wrap="square" rtlCol="0">
            <a:spAutoFit/>
          </a:bodyPr>
          <a:lstStyle/>
          <a:p>
            <a:pPr marL="381000" indent="-381000">
              <a:lnSpc>
                <a:spcPct val="110000"/>
              </a:lnSpc>
              <a:buNone/>
            </a:pPr>
            <a:r>
              <a:rPr lang="en-US" altLang="en-US" sz="2600" b="1" dirty="0">
                <a:solidFill>
                  <a:schemeClr val="bg2">
                    <a:lumMod val="25000"/>
                  </a:schemeClr>
                </a:solidFill>
              </a:rPr>
              <a:t>The law of demand is the result of three separate behavior patterns that overlap: </a:t>
            </a:r>
          </a:p>
        </p:txBody>
      </p:sp>
    </p:spTree>
    <p:extLst>
      <p:ext uri="{BB962C8B-B14F-4D97-AF65-F5344CB8AC3E}">
        <p14:creationId xmlns:p14="http://schemas.microsoft.com/office/powerpoint/2010/main" val="4243657510"/>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58371"/>
                                        </p:tgtEl>
                                        <p:attrNameLst>
                                          <p:attrName>style.visibility</p:attrName>
                                        </p:attrNameLst>
                                      </p:cBhvr>
                                      <p:to>
                                        <p:strVal val="visible"/>
                                      </p:to>
                                    </p:set>
                                    <p:animEffect transition="in" filter="slide(fromLeft)">
                                      <p:cBhvr>
                                        <p:cTn id="7" dur="500"/>
                                        <p:tgtEl>
                                          <p:spTgt spid="583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58384"/>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58370">
                                            <p:txEl>
                                              <p:pRg st="0" end="0"/>
                                            </p:txEl>
                                          </p:spTgt>
                                        </p:tgtEl>
                                        <p:attrNameLst>
                                          <p:attrName>style.visibility</p:attrName>
                                        </p:attrNameLst>
                                      </p:cBhvr>
                                      <p:to>
                                        <p:strVal val="visible"/>
                                      </p:to>
                                    </p:set>
                                    <p:animEffect transition="in" filter="checkerboard(across)">
                                      <p:cBhvr>
                                        <p:cTn id="16" dur="500"/>
                                        <p:tgtEl>
                                          <p:spTgt spid="58370">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2" presetClass="entr" presetSubtype="2" fill="hold" grpId="0" nodeType="clickEffect">
                                  <p:stCondLst>
                                    <p:cond delay="0"/>
                                  </p:stCondLst>
                                  <p:childTnLst>
                                    <p:set>
                                      <p:cBhvr>
                                        <p:cTn id="20" dur="1" fill="hold">
                                          <p:stCondLst>
                                            <p:cond delay="0"/>
                                          </p:stCondLst>
                                        </p:cTn>
                                        <p:tgtEl>
                                          <p:spTgt spid="58381"/>
                                        </p:tgtEl>
                                        <p:attrNameLst>
                                          <p:attrName>style.visibility</p:attrName>
                                        </p:attrNameLst>
                                      </p:cBhvr>
                                      <p:to>
                                        <p:strVal val="visible"/>
                                      </p:to>
                                    </p:set>
                                    <p:animEffect transition="in" filter="slide(fromRight)">
                                      <p:cBhvr>
                                        <p:cTn id="21" dur="500"/>
                                        <p:tgtEl>
                                          <p:spTgt spid="5838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499"/>
                                          </p:stCondLst>
                                        </p:cTn>
                                        <p:tgtEl>
                                          <p:spTgt spid="58386"/>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6" fill="hold" grpId="0" nodeType="clickEffect">
                                  <p:stCondLst>
                                    <p:cond delay="0"/>
                                  </p:stCondLst>
                                  <p:childTnLst>
                                    <p:set>
                                      <p:cBhvr>
                                        <p:cTn id="29" dur="1" fill="hold">
                                          <p:stCondLst>
                                            <p:cond delay="0"/>
                                          </p:stCondLst>
                                        </p:cTn>
                                        <p:tgtEl>
                                          <p:spTgt spid="58380">
                                            <p:txEl>
                                              <p:pRg st="0" end="0"/>
                                            </p:txEl>
                                          </p:spTgt>
                                        </p:tgtEl>
                                        <p:attrNameLst>
                                          <p:attrName>style.visibility</p:attrName>
                                        </p:attrNameLst>
                                      </p:cBhvr>
                                      <p:to>
                                        <p:strVal val="visible"/>
                                      </p:to>
                                    </p:set>
                                    <p:anim calcmode="lin" valueType="num">
                                      <p:cBhvr additive="base">
                                        <p:cTn id="30" dur="500" fill="hold"/>
                                        <p:tgtEl>
                                          <p:spTgt spid="58380">
                                            <p:txEl>
                                              <p:pRg st="0" end="0"/>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5838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build="p" bldLvl="2"/>
      <p:bldP spid="58371" grpId="0"/>
      <p:bldP spid="58380" grpId="0" build="p" bldLvl="2"/>
      <p:bldP spid="5838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411" y="302710"/>
            <a:ext cx="10515600" cy="1325563"/>
          </a:xfrm>
        </p:spPr>
        <p:txBody>
          <a:bodyPr>
            <a:normAutofit/>
          </a:bodyPr>
          <a:lstStyle/>
          <a:p>
            <a:pPr algn="ctr"/>
            <a:r>
              <a:rPr lang="en-US" sz="4800" dirty="0">
                <a:latin typeface="Old English Text MT" panose="03040902040508030806" pitchFamily="66" charset="0"/>
              </a:rPr>
              <a:t>Substitution Effect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2153" y="1815516"/>
            <a:ext cx="1963596" cy="372239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899" y="1690688"/>
            <a:ext cx="4278871" cy="4222072"/>
          </a:xfrm>
          <a:prstGeom prst="rect">
            <a:avLst/>
          </a:prstGeom>
        </p:spPr>
      </p:pic>
      <p:sp>
        <p:nvSpPr>
          <p:cNvPr id="6" name="TextBox 5"/>
          <p:cNvSpPr txBox="1"/>
          <p:nvPr/>
        </p:nvSpPr>
        <p:spPr>
          <a:xfrm>
            <a:off x="1303382" y="5758522"/>
            <a:ext cx="3837904" cy="461665"/>
          </a:xfrm>
          <a:prstGeom prst="rect">
            <a:avLst/>
          </a:prstGeom>
          <a:noFill/>
        </p:spPr>
        <p:txBody>
          <a:bodyPr wrap="square" rtlCol="0">
            <a:spAutoFit/>
          </a:bodyPr>
          <a:lstStyle/>
          <a:p>
            <a:r>
              <a:rPr lang="en-US" sz="2400" dirty="0"/>
              <a:t>$0.99                                 $1.19</a:t>
            </a:r>
          </a:p>
        </p:txBody>
      </p:sp>
      <p:sp>
        <p:nvSpPr>
          <p:cNvPr id="7" name="Right Arrow 6"/>
          <p:cNvSpPr/>
          <p:nvPr/>
        </p:nvSpPr>
        <p:spPr>
          <a:xfrm>
            <a:off x="2797331" y="5758522"/>
            <a:ext cx="850006" cy="4507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496242" y="5747617"/>
            <a:ext cx="2536400" cy="461665"/>
          </a:xfrm>
          <a:prstGeom prst="rect">
            <a:avLst/>
          </a:prstGeom>
          <a:noFill/>
        </p:spPr>
        <p:txBody>
          <a:bodyPr wrap="square" rtlCol="0">
            <a:spAutoFit/>
          </a:bodyPr>
          <a:lstStyle/>
          <a:p>
            <a:pPr algn="ctr"/>
            <a:r>
              <a:rPr lang="en-US" sz="2400" dirty="0"/>
              <a:t>$0.99</a:t>
            </a:r>
          </a:p>
        </p:txBody>
      </p:sp>
    </p:spTree>
    <p:extLst>
      <p:ext uri="{BB962C8B-B14F-4D97-AF65-F5344CB8AC3E}">
        <p14:creationId xmlns:p14="http://schemas.microsoft.com/office/powerpoint/2010/main" val="4020626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dirty="0">
                <a:solidFill>
                  <a:srgbClr val="FF0000"/>
                </a:solidFill>
                <a:latin typeface="MingLiU-ExtB" panose="02020500000000000000" pitchFamily="18" charset="-120"/>
                <a:ea typeface="MingLiU-ExtB" panose="02020500000000000000" pitchFamily="18" charset="-120"/>
              </a:rPr>
              <a:t>INCOME EFFECT</a:t>
            </a:r>
          </a:p>
        </p:txBody>
      </p:sp>
      <p:pic>
        <p:nvPicPr>
          <p:cNvPr id="2050" name="Picture 2" descr="http://cdnlevel3.store.ferrari.com/upload/img/0/0/0/0/E/A/4/8/13293_1_REDS.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230" y="1924766"/>
            <a:ext cx="3404829" cy="34048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2200" y="2476779"/>
            <a:ext cx="2500905" cy="2500905"/>
          </a:xfrm>
          <a:prstGeom prst="rect">
            <a:avLst/>
          </a:prstGeom>
        </p:spPr>
      </p:pic>
      <p:pic>
        <p:nvPicPr>
          <p:cNvPr id="6" name="Picture 2" descr="http://cdnlevel3.store.ferrari.com/upload/img/0/0/0/0/E/A/4/8/13293_1_REDS.jpg">
            <a:hlinkClick r:id="rId2"/>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87049" y="2323435"/>
            <a:ext cx="2807594" cy="280759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48495" y="5563673"/>
            <a:ext cx="9453093" cy="523220"/>
          </a:xfrm>
          <a:prstGeom prst="rect">
            <a:avLst/>
          </a:prstGeom>
          <a:noFill/>
        </p:spPr>
        <p:txBody>
          <a:bodyPr wrap="square" rtlCol="0">
            <a:spAutoFit/>
          </a:bodyPr>
          <a:lstStyle/>
          <a:p>
            <a:r>
              <a:rPr lang="en-US" sz="2800" dirty="0"/>
              <a:t>$44.50                                                                          $19.50 </a:t>
            </a:r>
          </a:p>
        </p:txBody>
      </p:sp>
      <p:sp>
        <p:nvSpPr>
          <p:cNvPr id="7" name="Right Arrow 6"/>
          <p:cNvSpPr/>
          <p:nvPr/>
        </p:nvSpPr>
        <p:spPr>
          <a:xfrm>
            <a:off x="5022761" y="5624699"/>
            <a:ext cx="833979" cy="4011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86990" y="2418793"/>
            <a:ext cx="2505519" cy="2616875"/>
          </a:xfrm>
          <a:prstGeom prst="rect">
            <a:avLst/>
          </a:prstGeom>
        </p:spPr>
      </p:pic>
    </p:spTree>
    <p:extLst>
      <p:ext uri="{BB962C8B-B14F-4D97-AF65-F5344CB8AC3E}">
        <p14:creationId xmlns:p14="http://schemas.microsoft.com/office/powerpoint/2010/main" val="27690788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1C9E1883-B3E1-45C5-BC55-8CF1942C150B}"/>
              </a:ext>
            </a:extLst>
          </p:cNvPr>
          <p:cNvSpPr>
            <a:spLocks noGrp="1" noChangeArrowheads="1"/>
          </p:cNvSpPr>
          <p:nvPr>
            <p:ph sz="half" idx="1"/>
          </p:nvPr>
        </p:nvSpPr>
        <p:spPr>
          <a:xfrm>
            <a:off x="251791" y="1981201"/>
            <a:ext cx="11529392" cy="4375149"/>
          </a:xfrm>
        </p:spPr>
        <p:txBody>
          <a:bodyPr>
            <a:normAutofit fontScale="92500" lnSpcReduction="10000"/>
          </a:bodyPr>
          <a:lstStyle/>
          <a:p>
            <a:pPr marL="457200" indent="-457200"/>
            <a:r>
              <a:rPr lang="en-US" altLang="en-US" b="1" dirty="0"/>
              <a:t>Utility = Satisfaction</a:t>
            </a:r>
          </a:p>
          <a:p>
            <a:pPr marL="457200" indent="-457200"/>
            <a:r>
              <a:rPr lang="en-US" altLang="en-US" b="1" dirty="0"/>
              <a:t>We buy goods because we get utility from them</a:t>
            </a:r>
          </a:p>
          <a:p>
            <a:pPr marL="457200" indent="-457200"/>
            <a:r>
              <a:rPr lang="en-US" altLang="en-US" b="1" dirty="0"/>
              <a:t>The </a:t>
            </a:r>
            <a:r>
              <a:rPr lang="en-US" altLang="en-US" b="1" dirty="0">
                <a:solidFill>
                  <a:srgbClr val="000099"/>
                </a:solidFill>
              </a:rPr>
              <a:t>law of diminishing marginal utility</a:t>
            </a:r>
            <a:r>
              <a:rPr lang="en-US" altLang="en-US" b="1" dirty="0">
                <a:solidFill>
                  <a:schemeClr val="hlink"/>
                </a:solidFill>
              </a:rPr>
              <a:t> </a:t>
            </a:r>
            <a:r>
              <a:rPr lang="en-US" altLang="en-US" b="1" dirty="0"/>
              <a:t>states that as you consume more units of any good, the additional satisfaction from each additional unit will eventually start to decrease </a:t>
            </a:r>
          </a:p>
          <a:p>
            <a:pPr marL="457200" indent="-457200"/>
            <a:r>
              <a:rPr lang="en-US" altLang="en-US" b="1" dirty="0"/>
              <a:t>In other words, the more you buy of ANY GOOD the less satisfaction you get from each new unit.</a:t>
            </a:r>
          </a:p>
          <a:p>
            <a:pPr marL="457200" indent="-457200">
              <a:buNone/>
            </a:pPr>
            <a:r>
              <a:rPr lang="en-US" altLang="en-US" b="1" dirty="0">
                <a:solidFill>
                  <a:schemeClr val="accent2"/>
                </a:solidFill>
              </a:rPr>
              <a:t>Discussion Questions:</a:t>
            </a:r>
          </a:p>
          <a:p>
            <a:pPr marL="457200" indent="-457200">
              <a:buFontTx/>
              <a:buAutoNum type="arabicPeriod"/>
            </a:pPr>
            <a:r>
              <a:rPr lang="en-US" altLang="en-US" b="1" dirty="0">
                <a:solidFill>
                  <a:schemeClr val="accent2"/>
                </a:solidFill>
              </a:rPr>
              <a:t>What does this have to do with the Law of Demand?</a:t>
            </a:r>
          </a:p>
          <a:p>
            <a:pPr marL="457200" indent="-457200">
              <a:buFontTx/>
              <a:buAutoNum type="arabicPeriod"/>
            </a:pPr>
            <a:r>
              <a:rPr lang="en-US" altLang="en-US" b="1" dirty="0">
                <a:solidFill>
                  <a:schemeClr val="accent2"/>
                </a:solidFill>
              </a:rPr>
              <a:t>How does this effect the pricing of businesses?</a:t>
            </a:r>
          </a:p>
        </p:txBody>
      </p:sp>
      <p:sp>
        <p:nvSpPr>
          <p:cNvPr id="59395" name="Text Box 3">
            <a:extLst>
              <a:ext uri="{FF2B5EF4-FFF2-40B4-BE49-F238E27FC236}">
                <a16:creationId xmlns:a16="http://schemas.microsoft.com/office/drawing/2014/main" id="{55E78041-2C2B-4924-BA20-9A5BB6412977}"/>
              </a:ext>
            </a:extLst>
          </p:cNvPr>
          <p:cNvSpPr txBox="1">
            <a:spLocks noChangeArrowheads="1"/>
          </p:cNvSpPr>
          <p:nvPr/>
        </p:nvSpPr>
        <p:spPr bwMode="auto">
          <a:xfrm>
            <a:off x="1524000" y="685801"/>
            <a:ext cx="79248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3000" b="1">
                <a:solidFill>
                  <a:schemeClr val="accent2"/>
                </a:solidFill>
                <a:latin typeface="Arial" panose="020B0604020202020204" pitchFamily="34" charset="0"/>
              </a:rPr>
              <a:t>3. Law of Diminishing Marginal Utility</a:t>
            </a:r>
            <a:endParaRPr lang="en-US" altLang="en-US" sz="3000">
              <a:solidFill>
                <a:schemeClr val="accent2"/>
              </a:solidFill>
              <a:latin typeface="Arial" panose="020B0604020202020204" pitchFamily="34" charset="0"/>
            </a:endParaRPr>
          </a:p>
        </p:txBody>
      </p:sp>
      <p:sp>
        <p:nvSpPr>
          <p:cNvPr id="31748" name="Rectangle 13">
            <a:extLst>
              <a:ext uri="{FF2B5EF4-FFF2-40B4-BE49-F238E27FC236}">
                <a16:creationId xmlns:a16="http://schemas.microsoft.com/office/drawing/2014/main" id="{3484D23E-0B37-4C02-AEF9-63FD8F5BF001}"/>
              </a:ext>
            </a:extLst>
          </p:cNvPr>
          <p:cNvSpPr>
            <a:spLocks noGrp="1" noChangeArrowheads="1"/>
          </p:cNvSpPr>
          <p:nvPr>
            <p:ph type="title"/>
          </p:nvPr>
        </p:nvSpPr>
        <p:spPr>
          <a:xfrm>
            <a:off x="1524000" y="-228600"/>
            <a:ext cx="9144000" cy="1143000"/>
          </a:xfrm>
        </p:spPr>
        <p:txBody>
          <a:bodyPr/>
          <a:lstStyle/>
          <a:p>
            <a:pPr eaLnBrk="1" hangingPunct="1"/>
            <a:r>
              <a:rPr lang="en-US" altLang="en-US" sz="4000" b="1"/>
              <a:t>Why does the Law of Demand occur?</a:t>
            </a:r>
          </a:p>
        </p:txBody>
      </p:sp>
      <p:sp>
        <p:nvSpPr>
          <p:cNvPr id="59406" name="Text Box 14">
            <a:extLst>
              <a:ext uri="{FF2B5EF4-FFF2-40B4-BE49-F238E27FC236}">
                <a16:creationId xmlns:a16="http://schemas.microsoft.com/office/drawing/2014/main" id="{BA7530AD-5A94-4B19-8B07-3CACAC2ACF5B}"/>
              </a:ext>
            </a:extLst>
          </p:cNvPr>
          <p:cNvSpPr txBox="1">
            <a:spLocks noChangeArrowheads="1"/>
          </p:cNvSpPr>
          <p:nvPr/>
        </p:nvSpPr>
        <p:spPr bwMode="auto">
          <a:xfrm>
            <a:off x="4191000" y="1371600"/>
            <a:ext cx="1219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4400" b="1"/>
              <a:t>U-</a:t>
            </a:r>
          </a:p>
        </p:txBody>
      </p:sp>
      <p:sp>
        <p:nvSpPr>
          <p:cNvPr id="59407" name="Text Box 15">
            <a:extLst>
              <a:ext uri="{FF2B5EF4-FFF2-40B4-BE49-F238E27FC236}">
                <a16:creationId xmlns:a16="http://schemas.microsoft.com/office/drawing/2014/main" id="{A41E5B4C-5E92-4FFD-B8CA-AE000BAF5F70}"/>
              </a:ext>
            </a:extLst>
          </p:cNvPr>
          <p:cNvSpPr txBox="1">
            <a:spLocks noChangeArrowheads="1"/>
          </p:cNvSpPr>
          <p:nvPr/>
        </p:nvSpPr>
        <p:spPr bwMode="auto">
          <a:xfrm>
            <a:off x="4800600" y="1371600"/>
            <a:ext cx="1447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4400" b="1"/>
              <a:t>TIL-</a:t>
            </a:r>
          </a:p>
        </p:txBody>
      </p:sp>
      <p:sp>
        <p:nvSpPr>
          <p:cNvPr id="59408" name="Text Box 16">
            <a:extLst>
              <a:ext uri="{FF2B5EF4-FFF2-40B4-BE49-F238E27FC236}">
                <a16:creationId xmlns:a16="http://schemas.microsoft.com/office/drawing/2014/main" id="{8BF8ED61-2CBC-405B-831B-5FAFC3F93948}"/>
              </a:ext>
            </a:extLst>
          </p:cNvPr>
          <p:cNvSpPr txBox="1">
            <a:spLocks noChangeArrowheads="1"/>
          </p:cNvSpPr>
          <p:nvPr/>
        </p:nvSpPr>
        <p:spPr bwMode="auto">
          <a:xfrm>
            <a:off x="6019800" y="1371600"/>
            <a:ext cx="1219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4400" b="1"/>
              <a:t>IT-</a:t>
            </a:r>
          </a:p>
        </p:txBody>
      </p:sp>
      <p:sp>
        <p:nvSpPr>
          <p:cNvPr id="59409" name="Text Box 17">
            <a:extLst>
              <a:ext uri="{FF2B5EF4-FFF2-40B4-BE49-F238E27FC236}">
                <a16:creationId xmlns:a16="http://schemas.microsoft.com/office/drawing/2014/main" id="{B44ADD22-7963-4F80-86FF-9A1A3079F8D3}"/>
              </a:ext>
            </a:extLst>
          </p:cNvPr>
          <p:cNvSpPr txBox="1">
            <a:spLocks noChangeArrowheads="1"/>
          </p:cNvSpPr>
          <p:nvPr/>
        </p:nvSpPr>
        <p:spPr bwMode="auto">
          <a:xfrm>
            <a:off x="6858000" y="1371600"/>
            <a:ext cx="1219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4400" b="1"/>
              <a:t>Y</a:t>
            </a:r>
          </a:p>
        </p:txBody>
      </p:sp>
      <p:pic>
        <p:nvPicPr>
          <p:cNvPr id="31753" name="Picture 19" descr="http://hometown.aol.com/imfullofdreams/images/rolling-stones-800.jpg">
            <a:extLst>
              <a:ext uri="{FF2B5EF4-FFF2-40B4-BE49-F238E27FC236}">
                <a16:creationId xmlns:a16="http://schemas.microsoft.com/office/drawing/2014/main" id="{B46FC29C-02C6-4BFF-A1EB-B7699789976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38637" t="12122" r="9091" b="9091"/>
          <a:stretch>
            <a:fillRect/>
          </a:stretch>
        </p:blipFill>
        <p:spPr bwMode="auto">
          <a:xfrm>
            <a:off x="8915400" y="609600"/>
            <a:ext cx="14160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4" name="Slide Number Placeholder 9">
            <a:extLst>
              <a:ext uri="{FF2B5EF4-FFF2-40B4-BE49-F238E27FC236}">
                <a16:creationId xmlns:a16="http://schemas.microsoft.com/office/drawing/2014/main" id="{69A45228-0230-41BE-B548-69EA37F3330E}"/>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14EC3265-F4D0-492F-B55D-C0D1374EC64A}" type="slidenum">
              <a:rPr lang="en-US" altLang="en-US" sz="1400"/>
              <a:pPr>
                <a:spcBef>
                  <a:spcPct val="0"/>
                </a:spcBef>
                <a:buFontTx/>
                <a:buNone/>
              </a:pPr>
              <a:t>28</a:t>
            </a:fld>
            <a:endParaRPr lang="en-US" altLang="en-US" sz="1400"/>
          </a:p>
        </p:txBody>
      </p:sp>
    </p:spTree>
    <p:extLst>
      <p:ext uri="{BB962C8B-B14F-4D97-AF65-F5344CB8AC3E}">
        <p14:creationId xmlns:p14="http://schemas.microsoft.com/office/powerpoint/2010/main" val="197914310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59395"/>
                                        </p:tgtEl>
                                        <p:attrNameLst>
                                          <p:attrName>style.visibility</p:attrName>
                                        </p:attrNameLst>
                                      </p:cBhvr>
                                      <p:to>
                                        <p:strVal val="visible"/>
                                      </p:to>
                                    </p:set>
                                    <p:animEffect transition="in" filter="slide(fromLeft)">
                                      <p:cBhvr>
                                        <p:cTn id="7" dur="500"/>
                                        <p:tgtEl>
                                          <p:spTgt spid="593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59406"/>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59407"/>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59408"/>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59409"/>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59394">
                                            <p:txEl>
                                              <p:pRg st="0" end="0"/>
                                            </p:txEl>
                                          </p:spTgt>
                                        </p:tgtEl>
                                        <p:attrNameLst>
                                          <p:attrName>style.visibility</p:attrName>
                                        </p:attrNameLst>
                                      </p:cBhvr>
                                      <p:to>
                                        <p:strVal val="visible"/>
                                      </p:to>
                                    </p:set>
                                    <p:animEffect transition="in" filter="checkerboard(across)">
                                      <p:cBhvr>
                                        <p:cTn id="28" dur="500"/>
                                        <p:tgtEl>
                                          <p:spTgt spid="59394">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59394">
                                            <p:txEl>
                                              <p:pRg st="1" end="1"/>
                                            </p:txEl>
                                          </p:spTgt>
                                        </p:tgtEl>
                                        <p:attrNameLst>
                                          <p:attrName>style.visibility</p:attrName>
                                        </p:attrNameLst>
                                      </p:cBhvr>
                                      <p:to>
                                        <p:strVal val="visible"/>
                                      </p:to>
                                    </p:set>
                                    <p:animEffect transition="in" filter="checkerboard(across)">
                                      <p:cBhvr>
                                        <p:cTn id="33" dur="500"/>
                                        <p:tgtEl>
                                          <p:spTgt spid="59394">
                                            <p:txEl>
                                              <p:pRg st="1" end="1"/>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59394">
                                            <p:txEl>
                                              <p:pRg st="2" end="2"/>
                                            </p:txEl>
                                          </p:spTgt>
                                        </p:tgtEl>
                                        <p:attrNameLst>
                                          <p:attrName>style.visibility</p:attrName>
                                        </p:attrNameLst>
                                      </p:cBhvr>
                                      <p:to>
                                        <p:strVal val="visible"/>
                                      </p:to>
                                    </p:set>
                                    <p:animEffect transition="in" filter="checkerboard(across)">
                                      <p:cBhvr>
                                        <p:cTn id="38" dur="500"/>
                                        <p:tgtEl>
                                          <p:spTgt spid="59394">
                                            <p:txEl>
                                              <p:pRg st="2" end="2"/>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59394">
                                            <p:txEl>
                                              <p:pRg st="3" end="3"/>
                                            </p:txEl>
                                          </p:spTgt>
                                        </p:tgtEl>
                                        <p:attrNameLst>
                                          <p:attrName>style.visibility</p:attrName>
                                        </p:attrNameLst>
                                      </p:cBhvr>
                                      <p:to>
                                        <p:strVal val="visible"/>
                                      </p:to>
                                    </p:set>
                                    <p:animEffect transition="in" filter="checkerboard(across)">
                                      <p:cBhvr>
                                        <p:cTn id="43" dur="500"/>
                                        <p:tgtEl>
                                          <p:spTgt spid="59394">
                                            <p:txEl>
                                              <p:pRg st="3" end="3"/>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59394">
                                            <p:txEl>
                                              <p:pRg st="4" end="4"/>
                                            </p:txEl>
                                          </p:spTgt>
                                        </p:tgtEl>
                                        <p:attrNameLst>
                                          <p:attrName>style.visibility</p:attrName>
                                        </p:attrNameLst>
                                      </p:cBhvr>
                                      <p:to>
                                        <p:strVal val="visible"/>
                                      </p:to>
                                    </p:set>
                                    <p:animEffect transition="in" filter="checkerboard(across)">
                                      <p:cBhvr>
                                        <p:cTn id="48" dur="500"/>
                                        <p:tgtEl>
                                          <p:spTgt spid="59394">
                                            <p:txEl>
                                              <p:pRg st="4" end="4"/>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59394">
                                            <p:txEl>
                                              <p:pRg st="5" end="5"/>
                                            </p:txEl>
                                          </p:spTgt>
                                        </p:tgtEl>
                                        <p:attrNameLst>
                                          <p:attrName>style.visibility</p:attrName>
                                        </p:attrNameLst>
                                      </p:cBhvr>
                                      <p:to>
                                        <p:strVal val="visible"/>
                                      </p:to>
                                    </p:set>
                                    <p:animEffect transition="in" filter="checkerboard(across)">
                                      <p:cBhvr>
                                        <p:cTn id="53" dur="500"/>
                                        <p:tgtEl>
                                          <p:spTgt spid="59394">
                                            <p:txEl>
                                              <p:pRg st="5" end="5"/>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59394">
                                            <p:txEl>
                                              <p:pRg st="6" end="6"/>
                                            </p:txEl>
                                          </p:spTgt>
                                        </p:tgtEl>
                                        <p:attrNameLst>
                                          <p:attrName>style.visibility</p:attrName>
                                        </p:attrNameLst>
                                      </p:cBhvr>
                                      <p:to>
                                        <p:strVal val="visible"/>
                                      </p:to>
                                    </p:set>
                                    <p:animEffect transition="in" filter="checkerboard(across)">
                                      <p:cBhvr>
                                        <p:cTn id="58" dur="500"/>
                                        <p:tgtEl>
                                          <p:spTgt spid="5939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build="p" bldLvl="2"/>
      <p:bldP spid="59395" grpId="0"/>
      <p:bldP spid="59406" grpId="0"/>
      <p:bldP spid="59407" grpId="0"/>
      <p:bldP spid="59408" grpId="0"/>
      <p:bldP spid="5940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7547"/>
            <a:ext cx="10515600" cy="1325563"/>
          </a:xfrm>
        </p:spPr>
        <p:txBody>
          <a:bodyPr/>
          <a:lstStyle/>
          <a:p>
            <a:pPr algn="ctr"/>
            <a:r>
              <a:rPr lang="en-US" dirty="0">
                <a:latin typeface="Harlow Solid Italic" panose="04030604020F02020D02" pitchFamily="82" charset="0"/>
              </a:rPr>
              <a:t>Law of Diminishing Marginal Utility</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737" y="1565147"/>
            <a:ext cx="3369168" cy="188673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4017" y="4706691"/>
            <a:ext cx="3520059" cy="185903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0060" y="1565147"/>
            <a:ext cx="3549472" cy="1996578"/>
          </a:xfrm>
          <a:prstGeom prst="rect">
            <a:avLst/>
          </a:prstGeom>
        </p:spPr>
      </p:pic>
      <p:sp>
        <p:nvSpPr>
          <p:cNvPr id="7" name="TextBox 6"/>
          <p:cNvSpPr txBox="1"/>
          <p:nvPr/>
        </p:nvSpPr>
        <p:spPr>
          <a:xfrm>
            <a:off x="347730" y="3696237"/>
            <a:ext cx="3387143" cy="830997"/>
          </a:xfrm>
          <a:prstGeom prst="rect">
            <a:avLst/>
          </a:prstGeom>
          <a:noFill/>
        </p:spPr>
        <p:txBody>
          <a:bodyPr wrap="square" rtlCol="0">
            <a:spAutoFit/>
          </a:bodyPr>
          <a:lstStyle/>
          <a:p>
            <a:pPr algn="ctr"/>
            <a:r>
              <a:rPr lang="en-US" sz="2400" dirty="0">
                <a:solidFill>
                  <a:srgbClr val="FF0000"/>
                </a:solidFill>
              </a:rPr>
              <a:t>30 minutes playing Mario 3D is blissful!</a:t>
            </a:r>
          </a:p>
        </p:txBody>
      </p:sp>
      <p:sp>
        <p:nvSpPr>
          <p:cNvPr id="8" name="TextBox 7"/>
          <p:cNvSpPr txBox="1"/>
          <p:nvPr/>
        </p:nvSpPr>
        <p:spPr>
          <a:xfrm>
            <a:off x="3948297" y="3696236"/>
            <a:ext cx="3771497" cy="830997"/>
          </a:xfrm>
          <a:prstGeom prst="rect">
            <a:avLst/>
          </a:prstGeom>
          <a:noFill/>
        </p:spPr>
        <p:txBody>
          <a:bodyPr wrap="square" rtlCol="0">
            <a:spAutoFit/>
          </a:bodyPr>
          <a:lstStyle/>
          <a:p>
            <a:r>
              <a:rPr lang="en-US" sz="2400" dirty="0"/>
              <a:t>1 hours playing is still sort of fun, but starting to get old</a:t>
            </a:r>
          </a:p>
        </p:txBody>
      </p:sp>
      <p:sp>
        <p:nvSpPr>
          <p:cNvPr id="9" name="TextBox 8"/>
          <p:cNvSpPr txBox="1"/>
          <p:nvPr/>
        </p:nvSpPr>
        <p:spPr>
          <a:xfrm>
            <a:off x="8000060" y="3693762"/>
            <a:ext cx="3876541" cy="1200329"/>
          </a:xfrm>
          <a:prstGeom prst="rect">
            <a:avLst/>
          </a:prstGeom>
          <a:noFill/>
        </p:spPr>
        <p:txBody>
          <a:bodyPr wrap="square" rtlCol="0">
            <a:spAutoFit/>
          </a:bodyPr>
          <a:lstStyle/>
          <a:p>
            <a:pPr algn="ctr"/>
            <a:r>
              <a:rPr lang="en-US" sz="2400" dirty="0">
                <a:solidFill>
                  <a:srgbClr val="FF0000"/>
                </a:solidFill>
              </a:rPr>
              <a:t>2 hours of Mario has become dull, and my fingers are hurting!</a:t>
            </a:r>
          </a:p>
        </p:txBody>
      </p:sp>
      <p:sp>
        <p:nvSpPr>
          <p:cNvPr id="4" name="TextBox 3">
            <a:extLst>
              <a:ext uri="{FF2B5EF4-FFF2-40B4-BE49-F238E27FC236}">
                <a16:creationId xmlns:a16="http://schemas.microsoft.com/office/drawing/2014/main" id="{A1A9FBAE-3DC6-4978-BB54-A93B749081E9}"/>
              </a:ext>
            </a:extLst>
          </p:cNvPr>
          <p:cNvSpPr txBox="1"/>
          <p:nvPr/>
        </p:nvSpPr>
        <p:spPr>
          <a:xfrm>
            <a:off x="4167363" y="1073959"/>
            <a:ext cx="3426713" cy="1077218"/>
          </a:xfrm>
          <a:prstGeom prst="rect">
            <a:avLst/>
          </a:prstGeom>
          <a:noFill/>
        </p:spPr>
        <p:txBody>
          <a:bodyPr wrap="square" rtlCol="0">
            <a:spAutoFit/>
          </a:bodyPr>
          <a:lstStyle/>
          <a:p>
            <a:pPr algn="ctr"/>
            <a:r>
              <a:rPr lang="en-US" sz="3200" dirty="0">
                <a:solidFill>
                  <a:srgbClr val="00B0F0"/>
                </a:solidFill>
                <a:latin typeface="Arial Black" panose="020B0A04020102020204" pitchFamily="34" charset="0"/>
              </a:rPr>
              <a:t>On a personal level</a:t>
            </a:r>
          </a:p>
        </p:txBody>
      </p:sp>
    </p:spTree>
    <p:extLst>
      <p:ext uri="{BB962C8B-B14F-4D97-AF65-F5344CB8AC3E}">
        <p14:creationId xmlns:p14="http://schemas.microsoft.com/office/powerpoint/2010/main" val="2595513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0000"/>
                </a:solidFill>
              </a:rPr>
              <a:t>Milestone Review </a:t>
            </a:r>
          </a:p>
        </p:txBody>
      </p:sp>
      <p:sp>
        <p:nvSpPr>
          <p:cNvPr id="3" name="Content Placeholder 2"/>
          <p:cNvSpPr>
            <a:spLocks noGrp="1"/>
          </p:cNvSpPr>
          <p:nvPr>
            <p:ph idx="1"/>
          </p:nvPr>
        </p:nvSpPr>
        <p:spPr>
          <a:xfrm>
            <a:off x="5970105" y="1799121"/>
            <a:ext cx="5999922" cy="4351338"/>
          </a:xfrm>
        </p:spPr>
        <p:txBody>
          <a:bodyPr>
            <a:normAutofit/>
          </a:bodyPr>
          <a:lstStyle/>
          <a:p>
            <a:pPr marL="0" indent="0">
              <a:buNone/>
            </a:pPr>
            <a:r>
              <a:rPr lang="en-US" b="1" dirty="0"/>
              <a:t>SSEMI1b) </a:t>
            </a:r>
            <a:r>
              <a:rPr lang="en-US" dirty="0"/>
              <a:t>The diagram shows the </a:t>
            </a:r>
            <a:br>
              <a:rPr lang="en-US" dirty="0"/>
            </a:br>
            <a:r>
              <a:rPr lang="en-US" dirty="0"/>
              <a:t>circular flow of goods and resources </a:t>
            </a:r>
            <a:br>
              <a:rPr lang="en-US" dirty="0"/>
            </a:br>
            <a:r>
              <a:rPr lang="en-US" dirty="0"/>
              <a:t>in a market economy. According to </a:t>
            </a:r>
            <a:br>
              <a:rPr lang="en-US" dirty="0"/>
            </a:br>
            <a:r>
              <a:rPr lang="en-US" dirty="0"/>
              <a:t>this diagram, where do individuals </a:t>
            </a:r>
            <a:br>
              <a:rPr lang="en-US" dirty="0"/>
            </a:br>
            <a:r>
              <a:rPr lang="en-US" dirty="0"/>
              <a:t>sell their labor? </a:t>
            </a:r>
            <a:endParaRPr lang="en-US" b="1" dirty="0"/>
          </a:p>
          <a:p>
            <a:pPr marL="514350" indent="-514350">
              <a:buFont typeface="+mj-lt"/>
              <a:buAutoNum type="alphaLcParenR"/>
            </a:pPr>
            <a:r>
              <a:rPr lang="en-US" dirty="0"/>
              <a:t>in households</a:t>
            </a:r>
          </a:p>
          <a:p>
            <a:pPr marL="514350" indent="-514350">
              <a:buFont typeface="+mj-lt"/>
              <a:buAutoNum type="alphaLcParenR"/>
            </a:pPr>
            <a:r>
              <a:rPr lang="en-US" dirty="0"/>
              <a:t>in the factor market</a:t>
            </a:r>
          </a:p>
          <a:p>
            <a:pPr marL="514350" indent="-514350">
              <a:buFont typeface="+mj-lt"/>
              <a:buAutoNum type="alphaLcParenR"/>
            </a:pPr>
            <a:r>
              <a:rPr lang="en-US" dirty="0"/>
              <a:t>in the product market</a:t>
            </a:r>
          </a:p>
          <a:p>
            <a:pPr marL="514350" indent="-514350">
              <a:buFont typeface="+mj-lt"/>
              <a:buAutoNum type="alphaLcParenR"/>
            </a:pPr>
            <a:r>
              <a:rPr lang="en-US" dirty="0"/>
              <a:t>in the revenue market</a:t>
            </a:r>
          </a:p>
          <a:p>
            <a:endParaRPr lang="en-US" dirty="0"/>
          </a:p>
        </p:txBody>
      </p:sp>
      <p:pic>
        <p:nvPicPr>
          <p:cNvPr id="2050" name="Picture 2" descr="https://www.usatestprep.com/modules/gallery/files/33/3326/3326.png">
            <a:extLst>
              <a:ext uri="{FF2B5EF4-FFF2-40B4-BE49-F238E27FC236}">
                <a16:creationId xmlns:a16="http://schemas.microsoft.com/office/drawing/2014/main" id="{D7F2C1EF-15B5-497C-9D2F-13858A6636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973" y="1578459"/>
            <a:ext cx="5715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1484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4524" name="Picture 12">
            <a:extLst>
              <a:ext uri="{FF2B5EF4-FFF2-40B4-BE49-F238E27FC236}">
                <a16:creationId xmlns:a16="http://schemas.microsoft.com/office/drawing/2014/main" id="{EF0F6310-EB87-4BE7-A94C-602720C9AE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875" t="44470" r="46933" b="33000"/>
          <a:stretch>
            <a:fillRect/>
          </a:stretch>
        </p:blipFill>
        <p:spPr bwMode="auto">
          <a:xfrm>
            <a:off x="1828800" y="3908425"/>
            <a:ext cx="7086600" cy="275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5" name="Picture 13">
            <a:extLst>
              <a:ext uri="{FF2B5EF4-FFF2-40B4-BE49-F238E27FC236}">
                <a16:creationId xmlns:a16="http://schemas.microsoft.com/office/drawing/2014/main" id="{716780C4-4599-47F8-BD86-4574211F3E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875" t="53999" r="46806" b="32687"/>
          <a:stretch>
            <a:fillRect/>
          </a:stretch>
        </p:blipFill>
        <p:spPr bwMode="auto">
          <a:xfrm>
            <a:off x="1828800" y="2286001"/>
            <a:ext cx="7086600"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6" name="Picture 14">
            <a:extLst>
              <a:ext uri="{FF2B5EF4-FFF2-40B4-BE49-F238E27FC236}">
                <a16:creationId xmlns:a16="http://schemas.microsoft.com/office/drawing/2014/main" id="{419EE55E-1E5A-4994-8AE7-A55874C1A7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875" t="67313" r="46806" b="29001"/>
          <a:stretch>
            <a:fillRect/>
          </a:stretch>
        </p:blipFill>
        <p:spPr bwMode="auto">
          <a:xfrm>
            <a:off x="1828800" y="2841626"/>
            <a:ext cx="70866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7" name="Picture 15">
            <a:extLst>
              <a:ext uri="{FF2B5EF4-FFF2-40B4-BE49-F238E27FC236}">
                <a16:creationId xmlns:a16="http://schemas.microsoft.com/office/drawing/2014/main" id="{FC3AE818-F348-4E55-8F76-C7FC80C4FA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1782" t="40851" r="46933" b="55414"/>
          <a:stretch>
            <a:fillRect/>
          </a:stretch>
        </p:blipFill>
        <p:spPr bwMode="auto">
          <a:xfrm>
            <a:off x="6705600" y="2384425"/>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4560" name="Group 48">
            <a:extLst>
              <a:ext uri="{FF2B5EF4-FFF2-40B4-BE49-F238E27FC236}">
                <a16:creationId xmlns:a16="http://schemas.microsoft.com/office/drawing/2014/main" id="{9929784C-1CB4-4B7B-968C-E0E5A7319F05}"/>
              </a:ext>
            </a:extLst>
          </p:cNvPr>
          <p:cNvGraphicFramePr>
            <a:graphicFrameLocks noGrp="1"/>
          </p:cNvGraphicFramePr>
          <p:nvPr/>
        </p:nvGraphicFramePr>
        <p:xfrm>
          <a:off x="9067800" y="2286000"/>
          <a:ext cx="1447800" cy="4244974"/>
        </p:xfrm>
        <a:graphic>
          <a:graphicData uri="http://schemas.openxmlformats.org/drawingml/2006/table">
            <a:tbl>
              <a:tblPr/>
              <a:tblGrid>
                <a:gridCol w="1447800">
                  <a:extLst>
                    <a:ext uri="{9D8B030D-6E8A-4147-A177-3AD203B41FA5}">
                      <a16:colId xmlns:a16="http://schemas.microsoft.com/office/drawing/2014/main" val="20000"/>
                    </a:ext>
                  </a:extLst>
                </a:gridCol>
              </a:tblGrid>
              <a:tr h="533311">
                <a:tc>
                  <a:txBody>
                    <a:bodyPr/>
                    <a:lstStyle>
                      <a:lvl1pPr eaLnBrk="0" hangingPunct="0">
                        <a:spcBef>
                          <a:spcPct val="20000"/>
                        </a:spcBef>
                        <a:defRPr sz="2800">
                          <a:solidFill>
                            <a:schemeClr val="tx1"/>
                          </a:solidFill>
                          <a:latin typeface="Times New Roman" panose="02020603050405020304" charset="0"/>
                        </a:defRPr>
                      </a:lvl1pPr>
                      <a:lvl2pPr eaLnBrk="0" hangingPunct="0">
                        <a:spcBef>
                          <a:spcPct val="20000"/>
                        </a:spcBef>
                        <a:defRPr sz="2400">
                          <a:solidFill>
                            <a:schemeClr val="tx1"/>
                          </a:solidFill>
                          <a:latin typeface="Times New Roman" panose="02020603050405020304" charset="0"/>
                        </a:defRPr>
                      </a:lvl2pPr>
                      <a:lvl3pPr eaLnBrk="0" hangingPunct="0">
                        <a:spcBef>
                          <a:spcPct val="20000"/>
                        </a:spcBef>
                        <a:defRPr sz="2000">
                          <a:solidFill>
                            <a:schemeClr val="tx1"/>
                          </a:solidFill>
                          <a:latin typeface="Times New Roman" panose="02020603050405020304" charset="0"/>
                        </a:defRPr>
                      </a:lvl3pPr>
                      <a:lvl4pPr eaLnBrk="0" hangingPunct="0">
                        <a:spcBef>
                          <a:spcPct val="20000"/>
                        </a:spcBef>
                        <a:defRPr>
                          <a:solidFill>
                            <a:schemeClr val="tx1"/>
                          </a:solidFill>
                          <a:latin typeface="Times New Roman" panose="02020603050405020304" charset="0"/>
                        </a:defRPr>
                      </a:lvl4pPr>
                      <a:lvl5pPr eaLnBrk="0" hangingPunct="0">
                        <a:spcBef>
                          <a:spcPct val="20000"/>
                        </a:spcBef>
                        <a:defRPr>
                          <a:solidFill>
                            <a:schemeClr val="tx1"/>
                          </a:solidFill>
                          <a:latin typeface="Times New Roman" panose="02020603050405020304" charset="0"/>
                        </a:defRPr>
                      </a:lvl5pPr>
                      <a:lvl6pPr eaLnBrk="0" fontAlgn="base" hangingPunct="0">
                        <a:spcBef>
                          <a:spcPct val="20000"/>
                        </a:spcBef>
                        <a:spcAft>
                          <a:spcPct val="0"/>
                        </a:spcAft>
                        <a:defRPr>
                          <a:solidFill>
                            <a:schemeClr val="tx1"/>
                          </a:solidFill>
                          <a:latin typeface="Times New Roman" panose="02020603050405020304" charset="0"/>
                        </a:defRPr>
                      </a:lvl6pPr>
                      <a:lvl7pPr eaLnBrk="0" fontAlgn="base" hangingPunct="0">
                        <a:spcBef>
                          <a:spcPct val="20000"/>
                        </a:spcBef>
                        <a:spcAft>
                          <a:spcPct val="0"/>
                        </a:spcAft>
                        <a:defRPr>
                          <a:solidFill>
                            <a:schemeClr val="tx1"/>
                          </a:solidFill>
                          <a:latin typeface="Times New Roman" panose="02020603050405020304" charset="0"/>
                        </a:defRPr>
                      </a:lvl7pPr>
                      <a:lvl8pPr eaLnBrk="0" fontAlgn="base" hangingPunct="0">
                        <a:spcBef>
                          <a:spcPct val="20000"/>
                        </a:spcBef>
                        <a:spcAft>
                          <a:spcPct val="0"/>
                        </a:spcAft>
                        <a:defRPr>
                          <a:solidFill>
                            <a:schemeClr val="tx1"/>
                          </a:solidFill>
                          <a:latin typeface="Times New Roman" panose="02020603050405020304" charset="0"/>
                        </a:defRPr>
                      </a:lvl8pPr>
                      <a:lvl9pPr eaLnBrk="0" fontAlgn="base" hangingPunct="0">
                        <a:spcBef>
                          <a:spcPct val="20000"/>
                        </a:spcBef>
                        <a:spcAft>
                          <a:spcPct val="0"/>
                        </a:spcAft>
                        <a:defRPr>
                          <a:solidFill>
                            <a:schemeClr val="tx1"/>
                          </a:solidFill>
                          <a:latin typeface="Times New Roman" panose="02020603050405020304" charset="0"/>
                        </a:defRPr>
                      </a:lvl9pPr>
                    </a:lstStyle>
                    <a:p>
                      <a:pPr marL="0" marR="0" lvl="0" indent="0" algn="ctr" defTabSz="914400" rtl="0" eaLnBrk="0" fontAlgn="base" latinLnBrk="0" hangingPunct="0">
                        <a:lnSpc>
                          <a:spcPct val="100000"/>
                        </a:lnSpc>
                        <a:spcBef>
                          <a:spcPct val="20000"/>
                        </a:spcBef>
                        <a:spcAft>
                          <a:spcPct val="0"/>
                        </a:spcAft>
                        <a:buClrTx/>
                        <a:buSzTx/>
                        <a:buFontTx/>
                        <a:buNone/>
                      </a:pPr>
                      <a:r>
                        <a:rPr kumimoji="0" lang="en-US" altLang="en-US" sz="2800" b="1" i="0" u="none" strike="noStrike" cap="none" normalizeH="0" baseline="0">
                          <a:ln>
                            <a:noFill/>
                          </a:ln>
                          <a:solidFill>
                            <a:schemeClr val="tx1"/>
                          </a:solidFill>
                          <a:effectLst/>
                          <a:latin typeface="Times New Roman" panose="02020603050405020304" charset="0"/>
                        </a:rPr>
                        <a:t>Change</a:t>
                      </a: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18144">
                <a:tc>
                  <a:txBody>
                    <a:bodyPr/>
                    <a:lstStyle>
                      <a:lvl1pPr eaLnBrk="0" hangingPunct="0">
                        <a:spcBef>
                          <a:spcPct val="20000"/>
                        </a:spcBef>
                        <a:defRPr sz="2800">
                          <a:solidFill>
                            <a:schemeClr val="tx1"/>
                          </a:solidFill>
                          <a:latin typeface="Times New Roman" panose="02020603050405020304" charset="0"/>
                        </a:defRPr>
                      </a:lvl1pPr>
                      <a:lvl2pPr eaLnBrk="0" hangingPunct="0">
                        <a:spcBef>
                          <a:spcPct val="20000"/>
                        </a:spcBef>
                        <a:defRPr sz="2400">
                          <a:solidFill>
                            <a:schemeClr val="tx1"/>
                          </a:solidFill>
                          <a:latin typeface="Times New Roman" panose="02020603050405020304" charset="0"/>
                        </a:defRPr>
                      </a:lvl2pPr>
                      <a:lvl3pPr eaLnBrk="0" hangingPunct="0">
                        <a:spcBef>
                          <a:spcPct val="20000"/>
                        </a:spcBef>
                        <a:defRPr sz="2000">
                          <a:solidFill>
                            <a:schemeClr val="tx1"/>
                          </a:solidFill>
                          <a:latin typeface="Times New Roman" panose="02020603050405020304" charset="0"/>
                        </a:defRPr>
                      </a:lvl3pPr>
                      <a:lvl4pPr eaLnBrk="0" hangingPunct="0">
                        <a:spcBef>
                          <a:spcPct val="20000"/>
                        </a:spcBef>
                        <a:defRPr>
                          <a:solidFill>
                            <a:schemeClr val="tx1"/>
                          </a:solidFill>
                          <a:latin typeface="Times New Roman" panose="02020603050405020304" charset="0"/>
                        </a:defRPr>
                      </a:lvl4pPr>
                      <a:lvl5pPr eaLnBrk="0" hangingPunct="0">
                        <a:spcBef>
                          <a:spcPct val="20000"/>
                        </a:spcBef>
                        <a:defRPr>
                          <a:solidFill>
                            <a:schemeClr val="tx1"/>
                          </a:solidFill>
                          <a:latin typeface="Times New Roman" panose="02020603050405020304" charset="0"/>
                        </a:defRPr>
                      </a:lvl5pPr>
                      <a:lvl6pPr eaLnBrk="0" fontAlgn="base" hangingPunct="0">
                        <a:spcBef>
                          <a:spcPct val="20000"/>
                        </a:spcBef>
                        <a:spcAft>
                          <a:spcPct val="0"/>
                        </a:spcAft>
                        <a:defRPr>
                          <a:solidFill>
                            <a:schemeClr val="tx1"/>
                          </a:solidFill>
                          <a:latin typeface="Times New Roman" panose="02020603050405020304" charset="0"/>
                        </a:defRPr>
                      </a:lvl6pPr>
                      <a:lvl7pPr eaLnBrk="0" fontAlgn="base" hangingPunct="0">
                        <a:spcBef>
                          <a:spcPct val="20000"/>
                        </a:spcBef>
                        <a:spcAft>
                          <a:spcPct val="0"/>
                        </a:spcAft>
                        <a:defRPr>
                          <a:solidFill>
                            <a:schemeClr val="tx1"/>
                          </a:solidFill>
                          <a:latin typeface="Times New Roman" panose="02020603050405020304" charset="0"/>
                        </a:defRPr>
                      </a:lvl7pPr>
                      <a:lvl8pPr eaLnBrk="0" fontAlgn="base" hangingPunct="0">
                        <a:spcBef>
                          <a:spcPct val="20000"/>
                        </a:spcBef>
                        <a:spcAft>
                          <a:spcPct val="0"/>
                        </a:spcAft>
                        <a:defRPr>
                          <a:solidFill>
                            <a:schemeClr val="tx1"/>
                          </a:solidFill>
                          <a:latin typeface="Times New Roman" panose="02020603050405020304" charset="0"/>
                        </a:defRPr>
                      </a:lvl8pPr>
                      <a:lvl9pPr eaLnBrk="0" fontAlgn="base" hangingPunct="0">
                        <a:spcBef>
                          <a:spcPct val="20000"/>
                        </a:spcBef>
                        <a:spcAft>
                          <a:spcPct val="0"/>
                        </a:spcAft>
                        <a:defRPr>
                          <a:solidFill>
                            <a:schemeClr val="tx1"/>
                          </a:solidFill>
                          <a:latin typeface="Times New Roman" panose="02020603050405020304" charset="0"/>
                        </a:defRPr>
                      </a:lvl9pPr>
                    </a:lstStyle>
                    <a:p>
                      <a:pPr marL="0" marR="0" lvl="0" indent="0" algn="ctr" defTabSz="914400" rtl="0" eaLnBrk="0" fontAlgn="base" latinLnBrk="0" hangingPunct="0">
                        <a:lnSpc>
                          <a:spcPct val="100000"/>
                        </a:lnSpc>
                        <a:spcBef>
                          <a:spcPct val="20000"/>
                        </a:spcBef>
                        <a:spcAft>
                          <a:spcPct val="0"/>
                        </a:spcAft>
                        <a:buClrTx/>
                        <a:buSzTx/>
                        <a:buFontTx/>
                        <a:buNone/>
                      </a:pPr>
                      <a:r>
                        <a:rPr kumimoji="0" lang="en-US" altLang="en-US" sz="2800" b="1" i="0" u="none" strike="noStrike" cap="none" normalizeH="0" baseline="0">
                          <a:ln>
                            <a:noFill/>
                          </a:ln>
                          <a:solidFill>
                            <a:schemeClr val="tx1"/>
                          </a:solidFill>
                          <a:effectLst/>
                          <a:latin typeface="Times New Roman" panose="02020603050405020304" charset="0"/>
                        </a:rPr>
                        <a:t>N/A</a:t>
                      </a: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7277">
                <a:tc>
                  <a:txBody>
                    <a:bodyPr/>
                    <a:lstStyle>
                      <a:lvl1pPr eaLnBrk="0" hangingPunct="0">
                        <a:spcBef>
                          <a:spcPct val="20000"/>
                        </a:spcBef>
                        <a:defRPr sz="2800">
                          <a:solidFill>
                            <a:schemeClr val="tx1"/>
                          </a:solidFill>
                          <a:latin typeface="Times New Roman" panose="02020603050405020304" charset="0"/>
                        </a:defRPr>
                      </a:lvl1pPr>
                      <a:lvl2pPr eaLnBrk="0" hangingPunct="0">
                        <a:spcBef>
                          <a:spcPct val="20000"/>
                        </a:spcBef>
                        <a:defRPr sz="2400">
                          <a:solidFill>
                            <a:schemeClr val="tx1"/>
                          </a:solidFill>
                          <a:latin typeface="Times New Roman" panose="02020603050405020304" charset="0"/>
                        </a:defRPr>
                      </a:lvl2pPr>
                      <a:lvl3pPr eaLnBrk="0" hangingPunct="0">
                        <a:spcBef>
                          <a:spcPct val="20000"/>
                        </a:spcBef>
                        <a:defRPr sz="2000">
                          <a:solidFill>
                            <a:schemeClr val="tx1"/>
                          </a:solidFill>
                          <a:latin typeface="Times New Roman" panose="02020603050405020304" charset="0"/>
                        </a:defRPr>
                      </a:lvl3pPr>
                      <a:lvl4pPr eaLnBrk="0" hangingPunct="0">
                        <a:spcBef>
                          <a:spcPct val="20000"/>
                        </a:spcBef>
                        <a:defRPr>
                          <a:solidFill>
                            <a:schemeClr val="tx1"/>
                          </a:solidFill>
                          <a:latin typeface="Times New Roman" panose="02020603050405020304" charset="0"/>
                        </a:defRPr>
                      </a:lvl4pPr>
                      <a:lvl5pPr eaLnBrk="0" hangingPunct="0">
                        <a:spcBef>
                          <a:spcPct val="20000"/>
                        </a:spcBef>
                        <a:defRPr>
                          <a:solidFill>
                            <a:schemeClr val="tx1"/>
                          </a:solidFill>
                          <a:latin typeface="Times New Roman" panose="02020603050405020304" charset="0"/>
                        </a:defRPr>
                      </a:lvl5pPr>
                      <a:lvl6pPr eaLnBrk="0" fontAlgn="base" hangingPunct="0">
                        <a:spcBef>
                          <a:spcPct val="20000"/>
                        </a:spcBef>
                        <a:spcAft>
                          <a:spcPct val="0"/>
                        </a:spcAft>
                        <a:defRPr>
                          <a:solidFill>
                            <a:schemeClr val="tx1"/>
                          </a:solidFill>
                          <a:latin typeface="Times New Roman" panose="02020603050405020304" charset="0"/>
                        </a:defRPr>
                      </a:lvl6pPr>
                      <a:lvl7pPr eaLnBrk="0" fontAlgn="base" hangingPunct="0">
                        <a:spcBef>
                          <a:spcPct val="20000"/>
                        </a:spcBef>
                        <a:spcAft>
                          <a:spcPct val="0"/>
                        </a:spcAft>
                        <a:defRPr>
                          <a:solidFill>
                            <a:schemeClr val="tx1"/>
                          </a:solidFill>
                          <a:latin typeface="Times New Roman" panose="02020603050405020304" charset="0"/>
                        </a:defRPr>
                      </a:lvl7pPr>
                      <a:lvl8pPr eaLnBrk="0" fontAlgn="base" hangingPunct="0">
                        <a:spcBef>
                          <a:spcPct val="20000"/>
                        </a:spcBef>
                        <a:spcAft>
                          <a:spcPct val="0"/>
                        </a:spcAft>
                        <a:defRPr>
                          <a:solidFill>
                            <a:schemeClr val="tx1"/>
                          </a:solidFill>
                          <a:latin typeface="Times New Roman" panose="02020603050405020304" charset="0"/>
                        </a:defRPr>
                      </a:lvl8pPr>
                      <a:lvl9pPr eaLnBrk="0" fontAlgn="base" hangingPunct="0">
                        <a:spcBef>
                          <a:spcPct val="20000"/>
                        </a:spcBef>
                        <a:spcAft>
                          <a:spcPct val="0"/>
                        </a:spcAft>
                        <a:defRPr>
                          <a:solidFill>
                            <a:schemeClr val="tx1"/>
                          </a:solidFill>
                          <a:latin typeface="Times New Roman" panose="02020603050405020304" charset="0"/>
                        </a:defRPr>
                      </a:lvl9pPr>
                    </a:lstStyle>
                    <a:p>
                      <a:pPr marL="0" marR="0" lvl="0" indent="0" algn="ctr" defTabSz="914400" rtl="0" eaLnBrk="0" fontAlgn="base" latinLnBrk="0" hangingPunct="0">
                        <a:lnSpc>
                          <a:spcPct val="100000"/>
                        </a:lnSpc>
                        <a:spcBef>
                          <a:spcPct val="20000"/>
                        </a:spcBef>
                        <a:spcAft>
                          <a:spcPct val="0"/>
                        </a:spcAft>
                        <a:buClrTx/>
                        <a:buSzTx/>
                        <a:buFontTx/>
                        <a:buNone/>
                      </a:pPr>
                      <a:r>
                        <a:rPr kumimoji="0" lang="en-US" altLang="en-US" sz="2800" b="1" i="0" u="none" strike="noStrike" cap="none" normalizeH="0" baseline="0">
                          <a:ln>
                            <a:noFill/>
                          </a:ln>
                          <a:solidFill>
                            <a:schemeClr val="tx1"/>
                          </a:solidFill>
                          <a:effectLst/>
                          <a:latin typeface="Times New Roman" panose="02020603050405020304" charset="0"/>
                        </a:rPr>
                        <a:t>$54</a:t>
                      </a: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47593">
                <a:tc>
                  <a:txBody>
                    <a:bodyPr/>
                    <a:lstStyle>
                      <a:lvl1pPr eaLnBrk="0" hangingPunct="0">
                        <a:spcBef>
                          <a:spcPct val="20000"/>
                        </a:spcBef>
                        <a:defRPr sz="2800">
                          <a:solidFill>
                            <a:schemeClr val="tx1"/>
                          </a:solidFill>
                          <a:latin typeface="Times New Roman" panose="02020603050405020304" charset="0"/>
                        </a:defRPr>
                      </a:lvl1pPr>
                      <a:lvl2pPr eaLnBrk="0" hangingPunct="0">
                        <a:spcBef>
                          <a:spcPct val="20000"/>
                        </a:spcBef>
                        <a:defRPr sz="2400">
                          <a:solidFill>
                            <a:schemeClr val="tx1"/>
                          </a:solidFill>
                          <a:latin typeface="Times New Roman" panose="02020603050405020304" charset="0"/>
                        </a:defRPr>
                      </a:lvl2pPr>
                      <a:lvl3pPr eaLnBrk="0" hangingPunct="0">
                        <a:spcBef>
                          <a:spcPct val="20000"/>
                        </a:spcBef>
                        <a:defRPr sz="2000">
                          <a:solidFill>
                            <a:schemeClr val="tx1"/>
                          </a:solidFill>
                          <a:latin typeface="Times New Roman" panose="02020603050405020304" charset="0"/>
                        </a:defRPr>
                      </a:lvl3pPr>
                      <a:lvl4pPr eaLnBrk="0" hangingPunct="0">
                        <a:spcBef>
                          <a:spcPct val="20000"/>
                        </a:spcBef>
                        <a:defRPr>
                          <a:solidFill>
                            <a:schemeClr val="tx1"/>
                          </a:solidFill>
                          <a:latin typeface="Times New Roman" panose="02020603050405020304" charset="0"/>
                        </a:defRPr>
                      </a:lvl4pPr>
                      <a:lvl5pPr eaLnBrk="0" hangingPunct="0">
                        <a:spcBef>
                          <a:spcPct val="20000"/>
                        </a:spcBef>
                        <a:defRPr>
                          <a:solidFill>
                            <a:schemeClr val="tx1"/>
                          </a:solidFill>
                          <a:latin typeface="Times New Roman" panose="02020603050405020304" charset="0"/>
                        </a:defRPr>
                      </a:lvl5pPr>
                      <a:lvl6pPr eaLnBrk="0" fontAlgn="base" hangingPunct="0">
                        <a:spcBef>
                          <a:spcPct val="20000"/>
                        </a:spcBef>
                        <a:spcAft>
                          <a:spcPct val="0"/>
                        </a:spcAft>
                        <a:defRPr>
                          <a:solidFill>
                            <a:schemeClr val="tx1"/>
                          </a:solidFill>
                          <a:latin typeface="Times New Roman" panose="02020603050405020304" charset="0"/>
                        </a:defRPr>
                      </a:lvl6pPr>
                      <a:lvl7pPr eaLnBrk="0" fontAlgn="base" hangingPunct="0">
                        <a:spcBef>
                          <a:spcPct val="20000"/>
                        </a:spcBef>
                        <a:spcAft>
                          <a:spcPct val="0"/>
                        </a:spcAft>
                        <a:defRPr>
                          <a:solidFill>
                            <a:schemeClr val="tx1"/>
                          </a:solidFill>
                          <a:latin typeface="Times New Roman" panose="02020603050405020304" charset="0"/>
                        </a:defRPr>
                      </a:lvl7pPr>
                      <a:lvl8pPr eaLnBrk="0" fontAlgn="base" hangingPunct="0">
                        <a:spcBef>
                          <a:spcPct val="20000"/>
                        </a:spcBef>
                        <a:spcAft>
                          <a:spcPct val="0"/>
                        </a:spcAft>
                        <a:defRPr>
                          <a:solidFill>
                            <a:schemeClr val="tx1"/>
                          </a:solidFill>
                          <a:latin typeface="Times New Roman" panose="02020603050405020304" charset="0"/>
                        </a:defRPr>
                      </a:lvl8pPr>
                      <a:lvl9pPr eaLnBrk="0" fontAlgn="base" hangingPunct="0">
                        <a:spcBef>
                          <a:spcPct val="20000"/>
                        </a:spcBef>
                        <a:spcAft>
                          <a:spcPct val="0"/>
                        </a:spcAft>
                        <a:defRPr>
                          <a:solidFill>
                            <a:schemeClr val="tx1"/>
                          </a:solidFill>
                          <a:latin typeface="Times New Roman" panose="02020603050405020304" charset="0"/>
                        </a:defRPr>
                      </a:lvl9pPr>
                    </a:lstStyle>
                    <a:p>
                      <a:pPr marL="0" marR="0" lvl="0" indent="0" algn="ctr" defTabSz="914400" rtl="0" eaLnBrk="0" fontAlgn="base" latinLnBrk="0" hangingPunct="0">
                        <a:lnSpc>
                          <a:spcPct val="100000"/>
                        </a:lnSpc>
                        <a:spcBef>
                          <a:spcPct val="20000"/>
                        </a:spcBef>
                        <a:spcAft>
                          <a:spcPct val="0"/>
                        </a:spcAft>
                        <a:buClrTx/>
                        <a:buSzTx/>
                        <a:buFontTx/>
                        <a:buNone/>
                      </a:pPr>
                      <a:r>
                        <a:rPr kumimoji="0" lang="en-US" altLang="en-US" sz="2800" b="1" i="0" u="none" strike="noStrike" cap="none" normalizeH="0" baseline="0">
                          <a:ln>
                            <a:noFill/>
                          </a:ln>
                          <a:solidFill>
                            <a:schemeClr val="tx1"/>
                          </a:solidFill>
                          <a:effectLst/>
                          <a:latin typeface="Times New Roman" panose="02020603050405020304" charset="0"/>
                        </a:rPr>
                        <a:t>$33</a:t>
                      </a: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85686">
                <a:tc>
                  <a:txBody>
                    <a:bodyPr/>
                    <a:lstStyle>
                      <a:lvl1pPr eaLnBrk="0" hangingPunct="0">
                        <a:spcBef>
                          <a:spcPct val="20000"/>
                        </a:spcBef>
                        <a:defRPr sz="2800">
                          <a:solidFill>
                            <a:schemeClr val="tx1"/>
                          </a:solidFill>
                          <a:latin typeface="Times New Roman" panose="02020603050405020304" charset="0"/>
                        </a:defRPr>
                      </a:lvl1pPr>
                      <a:lvl2pPr eaLnBrk="0" hangingPunct="0">
                        <a:spcBef>
                          <a:spcPct val="20000"/>
                        </a:spcBef>
                        <a:defRPr sz="2400">
                          <a:solidFill>
                            <a:schemeClr val="tx1"/>
                          </a:solidFill>
                          <a:latin typeface="Times New Roman" panose="02020603050405020304" charset="0"/>
                        </a:defRPr>
                      </a:lvl2pPr>
                      <a:lvl3pPr eaLnBrk="0" hangingPunct="0">
                        <a:spcBef>
                          <a:spcPct val="20000"/>
                        </a:spcBef>
                        <a:defRPr sz="2000">
                          <a:solidFill>
                            <a:schemeClr val="tx1"/>
                          </a:solidFill>
                          <a:latin typeface="Times New Roman" panose="02020603050405020304" charset="0"/>
                        </a:defRPr>
                      </a:lvl3pPr>
                      <a:lvl4pPr eaLnBrk="0" hangingPunct="0">
                        <a:spcBef>
                          <a:spcPct val="20000"/>
                        </a:spcBef>
                        <a:defRPr>
                          <a:solidFill>
                            <a:schemeClr val="tx1"/>
                          </a:solidFill>
                          <a:latin typeface="Times New Roman" panose="02020603050405020304" charset="0"/>
                        </a:defRPr>
                      </a:lvl4pPr>
                      <a:lvl5pPr eaLnBrk="0" hangingPunct="0">
                        <a:spcBef>
                          <a:spcPct val="20000"/>
                        </a:spcBef>
                        <a:defRPr>
                          <a:solidFill>
                            <a:schemeClr val="tx1"/>
                          </a:solidFill>
                          <a:latin typeface="Times New Roman" panose="02020603050405020304" charset="0"/>
                        </a:defRPr>
                      </a:lvl5pPr>
                      <a:lvl6pPr eaLnBrk="0" fontAlgn="base" hangingPunct="0">
                        <a:spcBef>
                          <a:spcPct val="20000"/>
                        </a:spcBef>
                        <a:spcAft>
                          <a:spcPct val="0"/>
                        </a:spcAft>
                        <a:defRPr>
                          <a:solidFill>
                            <a:schemeClr val="tx1"/>
                          </a:solidFill>
                          <a:latin typeface="Times New Roman" panose="02020603050405020304" charset="0"/>
                        </a:defRPr>
                      </a:lvl6pPr>
                      <a:lvl7pPr eaLnBrk="0" fontAlgn="base" hangingPunct="0">
                        <a:spcBef>
                          <a:spcPct val="20000"/>
                        </a:spcBef>
                        <a:spcAft>
                          <a:spcPct val="0"/>
                        </a:spcAft>
                        <a:defRPr>
                          <a:solidFill>
                            <a:schemeClr val="tx1"/>
                          </a:solidFill>
                          <a:latin typeface="Times New Roman" panose="02020603050405020304" charset="0"/>
                        </a:defRPr>
                      </a:lvl7pPr>
                      <a:lvl8pPr eaLnBrk="0" fontAlgn="base" hangingPunct="0">
                        <a:spcBef>
                          <a:spcPct val="20000"/>
                        </a:spcBef>
                        <a:spcAft>
                          <a:spcPct val="0"/>
                        </a:spcAft>
                        <a:defRPr>
                          <a:solidFill>
                            <a:schemeClr val="tx1"/>
                          </a:solidFill>
                          <a:latin typeface="Times New Roman" panose="02020603050405020304" charset="0"/>
                        </a:defRPr>
                      </a:lvl8pPr>
                      <a:lvl9pPr eaLnBrk="0" fontAlgn="base" hangingPunct="0">
                        <a:spcBef>
                          <a:spcPct val="20000"/>
                        </a:spcBef>
                        <a:spcAft>
                          <a:spcPct val="0"/>
                        </a:spcAft>
                        <a:defRPr>
                          <a:solidFill>
                            <a:schemeClr val="tx1"/>
                          </a:solidFill>
                          <a:latin typeface="Times New Roman" panose="02020603050405020304" charset="0"/>
                        </a:defRPr>
                      </a:lvl9pPr>
                    </a:lstStyle>
                    <a:p>
                      <a:pPr marL="0" marR="0" lvl="0" indent="0" algn="ctr" defTabSz="914400" rtl="0" eaLnBrk="0" fontAlgn="base" latinLnBrk="0" hangingPunct="0">
                        <a:lnSpc>
                          <a:spcPct val="100000"/>
                        </a:lnSpc>
                        <a:spcBef>
                          <a:spcPct val="20000"/>
                        </a:spcBef>
                        <a:spcAft>
                          <a:spcPct val="0"/>
                        </a:spcAft>
                        <a:buClrTx/>
                        <a:buSzTx/>
                        <a:buFontTx/>
                        <a:buNone/>
                      </a:pPr>
                      <a:r>
                        <a:rPr kumimoji="0" lang="en-US" altLang="en-US" sz="2800" b="1" i="0" u="none" strike="noStrike" cap="none" normalizeH="0" baseline="0">
                          <a:ln>
                            <a:noFill/>
                          </a:ln>
                          <a:solidFill>
                            <a:schemeClr val="tx1"/>
                          </a:solidFill>
                          <a:effectLst/>
                          <a:latin typeface="Times New Roman" panose="02020603050405020304" charset="0"/>
                        </a:rPr>
                        <a:t>$15</a:t>
                      </a: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85686">
                <a:tc>
                  <a:txBody>
                    <a:bodyPr/>
                    <a:lstStyle>
                      <a:lvl1pPr eaLnBrk="0" hangingPunct="0">
                        <a:spcBef>
                          <a:spcPct val="20000"/>
                        </a:spcBef>
                        <a:defRPr sz="2800">
                          <a:solidFill>
                            <a:schemeClr val="tx1"/>
                          </a:solidFill>
                          <a:latin typeface="Times New Roman" panose="02020603050405020304" charset="0"/>
                        </a:defRPr>
                      </a:lvl1pPr>
                      <a:lvl2pPr eaLnBrk="0" hangingPunct="0">
                        <a:spcBef>
                          <a:spcPct val="20000"/>
                        </a:spcBef>
                        <a:defRPr sz="2400">
                          <a:solidFill>
                            <a:schemeClr val="tx1"/>
                          </a:solidFill>
                          <a:latin typeface="Times New Roman" panose="02020603050405020304" charset="0"/>
                        </a:defRPr>
                      </a:lvl2pPr>
                      <a:lvl3pPr eaLnBrk="0" hangingPunct="0">
                        <a:spcBef>
                          <a:spcPct val="20000"/>
                        </a:spcBef>
                        <a:defRPr sz="2000">
                          <a:solidFill>
                            <a:schemeClr val="tx1"/>
                          </a:solidFill>
                          <a:latin typeface="Times New Roman" panose="02020603050405020304" charset="0"/>
                        </a:defRPr>
                      </a:lvl3pPr>
                      <a:lvl4pPr eaLnBrk="0" hangingPunct="0">
                        <a:spcBef>
                          <a:spcPct val="20000"/>
                        </a:spcBef>
                        <a:defRPr>
                          <a:solidFill>
                            <a:schemeClr val="tx1"/>
                          </a:solidFill>
                          <a:latin typeface="Times New Roman" panose="02020603050405020304" charset="0"/>
                        </a:defRPr>
                      </a:lvl4pPr>
                      <a:lvl5pPr eaLnBrk="0" hangingPunct="0">
                        <a:spcBef>
                          <a:spcPct val="20000"/>
                        </a:spcBef>
                        <a:defRPr>
                          <a:solidFill>
                            <a:schemeClr val="tx1"/>
                          </a:solidFill>
                          <a:latin typeface="Times New Roman" panose="02020603050405020304" charset="0"/>
                        </a:defRPr>
                      </a:lvl5pPr>
                      <a:lvl6pPr eaLnBrk="0" fontAlgn="base" hangingPunct="0">
                        <a:spcBef>
                          <a:spcPct val="20000"/>
                        </a:spcBef>
                        <a:spcAft>
                          <a:spcPct val="0"/>
                        </a:spcAft>
                        <a:defRPr>
                          <a:solidFill>
                            <a:schemeClr val="tx1"/>
                          </a:solidFill>
                          <a:latin typeface="Times New Roman" panose="02020603050405020304" charset="0"/>
                        </a:defRPr>
                      </a:lvl6pPr>
                      <a:lvl7pPr eaLnBrk="0" fontAlgn="base" hangingPunct="0">
                        <a:spcBef>
                          <a:spcPct val="20000"/>
                        </a:spcBef>
                        <a:spcAft>
                          <a:spcPct val="0"/>
                        </a:spcAft>
                        <a:defRPr>
                          <a:solidFill>
                            <a:schemeClr val="tx1"/>
                          </a:solidFill>
                          <a:latin typeface="Times New Roman" panose="02020603050405020304" charset="0"/>
                        </a:defRPr>
                      </a:lvl7pPr>
                      <a:lvl8pPr eaLnBrk="0" fontAlgn="base" hangingPunct="0">
                        <a:spcBef>
                          <a:spcPct val="20000"/>
                        </a:spcBef>
                        <a:spcAft>
                          <a:spcPct val="0"/>
                        </a:spcAft>
                        <a:defRPr>
                          <a:solidFill>
                            <a:schemeClr val="tx1"/>
                          </a:solidFill>
                          <a:latin typeface="Times New Roman" panose="02020603050405020304" charset="0"/>
                        </a:defRPr>
                      </a:lvl8pPr>
                      <a:lvl9pPr eaLnBrk="0" fontAlgn="base" hangingPunct="0">
                        <a:spcBef>
                          <a:spcPct val="20000"/>
                        </a:spcBef>
                        <a:spcAft>
                          <a:spcPct val="0"/>
                        </a:spcAft>
                        <a:defRPr>
                          <a:solidFill>
                            <a:schemeClr val="tx1"/>
                          </a:solidFill>
                          <a:latin typeface="Times New Roman" panose="02020603050405020304" charset="0"/>
                        </a:defRPr>
                      </a:lvl9pPr>
                    </a:lstStyle>
                    <a:p>
                      <a:pPr marL="0" marR="0" lvl="0" indent="0" algn="ctr" defTabSz="914400" rtl="0" eaLnBrk="0" fontAlgn="base" latinLnBrk="0" hangingPunct="0">
                        <a:lnSpc>
                          <a:spcPct val="100000"/>
                        </a:lnSpc>
                        <a:spcBef>
                          <a:spcPct val="20000"/>
                        </a:spcBef>
                        <a:spcAft>
                          <a:spcPct val="0"/>
                        </a:spcAft>
                        <a:buClrTx/>
                        <a:buSzTx/>
                        <a:buFontTx/>
                        <a:buNone/>
                      </a:pPr>
                      <a:r>
                        <a:rPr kumimoji="0" lang="en-US" altLang="en-US" sz="2800" b="1" i="0" u="none" strike="noStrike" cap="none" normalizeH="0" baseline="0">
                          <a:ln>
                            <a:noFill/>
                          </a:ln>
                          <a:solidFill>
                            <a:schemeClr val="tx1"/>
                          </a:solidFill>
                          <a:effectLst/>
                          <a:latin typeface="Times New Roman" panose="02020603050405020304" charset="0"/>
                        </a:rPr>
                        <a:t>$10</a:t>
                      </a: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87277">
                <a:tc>
                  <a:txBody>
                    <a:bodyPr/>
                    <a:lstStyle>
                      <a:lvl1pPr eaLnBrk="0" hangingPunct="0">
                        <a:spcBef>
                          <a:spcPct val="20000"/>
                        </a:spcBef>
                        <a:defRPr sz="2800">
                          <a:solidFill>
                            <a:schemeClr val="tx1"/>
                          </a:solidFill>
                          <a:latin typeface="Times New Roman" panose="02020603050405020304" charset="0"/>
                        </a:defRPr>
                      </a:lvl1pPr>
                      <a:lvl2pPr eaLnBrk="0" hangingPunct="0">
                        <a:spcBef>
                          <a:spcPct val="20000"/>
                        </a:spcBef>
                        <a:defRPr sz="2400">
                          <a:solidFill>
                            <a:schemeClr val="tx1"/>
                          </a:solidFill>
                          <a:latin typeface="Times New Roman" panose="02020603050405020304" charset="0"/>
                        </a:defRPr>
                      </a:lvl2pPr>
                      <a:lvl3pPr eaLnBrk="0" hangingPunct="0">
                        <a:spcBef>
                          <a:spcPct val="20000"/>
                        </a:spcBef>
                        <a:defRPr sz="2000">
                          <a:solidFill>
                            <a:schemeClr val="tx1"/>
                          </a:solidFill>
                          <a:latin typeface="Times New Roman" panose="02020603050405020304" charset="0"/>
                        </a:defRPr>
                      </a:lvl3pPr>
                      <a:lvl4pPr eaLnBrk="0" hangingPunct="0">
                        <a:spcBef>
                          <a:spcPct val="20000"/>
                        </a:spcBef>
                        <a:defRPr>
                          <a:solidFill>
                            <a:schemeClr val="tx1"/>
                          </a:solidFill>
                          <a:latin typeface="Times New Roman" panose="02020603050405020304" charset="0"/>
                        </a:defRPr>
                      </a:lvl4pPr>
                      <a:lvl5pPr eaLnBrk="0" hangingPunct="0">
                        <a:spcBef>
                          <a:spcPct val="20000"/>
                        </a:spcBef>
                        <a:defRPr>
                          <a:solidFill>
                            <a:schemeClr val="tx1"/>
                          </a:solidFill>
                          <a:latin typeface="Times New Roman" panose="02020603050405020304" charset="0"/>
                        </a:defRPr>
                      </a:lvl5pPr>
                      <a:lvl6pPr eaLnBrk="0" fontAlgn="base" hangingPunct="0">
                        <a:spcBef>
                          <a:spcPct val="20000"/>
                        </a:spcBef>
                        <a:spcAft>
                          <a:spcPct val="0"/>
                        </a:spcAft>
                        <a:defRPr>
                          <a:solidFill>
                            <a:schemeClr val="tx1"/>
                          </a:solidFill>
                          <a:latin typeface="Times New Roman" panose="02020603050405020304" charset="0"/>
                        </a:defRPr>
                      </a:lvl6pPr>
                      <a:lvl7pPr eaLnBrk="0" fontAlgn="base" hangingPunct="0">
                        <a:spcBef>
                          <a:spcPct val="20000"/>
                        </a:spcBef>
                        <a:spcAft>
                          <a:spcPct val="0"/>
                        </a:spcAft>
                        <a:defRPr>
                          <a:solidFill>
                            <a:schemeClr val="tx1"/>
                          </a:solidFill>
                          <a:latin typeface="Times New Roman" panose="02020603050405020304" charset="0"/>
                        </a:defRPr>
                      </a:lvl7pPr>
                      <a:lvl8pPr eaLnBrk="0" fontAlgn="base" hangingPunct="0">
                        <a:spcBef>
                          <a:spcPct val="20000"/>
                        </a:spcBef>
                        <a:spcAft>
                          <a:spcPct val="0"/>
                        </a:spcAft>
                        <a:defRPr>
                          <a:solidFill>
                            <a:schemeClr val="tx1"/>
                          </a:solidFill>
                          <a:latin typeface="Times New Roman" panose="02020603050405020304" charset="0"/>
                        </a:defRPr>
                      </a:lvl8pPr>
                      <a:lvl9pPr eaLnBrk="0" fontAlgn="base" hangingPunct="0">
                        <a:spcBef>
                          <a:spcPct val="20000"/>
                        </a:spcBef>
                        <a:spcAft>
                          <a:spcPct val="0"/>
                        </a:spcAft>
                        <a:defRPr>
                          <a:solidFill>
                            <a:schemeClr val="tx1"/>
                          </a:solidFill>
                          <a:latin typeface="Times New Roman" panose="02020603050405020304" charset="0"/>
                        </a:defRPr>
                      </a:lvl9pPr>
                    </a:lstStyle>
                    <a:p>
                      <a:pPr marL="0" marR="0" lvl="0" indent="0" algn="ctr" defTabSz="914400" rtl="0" eaLnBrk="0" fontAlgn="base" latinLnBrk="0" hangingPunct="0">
                        <a:lnSpc>
                          <a:spcPct val="100000"/>
                        </a:lnSpc>
                        <a:spcBef>
                          <a:spcPct val="20000"/>
                        </a:spcBef>
                        <a:spcAft>
                          <a:spcPct val="0"/>
                        </a:spcAft>
                        <a:buClrTx/>
                        <a:buSzTx/>
                        <a:buFontTx/>
                        <a:buNone/>
                      </a:pPr>
                      <a:r>
                        <a:rPr kumimoji="0" lang="en-US" altLang="en-US" sz="2800" b="1" i="0" u="none" strike="noStrike" cap="none" normalizeH="0" baseline="0">
                          <a:ln>
                            <a:noFill/>
                          </a:ln>
                          <a:solidFill>
                            <a:schemeClr val="tx1"/>
                          </a:solidFill>
                          <a:effectLst/>
                          <a:latin typeface="Times New Roman" panose="02020603050405020304" charset="0"/>
                        </a:rPr>
                        <a:t>$5</a:t>
                      </a: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59394" name="Rectangle 2">
            <a:extLst>
              <a:ext uri="{FF2B5EF4-FFF2-40B4-BE49-F238E27FC236}">
                <a16:creationId xmlns:a16="http://schemas.microsoft.com/office/drawing/2014/main" id="{3A8EE69D-C578-4803-A8E6-70E40D696F3B}"/>
              </a:ext>
            </a:extLst>
          </p:cNvPr>
          <p:cNvSpPr>
            <a:spLocks noChangeArrowheads="1"/>
          </p:cNvSpPr>
          <p:nvPr/>
        </p:nvSpPr>
        <p:spPr bwMode="auto">
          <a:xfrm>
            <a:off x="1676400" y="1143000"/>
            <a:ext cx="8991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90000"/>
              </a:lnSpc>
              <a:buFontTx/>
              <a:buNone/>
            </a:pPr>
            <a:r>
              <a:rPr lang="en-US" altLang="en-US" b="1">
                <a:solidFill>
                  <a:srgbClr val="000099"/>
                </a:solidFill>
              </a:rPr>
              <a:t>Can you see the Law of Diminishing Marginal Utility in Disneyland’s pricing strategy?</a:t>
            </a:r>
          </a:p>
        </p:txBody>
      </p:sp>
      <p:pic>
        <p:nvPicPr>
          <p:cNvPr id="32793" name="Picture 55" descr="Disneyland-Logo1">
            <a:extLst>
              <a:ext uri="{FF2B5EF4-FFF2-40B4-BE49-F238E27FC236}">
                <a16:creationId xmlns:a16="http://schemas.microsoft.com/office/drawing/2014/main" id="{AD041408-50C2-432F-B00B-5659AD0DCA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6584" b="6976"/>
          <a:stretch>
            <a:fillRect/>
          </a:stretch>
        </p:blipFill>
        <p:spPr bwMode="auto">
          <a:xfrm>
            <a:off x="4419600" y="228600"/>
            <a:ext cx="3581400"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976172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9394">
                                            <p:txEl>
                                              <p:pRg st="0" end="0"/>
                                            </p:txEl>
                                          </p:spTgt>
                                        </p:tgtEl>
                                        <p:attrNameLst>
                                          <p:attrName>style.visibility</p:attrName>
                                        </p:attrNameLst>
                                      </p:cBhvr>
                                      <p:to>
                                        <p:strVal val="visible"/>
                                      </p:to>
                                    </p:set>
                                    <p:animEffect transition="in" filter="checkerboard(across)">
                                      <p:cBhvr>
                                        <p:cTn id="7" dur="500"/>
                                        <p:tgtEl>
                                          <p:spTgt spid="5939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4524"/>
                                        </p:tgtEl>
                                        <p:attrNameLst>
                                          <p:attrName>style.visibility</p:attrName>
                                        </p:attrNameLst>
                                      </p:cBhvr>
                                      <p:to>
                                        <p:strVal val="visible"/>
                                      </p:to>
                                    </p:set>
                                    <p:animEffect transition="in" filter="dissolve">
                                      <p:cBhvr>
                                        <p:cTn id="12" dur="500"/>
                                        <p:tgtEl>
                                          <p:spTgt spid="64524"/>
                                        </p:tgtEl>
                                      </p:cBhvr>
                                    </p:animEffect>
                                  </p:childTnLst>
                                </p:cTn>
                              </p:par>
                              <p:par>
                                <p:cTn id="13" presetID="9" presetClass="entr" presetSubtype="0" fill="hold" nodeType="withEffect">
                                  <p:stCondLst>
                                    <p:cond delay="0"/>
                                  </p:stCondLst>
                                  <p:childTnLst>
                                    <p:set>
                                      <p:cBhvr>
                                        <p:cTn id="14" dur="1" fill="hold">
                                          <p:stCondLst>
                                            <p:cond delay="0"/>
                                          </p:stCondLst>
                                        </p:cTn>
                                        <p:tgtEl>
                                          <p:spTgt spid="64525"/>
                                        </p:tgtEl>
                                        <p:attrNameLst>
                                          <p:attrName>style.visibility</p:attrName>
                                        </p:attrNameLst>
                                      </p:cBhvr>
                                      <p:to>
                                        <p:strVal val="visible"/>
                                      </p:to>
                                    </p:set>
                                    <p:animEffect transition="in" filter="dissolve">
                                      <p:cBhvr>
                                        <p:cTn id="15" dur="500"/>
                                        <p:tgtEl>
                                          <p:spTgt spid="64525"/>
                                        </p:tgtEl>
                                      </p:cBhvr>
                                    </p:animEffect>
                                  </p:childTnLst>
                                </p:cTn>
                              </p:par>
                              <p:par>
                                <p:cTn id="16" presetID="9" presetClass="entr" presetSubtype="0" fill="hold" nodeType="withEffect">
                                  <p:stCondLst>
                                    <p:cond delay="0"/>
                                  </p:stCondLst>
                                  <p:childTnLst>
                                    <p:set>
                                      <p:cBhvr>
                                        <p:cTn id="17" dur="1" fill="hold">
                                          <p:stCondLst>
                                            <p:cond delay="0"/>
                                          </p:stCondLst>
                                        </p:cTn>
                                        <p:tgtEl>
                                          <p:spTgt spid="64526"/>
                                        </p:tgtEl>
                                        <p:attrNameLst>
                                          <p:attrName>style.visibility</p:attrName>
                                        </p:attrNameLst>
                                      </p:cBhvr>
                                      <p:to>
                                        <p:strVal val="visible"/>
                                      </p:to>
                                    </p:set>
                                    <p:animEffect transition="in" filter="dissolve">
                                      <p:cBhvr>
                                        <p:cTn id="18" dur="500"/>
                                        <p:tgtEl>
                                          <p:spTgt spid="64526"/>
                                        </p:tgtEl>
                                      </p:cBhvr>
                                    </p:animEffect>
                                  </p:childTnLst>
                                </p:cTn>
                              </p:par>
                              <p:par>
                                <p:cTn id="19" presetID="9" presetClass="entr" presetSubtype="0" fill="hold" nodeType="withEffect">
                                  <p:stCondLst>
                                    <p:cond delay="0"/>
                                  </p:stCondLst>
                                  <p:childTnLst>
                                    <p:set>
                                      <p:cBhvr>
                                        <p:cTn id="20" dur="1" fill="hold">
                                          <p:stCondLst>
                                            <p:cond delay="0"/>
                                          </p:stCondLst>
                                        </p:cTn>
                                        <p:tgtEl>
                                          <p:spTgt spid="64527"/>
                                        </p:tgtEl>
                                        <p:attrNameLst>
                                          <p:attrName>style.visibility</p:attrName>
                                        </p:attrNameLst>
                                      </p:cBhvr>
                                      <p:to>
                                        <p:strVal val="visible"/>
                                      </p:to>
                                    </p:set>
                                    <p:animEffect transition="in" filter="dissolve">
                                      <p:cBhvr>
                                        <p:cTn id="21" dur="500"/>
                                        <p:tgtEl>
                                          <p:spTgt spid="6452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64560"/>
                                        </p:tgtEl>
                                        <p:attrNameLst>
                                          <p:attrName>style.visibility</p:attrName>
                                        </p:attrNameLst>
                                      </p:cBhvr>
                                      <p:to>
                                        <p:strVal val="visible"/>
                                      </p:to>
                                    </p:set>
                                    <p:animEffect transition="in" filter="dissolve">
                                      <p:cBhvr>
                                        <p:cTn id="26" dur="500"/>
                                        <p:tgtEl>
                                          <p:spTgt spid="64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build="p" bldLvl="2"/>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Documents and Settings\msalazar\Desktop\AP Economics\Unit 2 Supply, Demand, and Consumer Choice\Calvin and the Law of Diminishing Marginal Utility.tif">
            <a:extLst>
              <a:ext uri="{FF2B5EF4-FFF2-40B4-BE49-F238E27FC236}">
                <a16:creationId xmlns:a16="http://schemas.microsoft.com/office/drawing/2014/main" id="{3E77BC17-AFEE-4ED3-9F82-5208662BF49B}"/>
              </a:ext>
            </a:extLst>
          </p:cNvPr>
          <p:cNvPicPr>
            <a:picLocks noChangeAspect="1" noChangeArrowheads="1"/>
          </p:cNvPicPr>
          <p:nvPr/>
        </p:nvPicPr>
        <p:blipFill>
          <a:blip r:embed="rId2">
            <a:lum bright="-6000"/>
            <a:extLst>
              <a:ext uri="{28A0092B-C50C-407E-A947-70E740481C1C}">
                <a14:useLocalDpi xmlns:a14="http://schemas.microsoft.com/office/drawing/2010/main" val="0"/>
              </a:ext>
            </a:extLst>
          </a:blip>
          <a:srcRect l="26471" t="33600" r="22549" b="20074"/>
          <a:stretch>
            <a:fillRect/>
          </a:stretch>
        </p:blipFill>
        <p:spPr bwMode="auto">
          <a:xfrm>
            <a:off x="1219200" y="158750"/>
            <a:ext cx="9525000" cy="638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3">
            <a:extLst>
              <a:ext uri="{FF2B5EF4-FFF2-40B4-BE49-F238E27FC236}">
                <a16:creationId xmlns:a16="http://schemas.microsoft.com/office/drawing/2014/main" id="{B6269FB0-7132-4E44-B478-F3A0125F8BFB}"/>
              </a:ext>
            </a:extLst>
          </p:cNvPr>
          <p:cNvSpPr>
            <a:spLocks noChangeArrowheads="1"/>
          </p:cNvSpPr>
          <p:nvPr/>
        </p:nvSpPr>
        <p:spPr bwMode="auto">
          <a:xfrm>
            <a:off x="7848601" y="1981200"/>
            <a:ext cx="30019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800" b="1" dirty="0">
              <a:solidFill>
                <a:schemeClr val="tx2"/>
              </a:solidFill>
            </a:endParaRPr>
          </a:p>
        </p:txBody>
      </p:sp>
      <p:sp>
        <p:nvSpPr>
          <p:cNvPr id="33796" name="Slide Number Placeholder 3">
            <a:extLst>
              <a:ext uri="{FF2B5EF4-FFF2-40B4-BE49-F238E27FC236}">
                <a16:creationId xmlns:a16="http://schemas.microsoft.com/office/drawing/2014/main" id="{6AEDF90A-DC42-448B-B596-B535E23E77FC}"/>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3E82420-39E0-4728-AF61-FDBD6077FF9D}" type="slidenum">
              <a:rPr lang="en-US" altLang="en-US" sz="1400"/>
              <a:pPr>
                <a:spcBef>
                  <a:spcPct val="0"/>
                </a:spcBef>
                <a:buFontTx/>
                <a:buNone/>
              </a:pPr>
              <a:t>31</a:t>
            </a:fld>
            <a:endParaRPr lang="en-US" altLang="en-US" sz="1400"/>
          </a:p>
        </p:txBody>
      </p:sp>
    </p:spTree>
    <p:extLst>
      <p:ext uri="{BB962C8B-B14F-4D97-AF65-F5344CB8AC3E}">
        <p14:creationId xmlns:p14="http://schemas.microsoft.com/office/powerpoint/2010/main" val="31618372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0000"/>
                </a:solidFill>
              </a:rPr>
              <a:t>Milestone Review </a:t>
            </a:r>
          </a:p>
        </p:txBody>
      </p:sp>
      <p:sp>
        <p:nvSpPr>
          <p:cNvPr id="3" name="Content Placeholder 2"/>
          <p:cNvSpPr>
            <a:spLocks noGrp="1"/>
          </p:cNvSpPr>
          <p:nvPr>
            <p:ph idx="1"/>
          </p:nvPr>
        </p:nvSpPr>
        <p:spPr>
          <a:xfrm>
            <a:off x="838200" y="1825625"/>
            <a:ext cx="5946913" cy="4351338"/>
          </a:xfrm>
        </p:spPr>
        <p:txBody>
          <a:bodyPr/>
          <a:lstStyle/>
          <a:p>
            <a:pPr marL="0" indent="0">
              <a:buNone/>
            </a:pPr>
            <a:r>
              <a:rPr lang="en-US" b="1" dirty="0"/>
              <a:t>SSEMI2a) </a:t>
            </a:r>
            <a:r>
              <a:rPr lang="en-US" dirty="0"/>
              <a:t>Assuming that the graph follows the normal laws of economics, the line represents</a:t>
            </a:r>
          </a:p>
          <a:p>
            <a:pPr marL="514350" indent="-514350">
              <a:buFont typeface="+mj-lt"/>
              <a:buAutoNum type="alphaLcParenR"/>
            </a:pPr>
            <a:r>
              <a:rPr lang="en-US" dirty="0"/>
              <a:t>demand.</a:t>
            </a:r>
          </a:p>
          <a:p>
            <a:pPr marL="514350" indent="-514350">
              <a:buFont typeface="+mj-lt"/>
              <a:buAutoNum type="alphaLcParenR"/>
            </a:pPr>
            <a:r>
              <a:rPr lang="en-US" dirty="0"/>
              <a:t>supply.</a:t>
            </a:r>
          </a:p>
          <a:p>
            <a:pPr marL="514350" indent="-514350">
              <a:buFont typeface="+mj-lt"/>
              <a:buAutoNum type="alphaLcParenR"/>
            </a:pPr>
            <a:r>
              <a:rPr lang="en-US" dirty="0"/>
              <a:t>equilibrium price.</a:t>
            </a:r>
          </a:p>
          <a:p>
            <a:pPr marL="514350" indent="-514350">
              <a:buFont typeface="+mj-lt"/>
              <a:buAutoNum type="alphaLcParenR"/>
            </a:pPr>
            <a:r>
              <a:rPr lang="en-US" dirty="0"/>
              <a:t>production possibilities.</a:t>
            </a:r>
          </a:p>
          <a:p>
            <a:endParaRPr lang="en-US" dirty="0"/>
          </a:p>
        </p:txBody>
      </p:sp>
      <p:cxnSp>
        <p:nvCxnSpPr>
          <p:cNvPr id="5" name="Straight Connector 4"/>
          <p:cNvCxnSpPr/>
          <p:nvPr/>
        </p:nvCxnSpPr>
        <p:spPr>
          <a:xfrm>
            <a:off x="8083826" y="2027583"/>
            <a:ext cx="53009" cy="352507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8136835" y="5552661"/>
            <a:ext cx="3190461" cy="26504"/>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8552621" y="2601257"/>
            <a:ext cx="2411896" cy="2027583"/>
          </a:xfrm>
          <a:prstGeom prst="line">
            <a:avLst/>
          </a:prstGeom>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6785113" y="1825625"/>
            <a:ext cx="1272209" cy="369332"/>
          </a:xfrm>
          <a:prstGeom prst="rect">
            <a:avLst/>
          </a:prstGeom>
          <a:noFill/>
        </p:spPr>
        <p:txBody>
          <a:bodyPr wrap="square" rtlCol="0">
            <a:spAutoFit/>
          </a:bodyPr>
          <a:lstStyle/>
          <a:p>
            <a:pPr algn="ctr"/>
            <a:r>
              <a:rPr lang="en-US" dirty="0"/>
              <a:t>Price</a:t>
            </a:r>
          </a:p>
        </p:txBody>
      </p:sp>
      <p:sp>
        <p:nvSpPr>
          <p:cNvPr id="13" name="TextBox 12"/>
          <p:cNvSpPr txBox="1"/>
          <p:nvPr/>
        </p:nvSpPr>
        <p:spPr>
          <a:xfrm rot="10800000" flipH="1" flipV="1">
            <a:off x="10415409" y="5765866"/>
            <a:ext cx="1644069" cy="372790"/>
          </a:xfrm>
          <a:prstGeom prst="rect">
            <a:avLst/>
          </a:prstGeom>
          <a:noFill/>
        </p:spPr>
        <p:txBody>
          <a:bodyPr wrap="square" rtlCol="0">
            <a:spAutoFit/>
          </a:bodyPr>
          <a:lstStyle/>
          <a:p>
            <a:pPr algn="ctr"/>
            <a:r>
              <a:rPr lang="en-US" dirty="0"/>
              <a:t>Quantity</a:t>
            </a:r>
          </a:p>
        </p:txBody>
      </p:sp>
    </p:spTree>
    <p:extLst>
      <p:ext uri="{BB962C8B-B14F-4D97-AF65-F5344CB8AC3E}">
        <p14:creationId xmlns:p14="http://schemas.microsoft.com/office/powerpoint/2010/main" val="28607440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701" y="387305"/>
            <a:ext cx="10796835" cy="6052132"/>
          </a:xfrm>
          <a:prstGeom prst="rect">
            <a:avLst/>
          </a:prstGeom>
        </p:spPr>
      </p:pic>
    </p:spTree>
    <p:extLst>
      <p:ext uri="{BB962C8B-B14F-4D97-AF65-F5344CB8AC3E}">
        <p14:creationId xmlns:p14="http://schemas.microsoft.com/office/powerpoint/2010/main" val="40954476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Kristen ITC" panose="03050502040202030202" pitchFamily="66" charset="0"/>
              </a:rPr>
              <a:t>What factors cause Shifts of the Demand Curve?</a:t>
            </a:r>
          </a:p>
        </p:txBody>
      </p:sp>
      <p:sp>
        <p:nvSpPr>
          <p:cNvPr id="3" name="Content Placeholder 2"/>
          <p:cNvSpPr>
            <a:spLocks noGrp="1"/>
          </p:cNvSpPr>
          <p:nvPr>
            <p:ph idx="1"/>
          </p:nvPr>
        </p:nvSpPr>
        <p:spPr>
          <a:xfrm>
            <a:off x="297288" y="1732880"/>
            <a:ext cx="4300470" cy="4351338"/>
          </a:xfrm>
        </p:spPr>
        <p:txBody>
          <a:bodyPr>
            <a:normAutofit fontScale="92500" lnSpcReduction="10000"/>
          </a:bodyPr>
          <a:lstStyle/>
          <a:p>
            <a:r>
              <a:rPr lang="en-US" dirty="0"/>
              <a:t>Remember that a change in </a:t>
            </a:r>
            <a:r>
              <a:rPr lang="en-US" dirty="0" err="1"/>
              <a:t>Qd</a:t>
            </a:r>
            <a:r>
              <a:rPr lang="en-US" dirty="0"/>
              <a:t> is caused by a change in PRICE</a:t>
            </a:r>
          </a:p>
          <a:p>
            <a:r>
              <a:rPr lang="en-US" dirty="0"/>
              <a:t>Changes in Demand are reflected as a </a:t>
            </a:r>
            <a:r>
              <a:rPr lang="en-US" dirty="0">
                <a:latin typeface="Kristen ITC" panose="03050502040202030202" pitchFamily="66" charset="0"/>
              </a:rPr>
              <a:t>shift in the curve</a:t>
            </a:r>
          </a:p>
          <a:p>
            <a:r>
              <a:rPr lang="en-US" dirty="0">
                <a:solidFill>
                  <a:srgbClr val="FF0000"/>
                </a:solidFill>
                <a:latin typeface="Microsoft PhagsPa" panose="020B0502040204020203" pitchFamily="34" charset="0"/>
              </a:rPr>
              <a:t>Shifts to the RIGHT indicate an INCREASE in demand</a:t>
            </a:r>
          </a:p>
          <a:p>
            <a:r>
              <a:rPr lang="en-US" dirty="0">
                <a:solidFill>
                  <a:srgbClr val="002060"/>
                </a:solidFill>
                <a:latin typeface="Microsoft PhagsPa" panose="020B0502040204020203" pitchFamily="34" charset="0"/>
              </a:rPr>
              <a:t>Shifts to the LEFT indicate a DECREASE in demand</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4675" y="1690688"/>
            <a:ext cx="7442200" cy="4882390"/>
          </a:xfrm>
          <a:prstGeom prst="rect">
            <a:avLst/>
          </a:prstGeom>
        </p:spPr>
      </p:pic>
    </p:spTree>
    <p:extLst>
      <p:ext uri="{BB962C8B-B14F-4D97-AF65-F5344CB8AC3E}">
        <p14:creationId xmlns:p14="http://schemas.microsoft.com/office/powerpoint/2010/main" val="73393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fld id="{334F3C2E-9F41-4DF6-8D44-4FB536ED7C06}" type="slidenum">
              <a:rPr lang="en-US" altLang="en-US" sz="1400"/>
              <a:pPr eaLnBrk="1" hangingPunct="1"/>
              <a:t>35</a:t>
            </a:fld>
            <a:endParaRPr lang="en-US" altLang="en-US" sz="1400"/>
          </a:p>
        </p:txBody>
      </p:sp>
      <p:pic>
        <p:nvPicPr>
          <p:cNvPr id="19458"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l="27625" t="37062" r="18373" b="9210"/>
          <a:stretch>
            <a:fillRect/>
          </a:stretch>
        </p:blipFill>
        <p:spPr bwMode="auto">
          <a:xfrm>
            <a:off x="2242587" y="1465124"/>
            <a:ext cx="7522528" cy="4209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5" descr="http://www.youtube.com/yt/brand/media/image/YouTube-icon-full_color.png">
            <a:hlinkClick r:id="rId2"/>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3864" y="6135688"/>
            <a:ext cx="820737"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26"/>
          <p:cNvSpPr txBox="1">
            <a:spLocks noChangeArrowheads="1"/>
          </p:cNvSpPr>
          <p:nvPr/>
        </p:nvSpPr>
        <p:spPr bwMode="auto">
          <a:xfrm>
            <a:off x="1431851" y="-60809"/>
            <a:ext cx="91440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eaLnBrk="1" hangingPunct="1">
              <a:defRPr/>
            </a:pPr>
            <a:r>
              <a:rPr lang="en-US" altLang="en-US" sz="8800" b="1" kern="0" dirty="0"/>
              <a:t>Demand</a:t>
            </a:r>
          </a:p>
        </p:txBody>
      </p:sp>
    </p:spTree>
    <p:extLst>
      <p:ext uri="{BB962C8B-B14F-4D97-AF65-F5344CB8AC3E}">
        <p14:creationId xmlns:p14="http://schemas.microsoft.com/office/powerpoint/2010/main" val="5458966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A20CE2D0-ABD9-4E12-A617-150F27E1917D}"/>
              </a:ext>
            </a:extLst>
          </p:cNvPr>
          <p:cNvSpPr>
            <a:spLocks noGrp="1" noChangeArrowheads="1"/>
          </p:cNvSpPr>
          <p:nvPr>
            <p:ph type="title"/>
          </p:nvPr>
        </p:nvSpPr>
        <p:spPr>
          <a:xfrm>
            <a:off x="2286000" y="-228600"/>
            <a:ext cx="7772400" cy="1143000"/>
          </a:xfrm>
        </p:spPr>
        <p:txBody>
          <a:bodyPr/>
          <a:lstStyle/>
          <a:p>
            <a:pPr eaLnBrk="1" hangingPunct="1"/>
            <a:r>
              <a:rPr lang="en-US" altLang="en-US" b="1">
                <a:solidFill>
                  <a:srgbClr val="000099"/>
                </a:solidFill>
              </a:rPr>
              <a:t>Shifts in Demand</a:t>
            </a:r>
          </a:p>
        </p:txBody>
      </p:sp>
      <p:sp>
        <p:nvSpPr>
          <p:cNvPr id="70659" name="Rectangle 3">
            <a:extLst>
              <a:ext uri="{FF2B5EF4-FFF2-40B4-BE49-F238E27FC236}">
                <a16:creationId xmlns:a16="http://schemas.microsoft.com/office/drawing/2014/main" id="{4612CBAA-7C2B-46E0-9624-CDE5D2AC61B0}"/>
              </a:ext>
            </a:extLst>
          </p:cNvPr>
          <p:cNvSpPr>
            <a:spLocks noGrp="1" noChangeArrowheads="1"/>
          </p:cNvSpPr>
          <p:nvPr>
            <p:ph type="body" idx="1"/>
          </p:nvPr>
        </p:nvSpPr>
        <p:spPr>
          <a:xfrm>
            <a:off x="1828800" y="762001"/>
            <a:ext cx="8839200" cy="4964113"/>
          </a:xfrm>
        </p:spPr>
        <p:txBody>
          <a:bodyPr/>
          <a:lstStyle/>
          <a:p>
            <a:pPr eaLnBrk="1" hangingPunct="1">
              <a:lnSpc>
                <a:spcPct val="90000"/>
              </a:lnSpc>
              <a:buFontTx/>
              <a:buNone/>
            </a:pPr>
            <a:r>
              <a:rPr lang="en-US" altLang="en-US" b="1">
                <a:solidFill>
                  <a:schemeClr val="tx2"/>
                </a:solidFill>
              </a:rPr>
              <a:t>CHANGES IN DEMAND </a:t>
            </a:r>
          </a:p>
          <a:p>
            <a:pPr eaLnBrk="1" hangingPunct="1">
              <a:lnSpc>
                <a:spcPct val="90000"/>
              </a:lnSpc>
            </a:pPr>
            <a:r>
              <a:rPr lang="en-US" altLang="en-US" b="1" i="1">
                <a:solidFill>
                  <a:srgbClr val="000099"/>
                </a:solidFill>
              </a:rPr>
              <a:t>Ceteris paribus</a:t>
            </a:r>
            <a:r>
              <a:rPr lang="en-US" altLang="en-US" b="1" i="1"/>
              <a:t>-</a:t>
            </a:r>
            <a:r>
              <a:rPr lang="en-US" altLang="en-US" b="1"/>
              <a:t>“all other things held constant.”</a:t>
            </a:r>
          </a:p>
          <a:p>
            <a:pPr eaLnBrk="1" hangingPunct="1">
              <a:lnSpc>
                <a:spcPct val="90000"/>
              </a:lnSpc>
            </a:pPr>
            <a:r>
              <a:rPr lang="en-US" altLang="en-US" b="1"/>
              <a:t>When the </a:t>
            </a:r>
            <a:r>
              <a:rPr lang="en-US" altLang="en-US" b="1" i="1"/>
              <a:t>ceteris paribus</a:t>
            </a:r>
            <a:r>
              <a:rPr lang="en-US" altLang="en-US" b="1"/>
              <a:t> assumption is dropped, movement no longer occurs along the demand curve. Rather, the entire demand curve shifts. </a:t>
            </a:r>
          </a:p>
          <a:p>
            <a:pPr eaLnBrk="1" hangingPunct="1">
              <a:lnSpc>
                <a:spcPct val="90000"/>
              </a:lnSpc>
            </a:pPr>
            <a:r>
              <a:rPr lang="en-US" altLang="en-US" b="1"/>
              <a:t>A shift means that at the </a:t>
            </a:r>
            <a:r>
              <a:rPr lang="en-US" altLang="en-US" b="1" u="sng"/>
              <a:t>same prices</a:t>
            </a:r>
            <a:r>
              <a:rPr lang="en-US" altLang="en-US" b="1"/>
              <a:t>, more people are willing and able to purchase that good.</a:t>
            </a:r>
          </a:p>
          <a:p>
            <a:pPr algn="ctr" eaLnBrk="1" hangingPunct="1">
              <a:lnSpc>
                <a:spcPct val="90000"/>
              </a:lnSpc>
              <a:buFontTx/>
              <a:buNone/>
            </a:pPr>
            <a:r>
              <a:rPr lang="en-US" altLang="en-US" sz="3600" b="1">
                <a:solidFill>
                  <a:srgbClr val="990000"/>
                </a:solidFill>
              </a:rPr>
              <a:t>This is a change in demand, not a change in quantity demanded</a:t>
            </a:r>
          </a:p>
        </p:txBody>
      </p:sp>
      <p:sp>
        <p:nvSpPr>
          <p:cNvPr id="20484" name="Slide Number Placeholder 3">
            <a:extLst>
              <a:ext uri="{FF2B5EF4-FFF2-40B4-BE49-F238E27FC236}">
                <a16:creationId xmlns:a16="http://schemas.microsoft.com/office/drawing/2014/main" id="{CEF63353-F079-499D-9CB8-79A9FBE01F8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08B9337-DE2E-4880-9197-C606BBCB477E}" type="slidenum">
              <a:rPr lang="en-US" altLang="en-US" sz="1400"/>
              <a:pPr>
                <a:spcBef>
                  <a:spcPct val="0"/>
                </a:spcBef>
                <a:buFontTx/>
                <a:buNone/>
              </a:pPr>
              <a:t>36</a:t>
            </a:fld>
            <a:endParaRPr lang="en-US" altLang="en-US" sz="1400"/>
          </a:p>
        </p:txBody>
      </p:sp>
      <p:sp>
        <p:nvSpPr>
          <p:cNvPr id="27655" name="AutoShape 5">
            <a:extLst>
              <a:ext uri="{FF2B5EF4-FFF2-40B4-BE49-F238E27FC236}">
                <a16:creationId xmlns:a16="http://schemas.microsoft.com/office/drawing/2014/main" id="{EFF9B9A6-1918-469A-B8AB-FE376CB960DD}"/>
              </a:ext>
            </a:extLst>
          </p:cNvPr>
          <p:cNvSpPr>
            <a:spLocks noChangeArrowheads="1"/>
          </p:cNvSpPr>
          <p:nvPr/>
        </p:nvSpPr>
        <p:spPr bwMode="auto">
          <a:xfrm>
            <a:off x="2133601" y="990600"/>
            <a:ext cx="7921625" cy="5137150"/>
          </a:xfrm>
          <a:prstGeom prst="star16">
            <a:avLst>
              <a:gd name="adj" fmla="val 37500"/>
            </a:avLst>
          </a:prstGeom>
          <a:gradFill rotWithShape="0">
            <a:gsLst>
              <a:gs pos="0">
                <a:srgbClr val="C87676"/>
              </a:gs>
              <a:gs pos="100000">
                <a:srgbClr val="990000"/>
              </a:gs>
            </a:gsLst>
            <a:path path="shape">
              <a:fillToRect l="50000" t="50000" r="50000" b="50000"/>
            </a:path>
          </a:gradFill>
          <a:ln w="38100">
            <a:solidFill>
              <a:schemeClr val="tx1"/>
            </a:solidFill>
            <a:miter lim="800000"/>
            <a:headEnd/>
            <a:tailEnd/>
          </a:ln>
        </p:spPr>
        <p:txBody>
          <a:bodyPr wrap="none" lIns="92075" tIns="46038" rIns="92075" bIns="46038"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FontTx/>
              <a:buNone/>
            </a:pPr>
            <a:r>
              <a:rPr lang="en-US" altLang="en-US" sz="4800" b="1">
                <a:solidFill>
                  <a:schemeClr val="bg1"/>
                </a:solidFill>
              </a:rPr>
              <a:t>Changes in price </a:t>
            </a:r>
          </a:p>
          <a:p>
            <a:pPr algn="ctr">
              <a:buFontTx/>
              <a:buNone/>
            </a:pPr>
            <a:r>
              <a:rPr lang="en-US" altLang="en-US" sz="4800" b="1">
                <a:solidFill>
                  <a:schemeClr val="bg1"/>
                </a:solidFill>
              </a:rPr>
              <a:t>DON’T shift </a:t>
            </a:r>
          </a:p>
          <a:p>
            <a:pPr algn="ctr">
              <a:buFontTx/>
              <a:buNone/>
            </a:pPr>
            <a:r>
              <a:rPr lang="en-US" altLang="en-US" sz="4800" b="1">
                <a:solidFill>
                  <a:schemeClr val="bg1"/>
                </a:solidFill>
              </a:rPr>
              <a:t>the curve!</a:t>
            </a:r>
          </a:p>
        </p:txBody>
      </p:sp>
    </p:spTree>
    <p:extLst>
      <p:ext uri="{BB962C8B-B14F-4D97-AF65-F5344CB8AC3E}">
        <p14:creationId xmlns:p14="http://schemas.microsoft.com/office/powerpoint/2010/main" val="3888529562"/>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animEffect transition="in" filter="randombar(vertical)">
                                      <p:cBhvr>
                                        <p:cTn id="7" dur="500"/>
                                        <p:tgtEl>
                                          <p:spTgt spid="706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70659">
                                            <p:txEl>
                                              <p:pRg st="1" end="1"/>
                                            </p:txEl>
                                          </p:spTgt>
                                        </p:tgtEl>
                                        <p:attrNameLst>
                                          <p:attrName>style.visibility</p:attrName>
                                        </p:attrNameLst>
                                      </p:cBhvr>
                                      <p:to>
                                        <p:strVal val="visible"/>
                                      </p:to>
                                    </p:set>
                                    <p:animEffect transition="in" filter="randombar(vertical)">
                                      <p:cBhvr>
                                        <p:cTn id="12" dur="500"/>
                                        <p:tgtEl>
                                          <p:spTgt spid="7065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5" fill="hold" grpId="0" nodeType="clickEffect">
                                  <p:stCondLst>
                                    <p:cond delay="0"/>
                                  </p:stCondLst>
                                  <p:childTnLst>
                                    <p:set>
                                      <p:cBhvr>
                                        <p:cTn id="16" dur="1" fill="hold">
                                          <p:stCondLst>
                                            <p:cond delay="0"/>
                                          </p:stCondLst>
                                        </p:cTn>
                                        <p:tgtEl>
                                          <p:spTgt spid="70659">
                                            <p:txEl>
                                              <p:pRg st="2" end="2"/>
                                            </p:txEl>
                                          </p:spTgt>
                                        </p:tgtEl>
                                        <p:attrNameLst>
                                          <p:attrName>style.visibility</p:attrName>
                                        </p:attrNameLst>
                                      </p:cBhvr>
                                      <p:to>
                                        <p:strVal val="visible"/>
                                      </p:to>
                                    </p:set>
                                    <p:animEffect transition="in" filter="randombar(vertical)">
                                      <p:cBhvr>
                                        <p:cTn id="17" dur="500"/>
                                        <p:tgtEl>
                                          <p:spTgt spid="7065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5" fill="hold" grpId="0" nodeType="clickEffect">
                                  <p:stCondLst>
                                    <p:cond delay="0"/>
                                  </p:stCondLst>
                                  <p:childTnLst>
                                    <p:set>
                                      <p:cBhvr>
                                        <p:cTn id="21" dur="1" fill="hold">
                                          <p:stCondLst>
                                            <p:cond delay="0"/>
                                          </p:stCondLst>
                                        </p:cTn>
                                        <p:tgtEl>
                                          <p:spTgt spid="70659">
                                            <p:txEl>
                                              <p:pRg st="3" end="3"/>
                                            </p:txEl>
                                          </p:spTgt>
                                        </p:tgtEl>
                                        <p:attrNameLst>
                                          <p:attrName>style.visibility</p:attrName>
                                        </p:attrNameLst>
                                      </p:cBhvr>
                                      <p:to>
                                        <p:strVal val="visible"/>
                                      </p:to>
                                    </p:set>
                                    <p:animEffect transition="in" filter="randombar(vertical)">
                                      <p:cBhvr>
                                        <p:cTn id="22" dur="500"/>
                                        <p:tgtEl>
                                          <p:spTgt spid="7065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5" fill="hold" grpId="0" nodeType="clickEffect">
                                  <p:stCondLst>
                                    <p:cond delay="0"/>
                                  </p:stCondLst>
                                  <p:childTnLst>
                                    <p:set>
                                      <p:cBhvr>
                                        <p:cTn id="26" dur="1" fill="hold">
                                          <p:stCondLst>
                                            <p:cond delay="0"/>
                                          </p:stCondLst>
                                        </p:cTn>
                                        <p:tgtEl>
                                          <p:spTgt spid="70659">
                                            <p:txEl>
                                              <p:pRg st="4" end="4"/>
                                            </p:txEl>
                                          </p:spTgt>
                                        </p:tgtEl>
                                        <p:attrNameLst>
                                          <p:attrName>style.visibility</p:attrName>
                                        </p:attrNameLst>
                                      </p:cBhvr>
                                      <p:to>
                                        <p:strVal val="visible"/>
                                      </p:to>
                                    </p:set>
                                    <p:animEffect transition="in" filter="randombar(vertical)">
                                      <p:cBhvr>
                                        <p:cTn id="27" dur="500"/>
                                        <p:tgtEl>
                                          <p:spTgt spid="7065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7655"/>
                                        </p:tgtEl>
                                        <p:attrNameLst>
                                          <p:attrName>style.visibility</p:attrName>
                                        </p:attrNameLst>
                                      </p:cBhvr>
                                      <p:to>
                                        <p:strVal val="visible"/>
                                      </p:to>
                                    </p:set>
                                    <p:animEffect transition="in" filter="dissolve">
                                      <p:cBhvr>
                                        <p:cTn id="32" dur="500"/>
                                        <p:tgtEl>
                                          <p:spTgt spid="27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bldLvl="2" autoUpdateAnimBg="0"/>
      <p:bldP spid="2765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ED4A9ABB-DC89-4C15-9E98-96E24D7E11D9}"/>
              </a:ext>
            </a:extLst>
          </p:cNvPr>
          <p:cNvSpPr>
            <a:spLocks noGrp="1" noChangeArrowheads="1"/>
          </p:cNvSpPr>
          <p:nvPr>
            <p:ph type="title" idx="4294967295"/>
          </p:nvPr>
        </p:nvSpPr>
        <p:spPr>
          <a:xfrm>
            <a:off x="1752600" y="120651"/>
            <a:ext cx="8629650" cy="862013"/>
          </a:xfrm>
          <a:noFill/>
        </p:spPr>
        <p:txBody>
          <a:bodyPr vert="horz" lIns="92075" tIns="46038" rIns="92075" bIns="46038" rtlCol="0" anchor="ctr">
            <a:normAutofit/>
          </a:bodyPr>
          <a:lstStyle/>
          <a:p>
            <a:pPr eaLnBrk="1" hangingPunct="1"/>
            <a:r>
              <a:rPr lang="en-US" altLang="en-US" sz="5200" b="1"/>
              <a:t>Change in Demand</a:t>
            </a:r>
          </a:p>
        </p:txBody>
      </p:sp>
      <p:grpSp>
        <p:nvGrpSpPr>
          <p:cNvPr id="21507" name="Group 17">
            <a:extLst>
              <a:ext uri="{FF2B5EF4-FFF2-40B4-BE49-F238E27FC236}">
                <a16:creationId xmlns:a16="http://schemas.microsoft.com/office/drawing/2014/main" id="{7A9A452E-6BC3-426D-927F-C5D3C523B3E7}"/>
              </a:ext>
            </a:extLst>
          </p:cNvPr>
          <p:cNvGrpSpPr>
            <a:grpSpLocks/>
          </p:cNvGrpSpPr>
          <p:nvPr/>
        </p:nvGrpSpPr>
        <p:grpSpPr bwMode="auto">
          <a:xfrm>
            <a:off x="4992688" y="1604964"/>
            <a:ext cx="4608512" cy="4262437"/>
            <a:chOff x="1473" y="948"/>
            <a:chExt cx="2989" cy="2724"/>
          </a:xfrm>
        </p:grpSpPr>
        <p:sp>
          <p:nvSpPr>
            <p:cNvPr id="21547" name="Line 18">
              <a:extLst>
                <a:ext uri="{FF2B5EF4-FFF2-40B4-BE49-F238E27FC236}">
                  <a16:creationId xmlns:a16="http://schemas.microsoft.com/office/drawing/2014/main" id="{F8E04E16-28BA-47C4-A716-C2C6FEA78434}"/>
                </a:ext>
              </a:extLst>
            </p:cNvPr>
            <p:cNvSpPr>
              <a:spLocks noChangeShapeType="1"/>
            </p:cNvSpPr>
            <p:nvPr/>
          </p:nvSpPr>
          <p:spPr bwMode="auto">
            <a:xfrm>
              <a:off x="1489" y="948"/>
              <a:ext cx="0" cy="2724"/>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1548" name="Line 19">
              <a:extLst>
                <a:ext uri="{FF2B5EF4-FFF2-40B4-BE49-F238E27FC236}">
                  <a16:creationId xmlns:a16="http://schemas.microsoft.com/office/drawing/2014/main" id="{160A454F-AE7F-48CE-B549-1B9CB6DD7C67}"/>
                </a:ext>
              </a:extLst>
            </p:cNvPr>
            <p:cNvSpPr>
              <a:spLocks noChangeShapeType="1"/>
            </p:cNvSpPr>
            <p:nvPr/>
          </p:nvSpPr>
          <p:spPr bwMode="auto">
            <a:xfrm>
              <a:off x="1473" y="3655"/>
              <a:ext cx="2989" cy="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21508" name="Rectangle 21">
            <a:extLst>
              <a:ext uri="{FF2B5EF4-FFF2-40B4-BE49-F238E27FC236}">
                <a16:creationId xmlns:a16="http://schemas.microsoft.com/office/drawing/2014/main" id="{5458AF15-A902-4D1E-9B08-0C7D3520EEFB}"/>
              </a:ext>
            </a:extLst>
          </p:cNvPr>
          <p:cNvSpPr>
            <a:spLocks noChangeArrowheads="1"/>
          </p:cNvSpPr>
          <p:nvPr/>
        </p:nvSpPr>
        <p:spPr bwMode="auto">
          <a:xfrm>
            <a:off x="9753601" y="5791201"/>
            <a:ext cx="460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Q</a:t>
            </a:r>
          </a:p>
        </p:txBody>
      </p:sp>
      <p:sp>
        <p:nvSpPr>
          <p:cNvPr id="21509" name="Rectangle 22">
            <a:extLst>
              <a:ext uri="{FF2B5EF4-FFF2-40B4-BE49-F238E27FC236}">
                <a16:creationId xmlns:a16="http://schemas.microsoft.com/office/drawing/2014/main" id="{45356666-8051-4169-B985-0192B4F32B67}"/>
              </a:ext>
            </a:extLst>
          </p:cNvPr>
          <p:cNvSpPr>
            <a:spLocks noChangeArrowheads="1"/>
          </p:cNvSpPr>
          <p:nvPr/>
        </p:nvSpPr>
        <p:spPr bwMode="auto">
          <a:xfrm>
            <a:off x="4729163" y="5683250"/>
            <a:ext cx="405560"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o</a:t>
            </a:r>
          </a:p>
        </p:txBody>
      </p:sp>
      <p:sp>
        <p:nvSpPr>
          <p:cNvPr id="21510" name="Text Box 23">
            <a:extLst>
              <a:ext uri="{FF2B5EF4-FFF2-40B4-BE49-F238E27FC236}">
                <a16:creationId xmlns:a16="http://schemas.microsoft.com/office/drawing/2014/main" id="{53F7F044-BB39-4D3F-BDDC-C4B618FC813B}"/>
              </a:ext>
            </a:extLst>
          </p:cNvPr>
          <p:cNvSpPr txBox="1">
            <a:spLocks noChangeArrowheads="1"/>
          </p:cNvSpPr>
          <p:nvPr/>
        </p:nvSpPr>
        <p:spPr bwMode="auto">
          <a:xfrm>
            <a:off x="4578350" y="1595438"/>
            <a:ext cx="43815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US" altLang="en-US" sz="1800" b="1">
                <a:latin typeface="Arial" panose="020B0604020202020204" pitchFamily="34" charset="0"/>
              </a:rPr>
              <a:t>$5</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4</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3</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2</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1</a:t>
            </a:r>
          </a:p>
        </p:txBody>
      </p:sp>
      <p:sp>
        <p:nvSpPr>
          <p:cNvPr id="21511" name="Text Box 31">
            <a:extLst>
              <a:ext uri="{FF2B5EF4-FFF2-40B4-BE49-F238E27FC236}">
                <a16:creationId xmlns:a16="http://schemas.microsoft.com/office/drawing/2014/main" id="{C25938C6-E7C2-45C2-84F3-7A3A224BD20B}"/>
              </a:ext>
            </a:extLst>
          </p:cNvPr>
          <p:cNvSpPr txBox="1">
            <a:spLocks noChangeArrowheads="1"/>
          </p:cNvSpPr>
          <p:nvPr/>
        </p:nvSpPr>
        <p:spPr bwMode="auto">
          <a:xfrm>
            <a:off x="4038601" y="990601"/>
            <a:ext cx="26765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800" b="1">
                <a:latin typeface="Arial" panose="020B0604020202020204" pitchFamily="34" charset="0"/>
              </a:rPr>
              <a:t>Price of Cereal</a:t>
            </a:r>
          </a:p>
        </p:txBody>
      </p:sp>
      <p:sp>
        <p:nvSpPr>
          <p:cNvPr id="21512" name="Text Box 32">
            <a:extLst>
              <a:ext uri="{FF2B5EF4-FFF2-40B4-BE49-F238E27FC236}">
                <a16:creationId xmlns:a16="http://schemas.microsoft.com/office/drawing/2014/main" id="{B3550105-0240-47E1-AAE1-16D347BCDC60}"/>
              </a:ext>
            </a:extLst>
          </p:cNvPr>
          <p:cNvSpPr txBox="1">
            <a:spLocks noChangeArrowheads="1"/>
          </p:cNvSpPr>
          <p:nvPr/>
        </p:nvSpPr>
        <p:spPr bwMode="auto">
          <a:xfrm>
            <a:off x="6048376" y="6206161"/>
            <a:ext cx="2835713"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400" b="1">
                <a:latin typeface="Arial" panose="020B0604020202020204" pitchFamily="34" charset="0"/>
              </a:rPr>
              <a:t>Quantity of Cereal</a:t>
            </a:r>
          </a:p>
        </p:txBody>
      </p:sp>
      <p:sp>
        <p:nvSpPr>
          <p:cNvPr id="21513" name="Text Box 34">
            <a:extLst>
              <a:ext uri="{FF2B5EF4-FFF2-40B4-BE49-F238E27FC236}">
                <a16:creationId xmlns:a16="http://schemas.microsoft.com/office/drawing/2014/main" id="{9111D3EE-FD44-46D5-B616-75DC1C6A2DA4}"/>
              </a:ext>
            </a:extLst>
          </p:cNvPr>
          <p:cNvSpPr txBox="1">
            <a:spLocks noChangeArrowheads="1"/>
          </p:cNvSpPr>
          <p:nvPr/>
        </p:nvSpPr>
        <p:spPr bwMode="auto">
          <a:xfrm>
            <a:off x="1828800" y="990600"/>
            <a:ext cx="2133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800" b="1">
                <a:solidFill>
                  <a:srgbClr val="CC0000"/>
                </a:solidFill>
              </a:rPr>
              <a:t>Demand Schedule</a:t>
            </a:r>
          </a:p>
        </p:txBody>
      </p:sp>
      <p:sp>
        <p:nvSpPr>
          <p:cNvPr id="21514" name="Text Box 35">
            <a:extLst>
              <a:ext uri="{FF2B5EF4-FFF2-40B4-BE49-F238E27FC236}">
                <a16:creationId xmlns:a16="http://schemas.microsoft.com/office/drawing/2014/main" id="{4A7C860B-4A73-458B-A02E-46C4936A6BDA}"/>
              </a:ext>
            </a:extLst>
          </p:cNvPr>
          <p:cNvSpPr txBox="1">
            <a:spLocks noChangeArrowheads="1"/>
          </p:cNvSpPr>
          <p:nvPr/>
        </p:nvSpPr>
        <p:spPr bwMode="auto">
          <a:xfrm>
            <a:off x="5224464" y="5827713"/>
            <a:ext cx="4529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a:latin typeface="Arial" panose="020B0604020202020204" pitchFamily="34" charset="0"/>
              </a:rPr>
              <a:t>10     20     30     40     50     60     70     80</a:t>
            </a:r>
          </a:p>
        </p:txBody>
      </p:sp>
      <p:sp>
        <p:nvSpPr>
          <p:cNvPr id="21515" name="Slide Number Placeholder 38">
            <a:extLst>
              <a:ext uri="{FF2B5EF4-FFF2-40B4-BE49-F238E27FC236}">
                <a16:creationId xmlns:a16="http://schemas.microsoft.com/office/drawing/2014/main" id="{4739160C-6CF1-40AD-BEA5-1181A4FD136C}"/>
              </a:ext>
            </a:extLst>
          </p:cNvPr>
          <p:cNvSpPr txBox="1">
            <a:spLocks noGrp="1"/>
          </p:cNvSpPr>
          <p:nvPr/>
        </p:nvSpPr>
        <p:spPr bwMode="auto">
          <a:xfrm>
            <a:off x="8763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D428934E-0DFF-4091-931B-A4DD66828E14}" type="slidenum">
              <a:rPr lang="en-US" altLang="en-US" sz="1400"/>
              <a:pPr algn="r" eaLnBrk="1" hangingPunct="1">
                <a:spcBef>
                  <a:spcPct val="0"/>
                </a:spcBef>
                <a:buFontTx/>
                <a:buNone/>
              </a:pPr>
              <a:t>37</a:t>
            </a:fld>
            <a:endParaRPr lang="en-US" altLang="en-US" sz="1400"/>
          </a:p>
        </p:txBody>
      </p:sp>
      <p:graphicFrame>
        <p:nvGraphicFramePr>
          <p:cNvPr id="82958" name="Group 14">
            <a:extLst>
              <a:ext uri="{FF2B5EF4-FFF2-40B4-BE49-F238E27FC236}">
                <a16:creationId xmlns:a16="http://schemas.microsoft.com/office/drawing/2014/main" id="{02BA01E9-8E30-4136-BD9B-86CB47A0B2EF}"/>
              </a:ext>
            </a:extLst>
          </p:cNvPr>
          <p:cNvGraphicFramePr>
            <a:graphicFrameLocks noGrp="1"/>
          </p:cNvGraphicFramePr>
          <p:nvPr/>
        </p:nvGraphicFramePr>
        <p:xfrm>
          <a:off x="1828801" y="2057401"/>
          <a:ext cx="2327275" cy="4173539"/>
        </p:xfrm>
        <a:graphic>
          <a:graphicData uri="http://schemas.openxmlformats.org/drawingml/2006/table">
            <a:tbl>
              <a:tblPr/>
              <a:tblGrid>
                <a:gridCol w="971550">
                  <a:extLst>
                    <a:ext uri="{9D8B030D-6E8A-4147-A177-3AD203B41FA5}">
                      <a16:colId xmlns:a16="http://schemas.microsoft.com/office/drawing/2014/main" val="1944148737"/>
                    </a:ext>
                  </a:extLst>
                </a:gridCol>
                <a:gridCol w="1355725">
                  <a:extLst>
                    <a:ext uri="{9D8B030D-6E8A-4147-A177-3AD203B41FA5}">
                      <a16:colId xmlns:a16="http://schemas.microsoft.com/office/drawing/2014/main" val="2166874520"/>
                    </a:ext>
                  </a:extLst>
                </a:gridCol>
              </a:tblGrid>
              <a:tr h="762000">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Price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Quantity</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Demanded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19194663"/>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58424321"/>
                  </a:ext>
                </a:extLst>
              </a:tr>
              <a:tr h="7032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67211372"/>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40570103"/>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58614358"/>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80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38076942"/>
                  </a:ext>
                </a:extLst>
              </a:tr>
            </a:tbl>
          </a:graphicData>
        </a:graphic>
      </p:graphicFrame>
      <p:sp>
        <p:nvSpPr>
          <p:cNvPr id="21539" name="Freeform 30">
            <a:extLst>
              <a:ext uri="{FF2B5EF4-FFF2-40B4-BE49-F238E27FC236}">
                <a16:creationId xmlns:a16="http://schemas.microsoft.com/office/drawing/2014/main" id="{E17A0FFC-6C6F-46A2-8088-B735408ADBB4}"/>
              </a:ext>
            </a:extLst>
          </p:cNvPr>
          <p:cNvSpPr>
            <a:spLocks/>
          </p:cNvSpPr>
          <p:nvPr/>
        </p:nvSpPr>
        <p:spPr bwMode="auto">
          <a:xfrm rot="21241100">
            <a:off x="5562600" y="1600200"/>
            <a:ext cx="3657600" cy="3657600"/>
          </a:xfrm>
          <a:custGeom>
            <a:avLst/>
            <a:gdLst>
              <a:gd name="T0" fmla="*/ 0 w 4387"/>
              <a:gd name="T1" fmla="*/ 0 h 4289"/>
              <a:gd name="T2" fmla="*/ 2147483646 w 4387"/>
              <a:gd name="T3" fmla="*/ 2147483646 h 4289"/>
              <a:gd name="T4" fmla="*/ 2147483646 w 4387"/>
              <a:gd name="T5" fmla="*/ 2147483646 h 4289"/>
              <a:gd name="T6" fmla="*/ 2147483646 w 4387"/>
              <a:gd name="T7" fmla="*/ 2147483646 h 4289"/>
              <a:gd name="T8" fmla="*/ 2147483646 w 4387"/>
              <a:gd name="T9" fmla="*/ 2147483646 h 4289"/>
              <a:gd name="T10" fmla="*/ 2147483646 w 4387"/>
              <a:gd name="T11" fmla="*/ 2147483646 h 4289"/>
              <a:gd name="T12" fmla="*/ 2147483646 w 4387"/>
              <a:gd name="T13" fmla="*/ 2147483646 h 4289"/>
              <a:gd name="T14" fmla="*/ 2147483646 w 4387"/>
              <a:gd name="T15" fmla="*/ 2147483646 h 4289"/>
              <a:gd name="T16" fmla="*/ 2147483646 w 4387"/>
              <a:gd name="T17" fmla="*/ 2147483646 h 4289"/>
              <a:gd name="T18" fmla="*/ 2147483646 w 4387"/>
              <a:gd name="T19" fmla="*/ 2147483646 h 4289"/>
              <a:gd name="T20" fmla="*/ 2147483646 w 4387"/>
              <a:gd name="T21" fmla="*/ 2147483646 h 4289"/>
              <a:gd name="T22" fmla="*/ 2147483646 w 4387"/>
              <a:gd name="T23" fmla="*/ 2147483646 h 4289"/>
              <a:gd name="T24" fmla="*/ 2147483646 w 4387"/>
              <a:gd name="T25" fmla="*/ 2147483646 h 4289"/>
              <a:gd name="T26" fmla="*/ 2147483646 w 4387"/>
              <a:gd name="T27" fmla="*/ 2147483646 h 4289"/>
              <a:gd name="T28" fmla="*/ 2147483646 w 4387"/>
              <a:gd name="T29" fmla="*/ 2147483646 h 4289"/>
              <a:gd name="T30" fmla="*/ 2147483646 w 4387"/>
              <a:gd name="T31" fmla="*/ 2147483646 h 4289"/>
              <a:gd name="T32" fmla="*/ 2147483646 w 4387"/>
              <a:gd name="T33" fmla="*/ 2147483646 h 42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87"/>
              <a:gd name="T52" fmla="*/ 0 h 4289"/>
              <a:gd name="T53" fmla="*/ 4387 w 4387"/>
              <a:gd name="T54" fmla="*/ 4289 h 428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87" h="4289">
                <a:moveTo>
                  <a:pt x="0" y="0"/>
                </a:moveTo>
                <a:lnTo>
                  <a:pt x="191" y="346"/>
                </a:lnTo>
                <a:lnTo>
                  <a:pt x="397" y="685"/>
                </a:lnTo>
                <a:lnTo>
                  <a:pt x="615" y="1014"/>
                </a:lnTo>
                <a:lnTo>
                  <a:pt x="846" y="1335"/>
                </a:lnTo>
                <a:lnTo>
                  <a:pt x="1084" y="1643"/>
                </a:lnTo>
                <a:lnTo>
                  <a:pt x="1337" y="1942"/>
                </a:lnTo>
                <a:lnTo>
                  <a:pt x="1599" y="2230"/>
                </a:lnTo>
                <a:lnTo>
                  <a:pt x="1873" y="2509"/>
                </a:lnTo>
                <a:lnTo>
                  <a:pt x="2155" y="2773"/>
                </a:lnTo>
                <a:lnTo>
                  <a:pt x="2447" y="3028"/>
                </a:lnTo>
                <a:lnTo>
                  <a:pt x="2748" y="3269"/>
                </a:lnTo>
                <a:lnTo>
                  <a:pt x="3059" y="3499"/>
                </a:lnTo>
                <a:lnTo>
                  <a:pt x="3378" y="3715"/>
                </a:lnTo>
                <a:lnTo>
                  <a:pt x="3706" y="3919"/>
                </a:lnTo>
                <a:lnTo>
                  <a:pt x="4043" y="4110"/>
                </a:lnTo>
                <a:lnTo>
                  <a:pt x="4387" y="4289"/>
                </a:lnTo>
              </a:path>
            </a:pathLst>
          </a:custGeom>
          <a:noFill/>
          <a:ln w="57150">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40" name="Oval 38">
            <a:extLst>
              <a:ext uri="{FF2B5EF4-FFF2-40B4-BE49-F238E27FC236}">
                <a16:creationId xmlns:a16="http://schemas.microsoft.com/office/drawing/2014/main" id="{DFF2CE9F-5B98-4B37-92EF-7C28C1AED7F3}"/>
              </a:ext>
            </a:extLst>
          </p:cNvPr>
          <p:cNvSpPr>
            <a:spLocks noChangeArrowheads="1"/>
          </p:cNvSpPr>
          <p:nvPr/>
        </p:nvSpPr>
        <p:spPr bwMode="auto">
          <a:xfrm>
            <a:off x="5334000" y="16764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1541" name="Oval 39">
            <a:extLst>
              <a:ext uri="{FF2B5EF4-FFF2-40B4-BE49-F238E27FC236}">
                <a16:creationId xmlns:a16="http://schemas.microsoft.com/office/drawing/2014/main" id="{1F21D387-0045-42B5-BAC3-56B8ADE47AF2}"/>
              </a:ext>
            </a:extLst>
          </p:cNvPr>
          <p:cNvSpPr>
            <a:spLocks noChangeArrowheads="1"/>
          </p:cNvSpPr>
          <p:nvPr/>
        </p:nvSpPr>
        <p:spPr bwMode="auto">
          <a:xfrm>
            <a:off x="5867400" y="2514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1542" name="Oval 40">
            <a:extLst>
              <a:ext uri="{FF2B5EF4-FFF2-40B4-BE49-F238E27FC236}">
                <a16:creationId xmlns:a16="http://schemas.microsoft.com/office/drawing/2014/main" id="{818AF0C3-D404-4599-877A-A356ABE2DD45}"/>
              </a:ext>
            </a:extLst>
          </p:cNvPr>
          <p:cNvSpPr>
            <a:spLocks noChangeArrowheads="1"/>
          </p:cNvSpPr>
          <p:nvPr/>
        </p:nvSpPr>
        <p:spPr bwMode="auto">
          <a:xfrm>
            <a:off x="6553200" y="3276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1543" name="Oval 41">
            <a:extLst>
              <a:ext uri="{FF2B5EF4-FFF2-40B4-BE49-F238E27FC236}">
                <a16:creationId xmlns:a16="http://schemas.microsoft.com/office/drawing/2014/main" id="{33820783-8D98-44E8-99A7-9201C3EF8283}"/>
              </a:ext>
            </a:extLst>
          </p:cNvPr>
          <p:cNvSpPr>
            <a:spLocks noChangeArrowheads="1"/>
          </p:cNvSpPr>
          <p:nvPr/>
        </p:nvSpPr>
        <p:spPr bwMode="auto">
          <a:xfrm>
            <a:off x="7696200" y="41148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1544" name="Oval 42">
            <a:extLst>
              <a:ext uri="{FF2B5EF4-FFF2-40B4-BE49-F238E27FC236}">
                <a16:creationId xmlns:a16="http://schemas.microsoft.com/office/drawing/2014/main" id="{321F2531-22A6-4CF3-B217-5727C8E7679A}"/>
              </a:ext>
            </a:extLst>
          </p:cNvPr>
          <p:cNvSpPr>
            <a:spLocks noChangeArrowheads="1"/>
          </p:cNvSpPr>
          <p:nvPr/>
        </p:nvSpPr>
        <p:spPr bwMode="auto">
          <a:xfrm>
            <a:off x="9296400" y="49530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1545" name="Rectangle 31">
            <a:extLst>
              <a:ext uri="{FF2B5EF4-FFF2-40B4-BE49-F238E27FC236}">
                <a16:creationId xmlns:a16="http://schemas.microsoft.com/office/drawing/2014/main" id="{2E82A315-B041-44CB-BDEF-8EC9401D8D85}"/>
              </a:ext>
            </a:extLst>
          </p:cNvPr>
          <p:cNvSpPr>
            <a:spLocks noChangeArrowheads="1"/>
          </p:cNvSpPr>
          <p:nvPr/>
        </p:nvSpPr>
        <p:spPr bwMode="auto">
          <a:xfrm>
            <a:off x="8610600" y="5181601"/>
            <a:ext cx="15890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Demand</a:t>
            </a:r>
          </a:p>
        </p:txBody>
      </p:sp>
      <p:sp>
        <p:nvSpPr>
          <p:cNvPr id="82988" name="AutoShape 5">
            <a:extLst>
              <a:ext uri="{FF2B5EF4-FFF2-40B4-BE49-F238E27FC236}">
                <a16:creationId xmlns:a16="http://schemas.microsoft.com/office/drawing/2014/main" id="{870099CF-7A5D-4CAB-9266-82CFBDC62D98}"/>
              </a:ext>
            </a:extLst>
          </p:cNvPr>
          <p:cNvSpPr>
            <a:spLocks noChangeArrowheads="1"/>
          </p:cNvSpPr>
          <p:nvPr/>
        </p:nvSpPr>
        <p:spPr bwMode="auto">
          <a:xfrm>
            <a:off x="2133601" y="990600"/>
            <a:ext cx="7921625" cy="5137150"/>
          </a:xfrm>
          <a:prstGeom prst="star16">
            <a:avLst>
              <a:gd name="adj" fmla="val 37500"/>
            </a:avLst>
          </a:prstGeom>
          <a:gradFill rotWithShape="0">
            <a:gsLst>
              <a:gs pos="0">
                <a:srgbClr val="C87676"/>
              </a:gs>
              <a:gs pos="100000">
                <a:srgbClr val="990000"/>
              </a:gs>
            </a:gsLst>
            <a:path path="shape">
              <a:fillToRect l="50000" t="50000" r="50000" b="50000"/>
            </a:path>
          </a:gradFill>
          <a:ln w="38100">
            <a:solidFill>
              <a:schemeClr val="tx1"/>
            </a:solidFill>
            <a:miter lim="800000"/>
            <a:headEnd/>
            <a:tailEnd/>
          </a:ln>
        </p:spPr>
        <p:txBody>
          <a:bodyPr wrap="none" lIns="92075" tIns="46038" rIns="92075" bIns="46038"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FontTx/>
              <a:buNone/>
            </a:pPr>
            <a:r>
              <a:rPr lang="en-US" altLang="en-US" sz="4800" b="1">
                <a:solidFill>
                  <a:schemeClr val="bg1"/>
                </a:solidFill>
              </a:rPr>
              <a:t>What if cereal </a:t>
            </a:r>
          </a:p>
          <a:p>
            <a:pPr algn="ctr">
              <a:buFontTx/>
              <a:buNone/>
            </a:pPr>
            <a:r>
              <a:rPr lang="en-US" altLang="en-US" sz="4800" b="1">
                <a:solidFill>
                  <a:schemeClr val="bg1"/>
                </a:solidFill>
              </a:rPr>
              <a:t>makes you smarter?</a:t>
            </a:r>
          </a:p>
        </p:txBody>
      </p:sp>
    </p:spTree>
    <p:extLst>
      <p:ext uri="{BB962C8B-B14F-4D97-AF65-F5344CB8AC3E}">
        <p14:creationId xmlns:p14="http://schemas.microsoft.com/office/powerpoint/2010/main" val="4242426509"/>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2988"/>
                                        </p:tgtEl>
                                        <p:attrNameLst>
                                          <p:attrName>style.visibility</p:attrName>
                                        </p:attrNameLst>
                                      </p:cBhvr>
                                      <p:to>
                                        <p:strVal val="visible"/>
                                      </p:to>
                                    </p:set>
                                    <p:animEffect transition="in" filter="dissolve">
                                      <p:cBhvr>
                                        <p:cTn id="7" dur="500"/>
                                        <p:tgtEl>
                                          <p:spTgt spid="82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8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F202A19-5095-4470-A0C5-0F6077F5FC43}"/>
              </a:ext>
            </a:extLst>
          </p:cNvPr>
          <p:cNvSpPr>
            <a:spLocks noGrp="1" noChangeArrowheads="1"/>
          </p:cNvSpPr>
          <p:nvPr>
            <p:ph type="title" idx="4294967295"/>
          </p:nvPr>
        </p:nvSpPr>
        <p:spPr>
          <a:xfrm>
            <a:off x="1752600" y="120651"/>
            <a:ext cx="8629650" cy="862013"/>
          </a:xfrm>
          <a:noFill/>
        </p:spPr>
        <p:txBody>
          <a:bodyPr vert="horz" lIns="92075" tIns="46038" rIns="92075" bIns="46038" rtlCol="0" anchor="ctr">
            <a:normAutofit/>
          </a:bodyPr>
          <a:lstStyle/>
          <a:p>
            <a:pPr eaLnBrk="1" hangingPunct="1"/>
            <a:r>
              <a:rPr lang="en-US" altLang="en-US" sz="5200" b="1"/>
              <a:t>Change in Demand</a:t>
            </a:r>
          </a:p>
        </p:txBody>
      </p:sp>
      <p:grpSp>
        <p:nvGrpSpPr>
          <p:cNvPr id="22531" name="Group 17">
            <a:extLst>
              <a:ext uri="{FF2B5EF4-FFF2-40B4-BE49-F238E27FC236}">
                <a16:creationId xmlns:a16="http://schemas.microsoft.com/office/drawing/2014/main" id="{EEBB1B27-A9F4-4CFA-A496-6016F4AA5E7D}"/>
              </a:ext>
            </a:extLst>
          </p:cNvPr>
          <p:cNvGrpSpPr>
            <a:grpSpLocks/>
          </p:cNvGrpSpPr>
          <p:nvPr/>
        </p:nvGrpSpPr>
        <p:grpSpPr bwMode="auto">
          <a:xfrm>
            <a:off x="4992688" y="1604964"/>
            <a:ext cx="4608512" cy="4262437"/>
            <a:chOff x="1473" y="948"/>
            <a:chExt cx="2989" cy="2724"/>
          </a:xfrm>
        </p:grpSpPr>
        <p:sp>
          <p:nvSpPr>
            <p:cNvPr id="22570" name="Line 18">
              <a:extLst>
                <a:ext uri="{FF2B5EF4-FFF2-40B4-BE49-F238E27FC236}">
                  <a16:creationId xmlns:a16="http://schemas.microsoft.com/office/drawing/2014/main" id="{2A02C364-677F-4068-9893-7C891EE115A1}"/>
                </a:ext>
              </a:extLst>
            </p:cNvPr>
            <p:cNvSpPr>
              <a:spLocks noChangeShapeType="1"/>
            </p:cNvSpPr>
            <p:nvPr/>
          </p:nvSpPr>
          <p:spPr bwMode="auto">
            <a:xfrm>
              <a:off x="1489" y="948"/>
              <a:ext cx="0" cy="2724"/>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2571" name="Line 19">
              <a:extLst>
                <a:ext uri="{FF2B5EF4-FFF2-40B4-BE49-F238E27FC236}">
                  <a16:creationId xmlns:a16="http://schemas.microsoft.com/office/drawing/2014/main" id="{2A47FF7A-4325-4E26-87EF-CE11A70ABA4B}"/>
                </a:ext>
              </a:extLst>
            </p:cNvPr>
            <p:cNvSpPr>
              <a:spLocks noChangeShapeType="1"/>
            </p:cNvSpPr>
            <p:nvPr/>
          </p:nvSpPr>
          <p:spPr bwMode="auto">
            <a:xfrm>
              <a:off x="1473" y="3655"/>
              <a:ext cx="2989" cy="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22532" name="Rectangle 21">
            <a:extLst>
              <a:ext uri="{FF2B5EF4-FFF2-40B4-BE49-F238E27FC236}">
                <a16:creationId xmlns:a16="http://schemas.microsoft.com/office/drawing/2014/main" id="{F8A1178E-F440-4F24-94F8-C17B42B89B87}"/>
              </a:ext>
            </a:extLst>
          </p:cNvPr>
          <p:cNvSpPr>
            <a:spLocks noChangeArrowheads="1"/>
          </p:cNvSpPr>
          <p:nvPr/>
        </p:nvSpPr>
        <p:spPr bwMode="auto">
          <a:xfrm>
            <a:off x="9753601" y="5791201"/>
            <a:ext cx="460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Q</a:t>
            </a:r>
          </a:p>
        </p:txBody>
      </p:sp>
      <p:sp>
        <p:nvSpPr>
          <p:cNvPr id="22533" name="Rectangle 22">
            <a:extLst>
              <a:ext uri="{FF2B5EF4-FFF2-40B4-BE49-F238E27FC236}">
                <a16:creationId xmlns:a16="http://schemas.microsoft.com/office/drawing/2014/main" id="{3271E192-4AC3-4B00-8A1D-A60992DB0169}"/>
              </a:ext>
            </a:extLst>
          </p:cNvPr>
          <p:cNvSpPr>
            <a:spLocks noChangeArrowheads="1"/>
          </p:cNvSpPr>
          <p:nvPr/>
        </p:nvSpPr>
        <p:spPr bwMode="auto">
          <a:xfrm>
            <a:off x="4729163" y="5683250"/>
            <a:ext cx="405560"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o</a:t>
            </a:r>
          </a:p>
        </p:txBody>
      </p:sp>
      <p:sp>
        <p:nvSpPr>
          <p:cNvPr id="22534" name="Text Box 23">
            <a:extLst>
              <a:ext uri="{FF2B5EF4-FFF2-40B4-BE49-F238E27FC236}">
                <a16:creationId xmlns:a16="http://schemas.microsoft.com/office/drawing/2014/main" id="{0165E1D9-F7EA-4D1C-BAB6-375EB33564A2}"/>
              </a:ext>
            </a:extLst>
          </p:cNvPr>
          <p:cNvSpPr txBox="1">
            <a:spLocks noChangeArrowheads="1"/>
          </p:cNvSpPr>
          <p:nvPr/>
        </p:nvSpPr>
        <p:spPr bwMode="auto">
          <a:xfrm>
            <a:off x="4578350" y="1595438"/>
            <a:ext cx="43815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US" altLang="en-US" sz="1800" b="1">
                <a:latin typeface="Arial" panose="020B0604020202020204" pitchFamily="34" charset="0"/>
              </a:rPr>
              <a:t>$5</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4</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3</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2</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1</a:t>
            </a:r>
          </a:p>
        </p:txBody>
      </p:sp>
      <p:sp>
        <p:nvSpPr>
          <p:cNvPr id="22535" name="Text Box 31">
            <a:extLst>
              <a:ext uri="{FF2B5EF4-FFF2-40B4-BE49-F238E27FC236}">
                <a16:creationId xmlns:a16="http://schemas.microsoft.com/office/drawing/2014/main" id="{5374D385-4801-4D62-85F3-EC24C9E40FD3}"/>
              </a:ext>
            </a:extLst>
          </p:cNvPr>
          <p:cNvSpPr txBox="1">
            <a:spLocks noChangeArrowheads="1"/>
          </p:cNvSpPr>
          <p:nvPr/>
        </p:nvSpPr>
        <p:spPr bwMode="auto">
          <a:xfrm>
            <a:off x="4038601" y="990601"/>
            <a:ext cx="26765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800" b="1">
                <a:latin typeface="Arial" panose="020B0604020202020204" pitchFamily="34" charset="0"/>
              </a:rPr>
              <a:t>Price of Cereal</a:t>
            </a:r>
          </a:p>
        </p:txBody>
      </p:sp>
      <p:sp>
        <p:nvSpPr>
          <p:cNvPr id="22536" name="Text Box 32">
            <a:extLst>
              <a:ext uri="{FF2B5EF4-FFF2-40B4-BE49-F238E27FC236}">
                <a16:creationId xmlns:a16="http://schemas.microsoft.com/office/drawing/2014/main" id="{AA4052BC-64E4-4032-8D06-82EC6EF0ACFC}"/>
              </a:ext>
            </a:extLst>
          </p:cNvPr>
          <p:cNvSpPr txBox="1">
            <a:spLocks noChangeArrowheads="1"/>
          </p:cNvSpPr>
          <p:nvPr/>
        </p:nvSpPr>
        <p:spPr bwMode="auto">
          <a:xfrm>
            <a:off x="6048376" y="6206161"/>
            <a:ext cx="2835713"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400" b="1">
                <a:latin typeface="Arial" panose="020B0604020202020204" pitchFamily="34" charset="0"/>
              </a:rPr>
              <a:t>Quantity of Cereal</a:t>
            </a:r>
          </a:p>
        </p:txBody>
      </p:sp>
      <p:sp>
        <p:nvSpPr>
          <p:cNvPr id="22537" name="Text Box 34">
            <a:extLst>
              <a:ext uri="{FF2B5EF4-FFF2-40B4-BE49-F238E27FC236}">
                <a16:creationId xmlns:a16="http://schemas.microsoft.com/office/drawing/2014/main" id="{5483660B-9518-42DE-B837-EBE7DD6D4B6A}"/>
              </a:ext>
            </a:extLst>
          </p:cNvPr>
          <p:cNvSpPr txBox="1">
            <a:spLocks noChangeArrowheads="1"/>
          </p:cNvSpPr>
          <p:nvPr/>
        </p:nvSpPr>
        <p:spPr bwMode="auto">
          <a:xfrm>
            <a:off x="1828800" y="990600"/>
            <a:ext cx="2133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800" b="1">
                <a:solidFill>
                  <a:srgbClr val="CC0000"/>
                </a:solidFill>
              </a:rPr>
              <a:t>Demand Schedule</a:t>
            </a:r>
          </a:p>
        </p:txBody>
      </p:sp>
      <p:sp>
        <p:nvSpPr>
          <p:cNvPr id="22538" name="Text Box 35">
            <a:extLst>
              <a:ext uri="{FF2B5EF4-FFF2-40B4-BE49-F238E27FC236}">
                <a16:creationId xmlns:a16="http://schemas.microsoft.com/office/drawing/2014/main" id="{7ED10C38-4503-423D-BA07-30D3F10C7EBF}"/>
              </a:ext>
            </a:extLst>
          </p:cNvPr>
          <p:cNvSpPr txBox="1">
            <a:spLocks noChangeArrowheads="1"/>
          </p:cNvSpPr>
          <p:nvPr/>
        </p:nvSpPr>
        <p:spPr bwMode="auto">
          <a:xfrm>
            <a:off x="5224464" y="5827713"/>
            <a:ext cx="4529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a:latin typeface="Arial" panose="020B0604020202020204" pitchFamily="34" charset="0"/>
              </a:rPr>
              <a:t>10     20     30     40     50     60     70     80</a:t>
            </a:r>
          </a:p>
        </p:txBody>
      </p:sp>
      <p:sp>
        <p:nvSpPr>
          <p:cNvPr id="22539" name="Slide Number Placeholder 38">
            <a:extLst>
              <a:ext uri="{FF2B5EF4-FFF2-40B4-BE49-F238E27FC236}">
                <a16:creationId xmlns:a16="http://schemas.microsoft.com/office/drawing/2014/main" id="{66B27CE6-778B-469C-9ADA-519F832D3B5A}"/>
              </a:ext>
            </a:extLst>
          </p:cNvPr>
          <p:cNvSpPr txBox="1">
            <a:spLocks noGrp="1"/>
          </p:cNvSpPr>
          <p:nvPr/>
        </p:nvSpPr>
        <p:spPr bwMode="auto">
          <a:xfrm>
            <a:off x="8763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F6406968-1E24-4C74-A842-3A2D7252096F}" type="slidenum">
              <a:rPr lang="en-US" altLang="en-US" sz="1400"/>
              <a:pPr algn="r" eaLnBrk="1" hangingPunct="1">
                <a:spcBef>
                  <a:spcPct val="0"/>
                </a:spcBef>
                <a:buFontTx/>
                <a:buNone/>
              </a:pPr>
              <a:t>38</a:t>
            </a:fld>
            <a:endParaRPr lang="en-US" altLang="en-US" sz="1400"/>
          </a:p>
        </p:txBody>
      </p:sp>
      <p:graphicFrame>
        <p:nvGraphicFramePr>
          <p:cNvPr id="87054" name="Group 14">
            <a:extLst>
              <a:ext uri="{FF2B5EF4-FFF2-40B4-BE49-F238E27FC236}">
                <a16:creationId xmlns:a16="http://schemas.microsoft.com/office/drawing/2014/main" id="{E5FDC9C0-DD8C-4839-9268-3DDD45A4B90D}"/>
              </a:ext>
            </a:extLst>
          </p:cNvPr>
          <p:cNvGraphicFramePr>
            <a:graphicFrameLocks noGrp="1"/>
          </p:cNvGraphicFramePr>
          <p:nvPr/>
        </p:nvGraphicFramePr>
        <p:xfrm>
          <a:off x="1828801" y="2057401"/>
          <a:ext cx="2327275" cy="4173539"/>
        </p:xfrm>
        <a:graphic>
          <a:graphicData uri="http://schemas.openxmlformats.org/drawingml/2006/table">
            <a:tbl>
              <a:tblPr/>
              <a:tblGrid>
                <a:gridCol w="971550">
                  <a:extLst>
                    <a:ext uri="{9D8B030D-6E8A-4147-A177-3AD203B41FA5}">
                      <a16:colId xmlns:a16="http://schemas.microsoft.com/office/drawing/2014/main" val="4052796174"/>
                    </a:ext>
                  </a:extLst>
                </a:gridCol>
                <a:gridCol w="1355725">
                  <a:extLst>
                    <a:ext uri="{9D8B030D-6E8A-4147-A177-3AD203B41FA5}">
                      <a16:colId xmlns:a16="http://schemas.microsoft.com/office/drawing/2014/main" val="2143679697"/>
                    </a:ext>
                  </a:extLst>
                </a:gridCol>
              </a:tblGrid>
              <a:tr h="762000">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Price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Quantity</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Demanded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39336914"/>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23415098"/>
                  </a:ext>
                </a:extLst>
              </a:tr>
              <a:tr h="7032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6127871"/>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02635739"/>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57528697"/>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80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42141766"/>
                  </a:ext>
                </a:extLst>
              </a:tr>
            </a:tbl>
          </a:graphicData>
        </a:graphic>
      </p:graphicFrame>
      <p:sp>
        <p:nvSpPr>
          <p:cNvPr id="22563" name="Freeform 30">
            <a:extLst>
              <a:ext uri="{FF2B5EF4-FFF2-40B4-BE49-F238E27FC236}">
                <a16:creationId xmlns:a16="http://schemas.microsoft.com/office/drawing/2014/main" id="{1E0588A7-6BB5-474D-AA99-23EF2CC9791A}"/>
              </a:ext>
            </a:extLst>
          </p:cNvPr>
          <p:cNvSpPr>
            <a:spLocks/>
          </p:cNvSpPr>
          <p:nvPr/>
        </p:nvSpPr>
        <p:spPr bwMode="auto">
          <a:xfrm rot="21241100">
            <a:off x="5562600" y="1600200"/>
            <a:ext cx="3657600" cy="3657600"/>
          </a:xfrm>
          <a:custGeom>
            <a:avLst/>
            <a:gdLst>
              <a:gd name="T0" fmla="*/ 0 w 4387"/>
              <a:gd name="T1" fmla="*/ 0 h 4289"/>
              <a:gd name="T2" fmla="*/ 2147483646 w 4387"/>
              <a:gd name="T3" fmla="*/ 2147483646 h 4289"/>
              <a:gd name="T4" fmla="*/ 2147483646 w 4387"/>
              <a:gd name="T5" fmla="*/ 2147483646 h 4289"/>
              <a:gd name="T6" fmla="*/ 2147483646 w 4387"/>
              <a:gd name="T7" fmla="*/ 2147483646 h 4289"/>
              <a:gd name="T8" fmla="*/ 2147483646 w 4387"/>
              <a:gd name="T9" fmla="*/ 2147483646 h 4289"/>
              <a:gd name="T10" fmla="*/ 2147483646 w 4387"/>
              <a:gd name="T11" fmla="*/ 2147483646 h 4289"/>
              <a:gd name="T12" fmla="*/ 2147483646 w 4387"/>
              <a:gd name="T13" fmla="*/ 2147483646 h 4289"/>
              <a:gd name="T14" fmla="*/ 2147483646 w 4387"/>
              <a:gd name="T15" fmla="*/ 2147483646 h 4289"/>
              <a:gd name="T16" fmla="*/ 2147483646 w 4387"/>
              <a:gd name="T17" fmla="*/ 2147483646 h 4289"/>
              <a:gd name="T18" fmla="*/ 2147483646 w 4387"/>
              <a:gd name="T19" fmla="*/ 2147483646 h 4289"/>
              <a:gd name="T20" fmla="*/ 2147483646 w 4387"/>
              <a:gd name="T21" fmla="*/ 2147483646 h 4289"/>
              <a:gd name="T22" fmla="*/ 2147483646 w 4387"/>
              <a:gd name="T23" fmla="*/ 2147483646 h 4289"/>
              <a:gd name="T24" fmla="*/ 2147483646 w 4387"/>
              <a:gd name="T25" fmla="*/ 2147483646 h 4289"/>
              <a:gd name="T26" fmla="*/ 2147483646 w 4387"/>
              <a:gd name="T27" fmla="*/ 2147483646 h 4289"/>
              <a:gd name="T28" fmla="*/ 2147483646 w 4387"/>
              <a:gd name="T29" fmla="*/ 2147483646 h 4289"/>
              <a:gd name="T30" fmla="*/ 2147483646 w 4387"/>
              <a:gd name="T31" fmla="*/ 2147483646 h 4289"/>
              <a:gd name="T32" fmla="*/ 2147483646 w 4387"/>
              <a:gd name="T33" fmla="*/ 2147483646 h 42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87"/>
              <a:gd name="T52" fmla="*/ 0 h 4289"/>
              <a:gd name="T53" fmla="*/ 4387 w 4387"/>
              <a:gd name="T54" fmla="*/ 4289 h 428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87" h="4289">
                <a:moveTo>
                  <a:pt x="0" y="0"/>
                </a:moveTo>
                <a:lnTo>
                  <a:pt x="191" y="346"/>
                </a:lnTo>
                <a:lnTo>
                  <a:pt x="397" y="685"/>
                </a:lnTo>
                <a:lnTo>
                  <a:pt x="615" y="1014"/>
                </a:lnTo>
                <a:lnTo>
                  <a:pt x="846" y="1335"/>
                </a:lnTo>
                <a:lnTo>
                  <a:pt x="1084" y="1643"/>
                </a:lnTo>
                <a:lnTo>
                  <a:pt x="1337" y="1942"/>
                </a:lnTo>
                <a:lnTo>
                  <a:pt x="1599" y="2230"/>
                </a:lnTo>
                <a:lnTo>
                  <a:pt x="1873" y="2509"/>
                </a:lnTo>
                <a:lnTo>
                  <a:pt x="2155" y="2773"/>
                </a:lnTo>
                <a:lnTo>
                  <a:pt x="2447" y="3028"/>
                </a:lnTo>
                <a:lnTo>
                  <a:pt x="2748" y="3269"/>
                </a:lnTo>
                <a:lnTo>
                  <a:pt x="3059" y="3499"/>
                </a:lnTo>
                <a:lnTo>
                  <a:pt x="3378" y="3715"/>
                </a:lnTo>
                <a:lnTo>
                  <a:pt x="3706" y="3919"/>
                </a:lnTo>
                <a:lnTo>
                  <a:pt x="4043" y="4110"/>
                </a:lnTo>
                <a:lnTo>
                  <a:pt x="4387" y="4289"/>
                </a:lnTo>
              </a:path>
            </a:pathLst>
          </a:custGeom>
          <a:noFill/>
          <a:ln w="57150">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64" name="Oval 38">
            <a:extLst>
              <a:ext uri="{FF2B5EF4-FFF2-40B4-BE49-F238E27FC236}">
                <a16:creationId xmlns:a16="http://schemas.microsoft.com/office/drawing/2014/main" id="{E3716D58-4FFE-4941-BB85-CF62699BB14D}"/>
              </a:ext>
            </a:extLst>
          </p:cNvPr>
          <p:cNvSpPr>
            <a:spLocks noChangeArrowheads="1"/>
          </p:cNvSpPr>
          <p:nvPr/>
        </p:nvSpPr>
        <p:spPr bwMode="auto">
          <a:xfrm>
            <a:off x="5334000" y="16764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2565" name="Oval 39">
            <a:extLst>
              <a:ext uri="{FF2B5EF4-FFF2-40B4-BE49-F238E27FC236}">
                <a16:creationId xmlns:a16="http://schemas.microsoft.com/office/drawing/2014/main" id="{F27C287A-8D11-47C2-A559-9C4FB911D599}"/>
              </a:ext>
            </a:extLst>
          </p:cNvPr>
          <p:cNvSpPr>
            <a:spLocks noChangeArrowheads="1"/>
          </p:cNvSpPr>
          <p:nvPr/>
        </p:nvSpPr>
        <p:spPr bwMode="auto">
          <a:xfrm>
            <a:off x="5867400" y="2514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2566" name="Oval 40">
            <a:extLst>
              <a:ext uri="{FF2B5EF4-FFF2-40B4-BE49-F238E27FC236}">
                <a16:creationId xmlns:a16="http://schemas.microsoft.com/office/drawing/2014/main" id="{6104614F-30D2-4BBC-AD49-66498F53C9CF}"/>
              </a:ext>
            </a:extLst>
          </p:cNvPr>
          <p:cNvSpPr>
            <a:spLocks noChangeArrowheads="1"/>
          </p:cNvSpPr>
          <p:nvPr/>
        </p:nvSpPr>
        <p:spPr bwMode="auto">
          <a:xfrm>
            <a:off x="6553200" y="3276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2567" name="Oval 41">
            <a:extLst>
              <a:ext uri="{FF2B5EF4-FFF2-40B4-BE49-F238E27FC236}">
                <a16:creationId xmlns:a16="http://schemas.microsoft.com/office/drawing/2014/main" id="{EC61478B-C154-4F7F-A96F-519349549ABB}"/>
              </a:ext>
            </a:extLst>
          </p:cNvPr>
          <p:cNvSpPr>
            <a:spLocks noChangeArrowheads="1"/>
          </p:cNvSpPr>
          <p:nvPr/>
        </p:nvSpPr>
        <p:spPr bwMode="auto">
          <a:xfrm>
            <a:off x="7696200" y="41148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2568" name="Oval 42">
            <a:extLst>
              <a:ext uri="{FF2B5EF4-FFF2-40B4-BE49-F238E27FC236}">
                <a16:creationId xmlns:a16="http://schemas.microsoft.com/office/drawing/2014/main" id="{43330DAF-035A-452F-9827-77C7D11F90BA}"/>
              </a:ext>
            </a:extLst>
          </p:cNvPr>
          <p:cNvSpPr>
            <a:spLocks noChangeArrowheads="1"/>
          </p:cNvSpPr>
          <p:nvPr/>
        </p:nvSpPr>
        <p:spPr bwMode="auto">
          <a:xfrm>
            <a:off x="9296400" y="49530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2569" name="Rectangle 31">
            <a:extLst>
              <a:ext uri="{FF2B5EF4-FFF2-40B4-BE49-F238E27FC236}">
                <a16:creationId xmlns:a16="http://schemas.microsoft.com/office/drawing/2014/main" id="{E6781342-57BC-4D95-884F-7C3F0CDB55E5}"/>
              </a:ext>
            </a:extLst>
          </p:cNvPr>
          <p:cNvSpPr>
            <a:spLocks noChangeArrowheads="1"/>
          </p:cNvSpPr>
          <p:nvPr/>
        </p:nvSpPr>
        <p:spPr bwMode="auto">
          <a:xfrm>
            <a:off x="8610600" y="5181601"/>
            <a:ext cx="15890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Demand</a:t>
            </a:r>
          </a:p>
        </p:txBody>
      </p:sp>
    </p:spTree>
    <p:extLst>
      <p:ext uri="{BB962C8B-B14F-4D97-AF65-F5344CB8AC3E}">
        <p14:creationId xmlns:p14="http://schemas.microsoft.com/office/powerpoint/2010/main" val="676331999"/>
      </p:ext>
    </p:extLst>
  </p:cSld>
  <p:clrMapOvr>
    <a:masterClrMapping/>
  </p:clrMapOvr>
  <p:transition>
    <p:dissolv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0851299A-E5E3-46BB-B0C9-6813F7420FC5}"/>
              </a:ext>
            </a:extLst>
          </p:cNvPr>
          <p:cNvSpPr>
            <a:spLocks noGrp="1" noChangeArrowheads="1"/>
          </p:cNvSpPr>
          <p:nvPr>
            <p:ph type="title" idx="4294967295"/>
          </p:nvPr>
        </p:nvSpPr>
        <p:spPr>
          <a:xfrm>
            <a:off x="1752600" y="120651"/>
            <a:ext cx="8629650" cy="862013"/>
          </a:xfrm>
          <a:noFill/>
        </p:spPr>
        <p:txBody>
          <a:bodyPr vert="horz" lIns="92075" tIns="46038" rIns="92075" bIns="46038" rtlCol="0" anchor="ctr">
            <a:normAutofit/>
          </a:bodyPr>
          <a:lstStyle/>
          <a:p>
            <a:pPr eaLnBrk="1" hangingPunct="1"/>
            <a:r>
              <a:rPr lang="en-US" altLang="en-US" sz="5200" b="1"/>
              <a:t>Change in Demand</a:t>
            </a:r>
          </a:p>
        </p:txBody>
      </p:sp>
      <p:grpSp>
        <p:nvGrpSpPr>
          <p:cNvPr id="23555" name="Group 17">
            <a:extLst>
              <a:ext uri="{FF2B5EF4-FFF2-40B4-BE49-F238E27FC236}">
                <a16:creationId xmlns:a16="http://schemas.microsoft.com/office/drawing/2014/main" id="{985EC35E-BD1D-4A41-8959-30F187F1DDA9}"/>
              </a:ext>
            </a:extLst>
          </p:cNvPr>
          <p:cNvGrpSpPr>
            <a:grpSpLocks/>
          </p:cNvGrpSpPr>
          <p:nvPr/>
        </p:nvGrpSpPr>
        <p:grpSpPr bwMode="auto">
          <a:xfrm>
            <a:off x="4992688" y="1604964"/>
            <a:ext cx="4608512" cy="4262437"/>
            <a:chOff x="1473" y="948"/>
            <a:chExt cx="2989" cy="2724"/>
          </a:xfrm>
        </p:grpSpPr>
        <p:sp>
          <p:nvSpPr>
            <p:cNvPr id="23599" name="Line 18">
              <a:extLst>
                <a:ext uri="{FF2B5EF4-FFF2-40B4-BE49-F238E27FC236}">
                  <a16:creationId xmlns:a16="http://schemas.microsoft.com/office/drawing/2014/main" id="{E4F5598D-ED06-4B73-A24E-B23787EED59D}"/>
                </a:ext>
              </a:extLst>
            </p:cNvPr>
            <p:cNvSpPr>
              <a:spLocks noChangeShapeType="1"/>
            </p:cNvSpPr>
            <p:nvPr/>
          </p:nvSpPr>
          <p:spPr bwMode="auto">
            <a:xfrm>
              <a:off x="1489" y="948"/>
              <a:ext cx="0" cy="2724"/>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3600" name="Line 19">
              <a:extLst>
                <a:ext uri="{FF2B5EF4-FFF2-40B4-BE49-F238E27FC236}">
                  <a16:creationId xmlns:a16="http://schemas.microsoft.com/office/drawing/2014/main" id="{567729CE-0C38-4CFB-89C9-C60038CC83E4}"/>
                </a:ext>
              </a:extLst>
            </p:cNvPr>
            <p:cNvSpPr>
              <a:spLocks noChangeShapeType="1"/>
            </p:cNvSpPr>
            <p:nvPr/>
          </p:nvSpPr>
          <p:spPr bwMode="auto">
            <a:xfrm>
              <a:off x="1473" y="3655"/>
              <a:ext cx="2989" cy="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23556" name="Rectangle 21">
            <a:extLst>
              <a:ext uri="{FF2B5EF4-FFF2-40B4-BE49-F238E27FC236}">
                <a16:creationId xmlns:a16="http://schemas.microsoft.com/office/drawing/2014/main" id="{B66AA4C4-071F-4F7C-9971-7DB1B9CD073E}"/>
              </a:ext>
            </a:extLst>
          </p:cNvPr>
          <p:cNvSpPr>
            <a:spLocks noChangeArrowheads="1"/>
          </p:cNvSpPr>
          <p:nvPr/>
        </p:nvSpPr>
        <p:spPr bwMode="auto">
          <a:xfrm>
            <a:off x="9753601" y="5791201"/>
            <a:ext cx="460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Q</a:t>
            </a:r>
          </a:p>
        </p:txBody>
      </p:sp>
      <p:sp>
        <p:nvSpPr>
          <p:cNvPr id="23557" name="Rectangle 22">
            <a:extLst>
              <a:ext uri="{FF2B5EF4-FFF2-40B4-BE49-F238E27FC236}">
                <a16:creationId xmlns:a16="http://schemas.microsoft.com/office/drawing/2014/main" id="{647C73D0-2D0A-4FE8-B633-35BD0359956B}"/>
              </a:ext>
            </a:extLst>
          </p:cNvPr>
          <p:cNvSpPr>
            <a:spLocks noChangeArrowheads="1"/>
          </p:cNvSpPr>
          <p:nvPr/>
        </p:nvSpPr>
        <p:spPr bwMode="auto">
          <a:xfrm>
            <a:off x="4729163" y="5683250"/>
            <a:ext cx="405560"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o</a:t>
            </a:r>
          </a:p>
        </p:txBody>
      </p:sp>
      <p:sp>
        <p:nvSpPr>
          <p:cNvPr id="23558" name="Text Box 23">
            <a:extLst>
              <a:ext uri="{FF2B5EF4-FFF2-40B4-BE49-F238E27FC236}">
                <a16:creationId xmlns:a16="http://schemas.microsoft.com/office/drawing/2014/main" id="{A1EAF3FF-17C9-42D5-91C4-E523CD3F0528}"/>
              </a:ext>
            </a:extLst>
          </p:cNvPr>
          <p:cNvSpPr txBox="1">
            <a:spLocks noChangeArrowheads="1"/>
          </p:cNvSpPr>
          <p:nvPr/>
        </p:nvSpPr>
        <p:spPr bwMode="auto">
          <a:xfrm>
            <a:off x="4578350" y="1595438"/>
            <a:ext cx="43815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US" altLang="en-US" sz="1800" b="1">
                <a:latin typeface="Arial" panose="020B0604020202020204" pitchFamily="34" charset="0"/>
              </a:rPr>
              <a:t>$5</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4</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3</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2</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1</a:t>
            </a:r>
          </a:p>
        </p:txBody>
      </p:sp>
      <p:sp>
        <p:nvSpPr>
          <p:cNvPr id="23559" name="Text Box 31">
            <a:extLst>
              <a:ext uri="{FF2B5EF4-FFF2-40B4-BE49-F238E27FC236}">
                <a16:creationId xmlns:a16="http://schemas.microsoft.com/office/drawing/2014/main" id="{D06440C3-4FB8-40C6-91C2-196353358B50}"/>
              </a:ext>
            </a:extLst>
          </p:cNvPr>
          <p:cNvSpPr txBox="1">
            <a:spLocks noChangeArrowheads="1"/>
          </p:cNvSpPr>
          <p:nvPr/>
        </p:nvSpPr>
        <p:spPr bwMode="auto">
          <a:xfrm>
            <a:off x="4038601" y="990601"/>
            <a:ext cx="26765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800" b="1">
                <a:latin typeface="Arial" panose="020B0604020202020204" pitchFamily="34" charset="0"/>
              </a:rPr>
              <a:t>Price of Cereal</a:t>
            </a:r>
          </a:p>
        </p:txBody>
      </p:sp>
      <p:sp>
        <p:nvSpPr>
          <p:cNvPr id="23560" name="Text Box 32">
            <a:extLst>
              <a:ext uri="{FF2B5EF4-FFF2-40B4-BE49-F238E27FC236}">
                <a16:creationId xmlns:a16="http://schemas.microsoft.com/office/drawing/2014/main" id="{B4ECCFAB-61BE-42AE-AAF2-7C217FA781EC}"/>
              </a:ext>
            </a:extLst>
          </p:cNvPr>
          <p:cNvSpPr txBox="1">
            <a:spLocks noChangeArrowheads="1"/>
          </p:cNvSpPr>
          <p:nvPr/>
        </p:nvSpPr>
        <p:spPr bwMode="auto">
          <a:xfrm>
            <a:off x="6048376" y="6206161"/>
            <a:ext cx="2835713"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400" b="1">
                <a:latin typeface="Arial" panose="020B0604020202020204" pitchFamily="34" charset="0"/>
              </a:rPr>
              <a:t>Quantity of Cereal</a:t>
            </a:r>
          </a:p>
        </p:txBody>
      </p:sp>
      <p:sp>
        <p:nvSpPr>
          <p:cNvPr id="23561" name="Text Box 34">
            <a:extLst>
              <a:ext uri="{FF2B5EF4-FFF2-40B4-BE49-F238E27FC236}">
                <a16:creationId xmlns:a16="http://schemas.microsoft.com/office/drawing/2014/main" id="{1AE38561-05B7-4480-9A74-967B01E0C528}"/>
              </a:ext>
            </a:extLst>
          </p:cNvPr>
          <p:cNvSpPr txBox="1">
            <a:spLocks noChangeArrowheads="1"/>
          </p:cNvSpPr>
          <p:nvPr/>
        </p:nvSpPr>
        <p:spPr bwMode="auto">
          <a:xfrm>
            <a:off x="1828800" y="990600"/>
            <a:ext cx="2133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800" b="1">
                <a:solidFill>
                  <a:srgbClr val="CC0000"/>
                </a:solidFill>
              </a:rPr>
              <a:t>Demand Schedule</a:t>
            </a:r>
          </a:p>
        </p:txBody>
      </p:sp>
      <p:sp>
        <p:nvSpPr>
          <p:cNvPr id="23562" name="Text Box 35">
            <a:extLst>
              <a:ext uri="{FF2B5EF4-FFF2-40B4-BE49-F238E27FC236}">
                <a16:creationId xmlns:a16="http://schemas.microsoft.com/office/drawing/2014/main" id="{122F5DC5-9F08-439C-9CE9-EE680AE0B843}"/>
              </a:ext>
            </a:extLst>
          </p:cNvPr>
          <p:cNvSpPr txBox="1">
            <a:spLocks noChangeArrowheads="1"/>
          </p:cNvSpPr>
          <p:nvPr/>
        </p:nvSpPr>
        <p:spPr bwMode="auto">
          <a:xfrm>
            <a:off x="5224464" y="5827713"/>
            <a:ext cx="4529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a:latin typeface="Arial" panose="020B0604020202020204" pitchFamily="34" charset="0"/>
              </a:rPr>
              <a:t>10     20     30     40     50     60     70     80</a:t>
            </a:r>
          </a:p>
        </p:txBody>
      </p:sp>
      <p:sp>
        <p:nvSpPr>
          <p:cNvPr id="23563" name="Slide Number Placeholder 38">
            <a:extLst>
              <a:ext uri="{FF2B5EF4-FFF2-40B4-BE49-F238E27FC236}">
                <a16:creationId xmlns:a16="http://schemas.microsoft.com/office/drawing/2014/main" id="{9545E232-DF42-471C-AB67-E0A13A9C61CC}"/>
              </a:ext>
            </a:extLst>
          </p:cNvPr>
          <p:cNvSpPr txBox="1">
            <a:spLocks noGrp="1"/>
          </p:cNvSpPr>
          <p:nvPr/>
        </p:nvSpPr>
        <p:spPr bwMode="auto">
          <a:xfrm>
            <a:off x="8763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3F97DB19-FADE-4965-8413-1459DCBEDC76}" type="slidenum">
              <a:rPr lang="en-US" altLang="en-US" sz="1400"/>
              <a:pPr algn="r" eaLnBrk="1" hangingPunct="1">
                <a:spcBef>
                  <a:spcPct val="0"/>
                </a:spcBef>
                <a:buFontTx/>
                <a:buNone/>
              </a:pPr>
              <a:t>39</a:t>
            </a:fld>
            <a:endParaRPr lang="en-US" altLang="en-US" sz="1400"/>
          </a:p>
        </p:txBody>
      </p:sp>
      <p:graphicFrame>
        <p:nvGraphicFramePr>
          <p:cNvPr id="83982" name="Group 14">
            <a:extLst>
              <a:ext uri="{FF2B5EF4-FFF2-40B4-BE49-F238E27FC236}">
                <a16:creationId xmlns:a16="http://schemas.microsoft.com/office/drawing/2014/main" id="{E273BC75-12A7-4BFA-9C9C-9C5173A2875A}"/>
              </a:ext>
            </a:extLst>
          </p:cNvPr>
          <p:cNvGraphicFramePr>
            <a:graphicFrameLocks noGrp="1"/>
          </p:cNvGraphicFramePr>
          <p:nvPr/>
        </p:nvGraphicFramePr>
        <p:xfrm>
          <a:off x="1828801" y="2057401"/>
          <a:ext cx="2327275" cy="4173539"/>
        </p:xfrm>
        <a:graphic>
          <a:graphicData uri="http://schemas.openxmlformats.org/drawingml/2006/table">
            <a:tbl>
              <a:tblPr/>
              <a:tblGrid>
                <a:gridCol w="971550">
                  <a:extLst>
                    <a:ext uri="{9D8B030D-6E8A-4147-A177-3AD203B41FA5}">
                      <a16:colId xmlns:a16="http://schemas.microsoft.com/office/drawing/2014/main" val="3086182782"/>
                    </a:ext>
                  </a:extLst>
                </a:gridCol>
                <a:gridCol w="1355725">
                  <a:extLst>
                    <a:ext uri="{9D8B030D-6E8A-4147-A177-3AD203B41FA5}">
                      <a16:colId xmlns:a16="http://schemas.microsoft.com/office/drawing/2014/main" val="1606749900"/>
                    </a:ext>
                  </a:extLst>
                </a:gridCol>
              </a:tblGrid>
              <a:tr h="762000">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Price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Quantity</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Demanded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51343510"/>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79768923"/>
                  </a:ext>
                </a:extLst>
              </a:tr>
              <a:tr h="7032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11802361"/>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0420688"/>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42999808"/>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80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30653439"/>
                  </a:ext>
                </a:extLst>
              </a:tr>
            </a:tbl>
          </a:graphicData>
        </a:graphic>
      </p:graphicFrame>
      <p:sp>
        <p:nvSpPr>
          <p:cNvPr id="23587" name="Freeform 30">
            <a:extLst>
              <a:ext uri="{FF2B5EF4-FFF2-40B4-BE49-F238E27FC236}">
                <a16:creationId xmlns:a16="http://schemas.microsoft.com/office/drawing/2014/main" id="{4C24A78B-2A09-4F7B-ACC9-2B0A457ED916}"/>
              </a:ext>
            </a:extLst>
          </p:cNvPr>
          <p:cNvSpPr>
            <a:spLocks/>
          </p:cNvSpPr>
          <p:nvPr/>
        </p:nvSpPr>
        <p:spPr bwMode="auto">
          <a:xfrm rot="21241100">
            <a:off x="5562600" y="1600200"/>
            <a:ext cx="3657600" cy="3657600"/>
          </a:xfrm>
          <a:custGeom>
            <a:avLst/>
            <a:gdLst>
              <a:gd name="T0" fmla="*/ 0 w 4387"/>
              <a:gd name="T1" fmla="*/ 0 h 4289"/>
              <a:gd name="T2" fmla="*/ 2147483646 w 4387"/>
              <a:gd name="T3" fmla="*/ 2147483646 h 4289"/>
              <a:gd name="T4" fmla="*/ 2147483646 w 4387"/>
              <a:gd name="T5" fmla="*/ 2147483646 h 4289"/>
              <a:gd name="T6" fmla="*/ 2147483646 w 4387"/>
              <a:gd name="T7" fmla="*/ 2147483646 h 4289"/>
              <a:gd name="T8" fmla="*/ 2147483646 w 4387"/>
              <a:gd name="T9" fmla="*/ 2147483646 h 4289"/>
              <a:gd name="T10" fmla="*/ 2147483646 w 4387"/>
              <a:gd name="T11" fmla="*/ 2147483646 h 4289"/>
              <a:gd name="T12" fmla="*/ 2147483646 w 4387"/>
              <a:gd name="T13" fmla="*/ 2147483646 h 4289"/>
              <a:gd name="T14" fmla="*/ 2147483646 w 4387"/>
              <a:gd name="T15" fmla="*/ 2147483646 h 4289"/>
              <a:gd name="T16" fmla="*/ 2147483646 w 4387"/>
              <a:gd name="T17" fmla="*/ 2147483646 h 4289"/>
              <a:gd name="T18" fmla="*/ 2147483646 w 4387"/>
              <a:gd name="T19" fmla="*/ 2147483646 h 4289"/>
              <a:gd name="T20" fmla="*/ 2147483646 w 4387"/>
              <a:gd name="T21" fmla="*/ 2147483646 h 4289"/>
              <a:gd name="T22" fmla="*/ 2147483646 w 4387"/>
              <a:gd name="T23" fmla="*/ 2147483646 h 4289"/>
              <a:gd name="T24" fmla="*/ 2147483646 w 4387"/>
              <a:gd name="T25" fmla="*/ 2147483646 h 4289"/>
              <a:gd name="T26" fmla="*/ 2147483646 w 4387"/>
              <a:gd name="T27" fmla="*/ 2147483646 h 4289"/>
              <a:gd name="T28" fmla="*/ 2147483646 w 4387"/>
              <a:gd name="T29" fmla="*/ 2147483646 h 4289"/>
              <a:gd name="T30" fmla="*/ 2147483646 w 4387"/>
              <a:gd name="T31" fmla="*/ 2147483646 h 4289"/>
              <a:gd name="T32" fmla="*/ 2147483646 w 4387"/>
              <a:gd name="T33" fmla="*/ 2147483646 h 42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87"/>
              <a:gd name="T52" fmla="*/ 0 h 4289"/>
              <a:gd name="T53" fmla="*/ 4387 w 4387"/>
              <a:gd name="T54" fmla="*/ 4289 h 428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87" h="4289">
                <a:moveTo>
                  <a:pt x="0" y="0"/>
                </a:moveTo>
                <a:lnTo>
                  <a:pt x="191" y="346"/>
                </a:lnTo>
                <a:lnTo>
                  <a:pt x="397" y="685"/>
                </a:lnTo>
                <a:lnTo>
                  <a:pt x="615" y="1014"/>
                </a:lnTo>
                <a:lnTo>
                  <a:pt x="846" y="1335"/>
                </a:lnTo>
                <a:lnTo>
                  <a:pt x="1084" y="1643"/>
                </a:lnTo>
                <a:lnTo>
                  <a:pt x="1337" y="1942"/>
                </a:lnTo>
                <a:lnTo>
                  <a:pt x="1599" y="2230"/>
                </a:lnTo>
                <a:lnTo>
                  <a:pt x="1873" y="2509"/>
                </a:lnTo>
                <a:lnTo>
                  <a:pt x="2155" y="2773"/>
                </a:lnTo>
                <a:lnTo>
                  <a:pt x="2447" y="3028"/>
                </a:lnTo>
                <a:lnTo>
                  <a:pt x="2748" y="3269"/>
                </a:lnTo>
                <a:lnTo>
                  <a:pt x="3059" y="3499"/>
                </a:lnTo>
                <a:lnTo>
                  <a:pt x="3378" y="3715"/>
                </a:lnTo>
                <a:lnTo>
                  <a:pt x="3706" y="3919"/>
                </a:lnTo>
                <a:lnTo>
                  <a:pt x="4043" y="4110"/>
                </a:lnTo>
                <a:lnTo>
                  <a:pt x="4387" y="4289"/>
                </a:lnTo>
              </a:path>
            </a:pathLst>
          </a:custGeom>
          <a:noFill/>
          <a:ln w="57150">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88" name="Oval 38">
            <a:extLst>
              <a:ext uri="{FF2B5EF4-FFF2-40B4-BE49-F238E27FC236}">
                <a16:creationId xmlns:a16="http://schemas.microsoft.com/office/drawing/2014/main" id="{25DC6101-4883-4A47-99D8-CFABE6357184}"/>
              </a:ext>
            </a:extLst>
          </p:cNvPr>
          <p:cNvSpPr>
            <a:spLocks noChangeArrowheads="1"/>
          </p:cNvSpPr>
          <p:nvPr/>
        </p:nvSpPr>
        <p:spPr bwMode="auto">
          <a:xfrm>
            <a:off x="5334000" y="16764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3589" name="Oval 39">
            <a:extLst>
              <a:ext uri="{FF2B5EF4-FFF2-40B4-BE49-F238E27FC236}">
                <a16:creationId xmlns:a16="http://schemas.microsoft.com/office/drawing/2014/main" id="{085DFEC3-AC2E-4A56-AEFA-CE3E3B74796D}"/>
              </a:ext>
            </a:extLst>
          </p:cNvPr>
          <p:cNvSpPr>
            <a:spLocks noChangeArrowheads="1"/>
          </p:cNvSpPr>
          <p:nvPr/>
        </p:nvSpPr>
        <p:spPr bwMode="auto">
          <a:xfrm>
            <a:off x="5867400" y="2514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3590" name="Oval 40">
            <a:extLst>
              <a:ext uri="{FF2B5EF4-FFF2-40B4-BE49-F238E27FC236}">
                <a16:creationId xmlns:a16="http://schemas.microsoft.com/office/drawing/2014/main" id="{0E703025-9809-4B5F-8A58-79C7EAA23C85}"/>
              </a:ext>
            </a:extLst>
          </p:cNvPr>
          <p:cNvSpPr>
            <a:spLocks noChangeArrowheads="1"/>
          </p:cNvSpPr>
          <p:nvPr/>
        </p:nvSpPr>
        <p:spPr bwMode="auto">
          <a:xfrm>
            <a:off x="6553200" y="3276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3591" name="Oval 41">
            <a:extLst>
              <a:ext uri="{FF2B5EF4-FFF2-40B4-BE49-F238E27FC236}">
                <a16:creationId xmlns:a16="http://schemas.microsoft.com/office/drawing/2014/main" id="{2C0E5CFA-6DFB-45F5-A579-A61E74569445}"/>
              </a:ext>
            </a:extLst>
          </p:cNvPr>
          <p:cNvSpPr>
            <a:spLocks noChangeArrowheads="1"/>
          </p:cNvSpPr>
          <p:nvPr/>
        </p:nvSpPr>
        <p:spPr bwMode="auto">
          <a:xfrm>
            <a:off x="7696200" y="41148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3592" name="Oval 42">
            <a:extLst>
              <a:ext uri="{FF2B5EF4-FFF2-40B4-BE49-F238E27FC236}">
                <a16:creationId xmlns:a16="http://schemas.microsoft.com/office/drawing/2014/main" id="{AFD7D4B3-B28B-4EEB-AED4-1CC14165B450}"/>
              </a:ext>
            </a:extLst>
          </p:cNvPr>
          <p:cNvSpPr>
            <a:spLocks noChangeArrowheads="1"/>
          </p:cNvSpPr>
          <p:nvPr/>
        </p:nvSpPr>
        <p:spPr bwMode="auto">
          <a:xfrm>
            <a:off x="9296400" y="49530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3593" name="Rectangle 31">
            <a:extLst>
              <a:ext uri="{FF2B5EF4-FFF2-40B4-BE49-F238E27FC236}">
                <a16:creationId xmlns:a16="http://schemas.microsoft.com/office/drawing/2014/main" id="{0D5C3F13-313A-43C9-8E88-9F5B597CE90C}"/>
              </a:ext>
            </a:extLst>
          </p:cNvPr>
          <p:cNvSpPr>
            <a:spLocks noChangeArrowheads="1"/>
          </p:cNvSpPr>
          <p:nvPr/>
        </p:nvSpPr>
        <p:spPr bwMode="auto">
          <a:xfrm>
            <a:off x="8610600" y="5181601"/>
            <a:ext cx="15890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Demand</a:t>
            </a:r>
          </a:p>
        </p:txBody>
      </p:sp>
      <p:sp>
        <p:nvSpPr>
          <p:cNvPr id="23594" name="Line 45">
            <a:extLst>
              <a:ext uri="{FF2B5EF4-FFF2-40B4-BE49-F238E27FC236}">
                <a16:creationId xmlns:a16="http://schemas.microsoft.com/office/drawing/2014/main" id="{D360E8FB-4692-49ED-AC2B-51D1815555F8}"/>
              </a:ext>
            </a:extLst>
          </p:cNvPr>
          <p:cNvSpPr>
            <a:spLocks noChangeShapeType="1"/>
          </p:cNvSpPr>
          <p:nvPr/>
        </p:nvSpPr>
        <p:spPr bwMode="auto">
          <a:xfrm flipV="1">
            <a:off x="2971800" y="30480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95" name="Line 46">
            <a:extLst>
              <a:ext uri="{FF2B5EF4-FFF2-40B4-BE49-F238E27FC236}">
                <a16:creationId xmlns:a16="http://schemas.microsoft.com/office/drawing/2014/main" id="{AED1E2EB-597E-4C55-88D1-A24E42AEE61F}"/>
              </a:ext>
            </a:extLst>
          </p:cNvPr>
          <p:cNvSpPr>
            <a:spLocks noChangeShapeType="1"/>
          </p:cNvSpPr>
          <p:nvPr/>
        </p:nvSpPr>
        <p:spPr bwMode="auto">
          <a:xfrm flipV="1">
            <a:off x="2895600" y="37338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96" name="Line 47">
            <a:extLst>
              <a:ext uri="{FF2B5EF4-FFF2-40B4-BE49-F238E27FC236}">
                <a16:creationId xmlns:a16="http://schemas.microsoft.com/office/drawing/2014/main" id="{DFCE7A57-AB9A-435C-8C0F-2F4ADE9DCA54}"/>
              </a:ext>
            </a:extLst>
          </p:cNvPr>
          <p:cNvSpPr>
            <a:spLocks noChangeShapeType="1"/>
          </p:cNvSpPr>
          <p:nvPr/>
        </p:nvSpPr>
        <p:spPr bwMode="auto">
          <a:xfrm flipV="1">
            <a:off x="2895600" y="43434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97" name="Line 48">
            <a:extLst>
              <a:ext uri="{FF2B5EF4-FFF2-40B4-BE49-F238E27FC236}">
                <a16:creationId xmlns:a16="http://schemas.microsoft.com/office/drawing/2014/main" id="{499DFC45-E0F7-4C4B-B181-2150629CEAEC}"/>
              </a:ext>
            </a:extLst>
          </p:cNvPr>
          <p:cNvSpPr>
            <a:spLocks noChangeShapeType="1"/>
          </p:cNvSpPr>
          <p:nvPr/>
        </p:nvSpPr>
        <p:spPr bwMode="auto">
          <a:xfrm flipV="1">
            <a:off x="2971800" y="50292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98" name="Line 49">
            <a:extLst>
              <a:ext uri="{FF2B5EF4-FFF2-40B4-BE49-F238E27FC236}">
                <a16:creationId xmlns:a16="http://schemas.microsoft.com/office/drawing/2014/main" id="{9125842C-1C40-4B23-BE4F-E40FC4CB9F8C}"/>
              </a:ext>
            </a:extLst>
          </p:cNvPr>
          <p:cNvSpPr>
            <a:spLocks noChangeShapeType="1"/>
          </p:cNvSpPr>
          <p:nvPr/>
        </p:nvSpPr>
        <p:spPr bwMode="auto">
          <a:xfrm flipV="1">
            <a:off x="2895600" y="57150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625428791"/>
      </p:ext>
    </p:extLst>
  </p:cSld>
  <p:clrMapOvr>
    <a:masterClrMapping/>
  </p:clrMapOvr>
  <p:transition>
    <p:dissolv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827" y="94669"/>
            <a:ext cx="10515600" cy="1325563"/>
          </a:xfrm>
        </p:spPr>
        <p:txBody>
          <a:bodyPr/>
          <a:lstStyle/>
          <a:p>
            <a:r>
              <a:rPr lang="en-US" dirty="0">
                <a:solidFill>
                  <a:srgbClr val="0070C0"/>
                </a:solidFill>
                <a:latin typeface="Comic Sans MS" panose="030F0702030302020204" pitchFamily="66" charset="0"/>
              </a:rPr>
              <a:t>And always REMEMBER this key factor of microeconomics…</a:t>
            </a:r>
          </a:p>
        </p:txBody>
      </p:sp>
      <p:sp>
        <p:nvSpPr>
          <p:cNvPr id="3" name="Content Placeholder 2"/>
          <p:cNvSpPr>
            <a:spLocks noGrp="1"/>
          </p:cNvSpPr>
          <p:nvPr>
            <p:ph idx="1"/>
          </p:nvPr>
        </p:nvSpPr>
        <p:spPr>
          <a:xfrm>
            <a:off x="709059" y="1420232"/>
            <a:ext cx="10515600" cy="4351338"/>
          </a:xfrm>
        </p:spPr>
        <p:txBody>
          <a:bodyPr/>
          <a:lstStyle/>
          <a:p>
            <a:r>
              <a:rPr lang="en-US" sz="4000" b="1" dirty="0">
                <a:solidFill>
                  <a:schemeClr val="accent6">
                    <a:lumMod val="50000"/>
                  </a:schemeClr>
                </a:solidFill>
                <a:latin typeface="Colonna MT" panose="04020805060202030203" pitchFamily="82" charset="0"/>
              </a:rPr>
              <a:t>Money serves as the </a:t>
            </a:r>
            <a:r>
              <a:rPr lang="en-US" sz="4000" b="1" u="sng" dirty="0">
                <a:solidFill>
                  <a:schemeClr val="accent6">
                    <a:lumMod val="50000"/>
                  </a:schemeClr>
                </a:solidFill>
                <a:latin typeface="Colonna MT" panose="04020805060202030203" pitchFamily="82" charset="0"/>
              </a:rPr>
              <a:t>MEDIUM of EXCHANGE </a:t>
            </a:r>
            <a:r>
              <a:rPr lang="en-US" sz="4000" b="1" dirty="0">
                <a:solidFill>
                  <a:schemeClr val="accent6">
                    <a:lumMod val="50000"/>
                  </a:schemeClr>
                </a:solidFill>
                <a:latin typeface="Colonna MT" panose="04020805060202030203" pitchFamily="82" charset="0"/>
              </a:rPr>
              <a:t>in a Market Economy</a:t>
            </a:r>
          </a:p>
          <a:p>
            <a:r>
              <a:rPr lang="en-US" dirty="0"/>
              <a:t>The </a:t>
            </a:r>
            <a:r>
              <a:rPr lang="en-US" sz="3600" dirty="0">
                <a:latin typeface="Impact" panose="020B0806030902050204" pitchFamily="34" charset="0"/>
              </a:rPr>
              <a:t>ROCK </a:t>
            </a:r>
            <a:r>
              <a:rPr lang="en-US" dirty="0"/>
              <a:t>says to “know your role”  </a:t>
            </a:r>
          </a:p>
          <a:p>
            <a:endParaRPr lang="en-US" dirty="0"/>
          </a:p>
          <a:p>
            <a:pPr lvl="8"/>
            <a:r>
              <a:rPr lang="en-US" sz="3200" dirty="0"/>
              <a:t>And these transactions always occur because of </a:t>
            </a:r>
            <a:r>
              <a:rPr lang="en-US" sz="3200" dirty="0">
                <a:solidFill>
                  <a:srgbClr val="FF0000"/>
                </a:solidFill>
                <a:latin typeface="Gill Sans Ultra Bold Condensed" panose="020B0A06020104020203" pitchFamily="34" charset="0"/>
              </a:rPr>
              <a:t>voluntary, non-fraudulent exchange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3775" y="1994685"/>
            <a:ext cx="1011618" cy="1614285"/>
          </a:xfrm>
          <a:prstGeom prst="rect">
            <a:avLst/>
          </a:prstGeom>
        </p:spPr>
      </p:pic>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21167" y="1994684"/>
            <a:ext cx="1011618" cy="1614285"/>
          </a:xfrm>
          <a:prstGeom prst="rect">
            <a:avLst/>
          </a:prstGeom>
        </p:spPr>
      </p:pic>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32785" y="1996171"/>
            <a:ext cx="1011618" cy="161428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702" y="3261217"/>
            <a:ext cx="3981382" cy="2811978"/>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9584" y="4661333"/>
            <a:ext cx="3152906" cy="2190794"/>
          </a:xfrm>
          <a:prstGeom prst="rect">
            <a:avLst/>
          </a:prstGeom>
        </p:spPr>
      </p:pic>
    </p:spTree>
    <p:extLst>
      <p:ext uri="{BB962C8B-B14F-4D97-AF65-F5344CB8AC3E}">
        <p14:creationId xmlns:p14="http://schemas.microsoft.com/office/powerpoint/2010/main" val="312935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7B7A9898-8F75-450A-9768-1B8517D21846}"/>
              </a:ext>
            </a:extLst>
          </p:cNvPr>
          <p:cNvSpPr>
            <a:spLocks noGrp="1" noChangeArrowheads="1"/>
          </p:cNvSpPr>
          <p:nvPr>
            <p:ph type="title" idx="4294967295"/>
          </p:nvPr>
        </p:nvSpPr>
        <p:spPr>
          <a:xfrm>
            <a:off x="1752600" y="120651"/>
            <a:ext cx="8629650" cy="862013"/>
          </a:xfrm>
          <a:noFill/>
        </p:spPr>
        <p:txBody>
          <a:bodyPr vert="horz" lIns="92075" tIns="46038" rIns="92075" bIns="46038" rtlCol="0" anchor="ctr">
            <a:normAutofit/>
          </a:bodyPr>
          <a:lstStyle/>
          <a:p>
            <a:pPr eaLnBrk="1" hangingPunct="1"/>
            <a:r>
              <a:rPr lang="en-US" altLang="en-US" sz="5200" b="1"/>
              <a:t>Change in Demand</a:t>
            </a:r>
          </a:p>
        </p:txBody>
      </p:sp>
      <p:grpSp>
        <p:nvGrpSpPr>
          <p:cNvPr id="24579" name="Group 17">
            <a:extLst>
              <a:ext uri="{FF2B5EF4-FFF2-40B4-BE49-F238E27FC236}">
                <a16:creationId xmlns:a16="http://schemas.microsoft.com/office/drawing/2014/main" id="{2A3864EE-DD40-41BC-A76F-C69109C1191A}"/>
              </a:ext>
            </a:extLst>
          </p:cNvPr>
          <p:cNvGrpSpPr>
            <a:grpSpLocks/>
          </p:cNvGrpSpPr>
          <p:nvPr/>
        </p:nvGrpSpPr>
        <p:grpSpPr bwMode="auto">
          <a:xfrm>
            <a:off x="4992688" y="1604964"/>
            <a:ext cx="4608512" cy="4262437"/>
            <a:chOff x="1473" y="948"/>
            <a:chExt cx="2989" cy="2724"/>
          </a:xfrm>
        </p:grpSpPr>
        <p:sp>
          <p:nvSpPr>
            <p:cNvPr id="24623" name="Line 18">
              <a:extLst>
                <a:ext uri="{FF2B5EF4-FFF2-40B4-BE49-F238E27FC236}">
                  <a16:creationId xmlns:a16="http://schemas.microsoft.com/office/drawing/2014/main" id="{4C049204-F99B-4BEC-9826-DE37A89CB947}"/>
                </a:ext>
              </a:extLst>
            </p:cNvPr>
            <p:cNvSpPr>
              <a:spLocks noChangeShapeType="1"/>
            </p:cNvSpPr>
            <p:nvPr/>
          </p:nvSpPr>
          <p:spPr bwMode="auto">
            <a:xfrm>
              <a:off x="1489" y="948"/>
              <a:ext cx="0" cy="2724"/>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4624" name="Line 19">
              <a:extLst>
                <a:ext uri="{FF2B5EF4-FFF2-40B4-BE49-F238E27FC236}">
                  <a16:creationId xmlns:a16="http://schemas.microsoft.com/office/drawing/2014/main" id="{D2ECA09A-779E-4BD3-8760-A22C60BE9421}"/>
                </a:ext>
              </a:extLst>
            </p:cNvPr>
            <p:cNvSpPr>
              <a:spLocks noChangeShapeType="1"/>
            </p:cNvSpPr>
            <p:nvPr/>
          </p:nvSpPr>
          <p:spPr bwMode="auto">
            <a:xfrm>
              <a:off x="1473" y="3655"/>
              <a:ext cx="2989" cy="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24580" name="Rectangle 21">
            <a:extLst>
              <a:ext uri="{FF2B5EF4-FFF2-40B4-BE49-F238E27FC236}">
                <a16:creationId xmlns:a16="http://schemas.microsoft.com/office/drawing/2014/main" id="{9414202A-4A49-48C0-8083-9956CDACF21C}"/>
              </a:ext>
            </a:extLst>
          </p:cNvPr>
          <p:cNvSpPr>
            <a:spLocks noChangeArrowheads="1"/>
          </p:cNvSpPr>
          <p:nvPr/>
        </p:nvSpPr>
        <p:spPr bwMode="auto">
          <a:xfrm>
            <a:off x="9753601" y="5791201"/>
            <a:ext cx="460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Q</a:t>
            </a:r>
          </a:p>
        </p:txBody>
      </p:sp>
      <p:sp>
        <p:nvSpPr>
          <p:cNvPr id="24581" name="Rectangle 22">
            <a:extLst>
              <a:ext uri="{FF2B5EF4-FFF2-40B4-BE49-F238E27FC236}">
                <a16:creationId xmlns:a16="http://schemas.microsoft.com/office/drawing/2014/main" id="{EF16BBFD-FF2D-4602-9B42-9A9292CC97EC}"/>
              </a:ext>
            </a:extLst>
          </p:cNvPr>
          <p:cNvSpPr>
            <a:spLocks noChangeArrowheads="1"/>
          </p:cNvSpPr>
          <p:nvPr/>
        </p:nvSpPr>
        <p:spPr bwMode="auto">
          <a:xfrm>
            <a:off x="4729163" y="5683250"/>
            <a:ext cx="405560"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o</a:t>
            </a:r>
          </a:p>
        </p:txBody>
      </p:sp>
      <p:sp>
        <p:nvSpPr>
          <p:cNvPr id="24582" name="Text Box 23">
            <a:extLst>
              <a:ext uri="{FF2B5EF4-FFF2-40B4-BE49-F238E27FC236}">
                <a16:creationId xmlns:a16="http://schemas.microsoft.com/office/drawing/2014/main" id="{188B11F8-BAFD-480B-86CC-90647F56E2F4}"/>
              </a:ext>
            </a:extLst>
          </p:cNvPr>
          <p:cNvSpPr txBox="1">
            <a:spLocks noChangeArrowheads="1"/>
          </p:cNvSpPr>
          <p:nvPr/>
        </p:nvSpPr>
        <p:spPr bwMode="auto">
          <a:xfrm>
            <a:off x="4578350" y="1595438"/>
            <a:ext cx="43815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US" altLang="en-US" sz="1800" b="1">
                <a:latin typeface="Arial" panose="020B0604020202020204" pitchFamily="34" charset="0"/>
              </a:rPr>
              <a:t>$5</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4</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3</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2</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1</a:t>
            </a:r>
          </a:p>
        </p:txBody>
      </p:sp>
      <p:sp>
        <p:nvSpPr>
          <p:cNvPr id="24583" name="Text Box 31">
            <a:extLst>
              <a:ext uri="{FF2B5EF4-FFF2-40B4-BE49-F238E27FC236}">
                <a16:creationId xmlns:a16="http://schemas.microsoft.com/office/drawing/2014/main" id="{24252F3F-5FE4-481E-A300-D3ACC0B987E8}"/>
              </a:ext>
            </a:extLst>
          </p:cNvPr>
          <p:cNvSpPr txBox="1">
            <a:spLocks noChangeArrowheads="1"/>
          </p:cNvSpPr>
          <p:nvPr/>
        </p:nvSpPr>
        <p:spPr bwMode="auto">
          <a:xfrm>
            <a:off x="4038601" y="990601"/>
            <a:ext cx="26765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800" b="1">
                <a:latin typeface="Arial" panose="020B0604020202020204" pitchFamily="34" charset="0"/>
              </a:rPr>
              <a:t>Price of Cereal</a:t>
            </a:r>
          </a:p>
        </p:txBody>
      </p:sp>
      <p:sp>
        <p:nvSpPr>
          <p:cNvPr id="24584" name="Text Box 32">
            <a:extLst>
              <a:ext uri="{FF2B5EF4-FFF2-40B4-BE49-F238E27FC236}">
                <a16:creationId xmlns:a16="http://schemas.microsoft.com/office/drawing/2014/main" id="{83496F96-E6F1-41AA-B636-5B0727D8E4C4}"/>
              </a:ext>
            </a:extLst>
          </p:cNvPr>
          <p:cNvSpPr txBox="1">
            <a:spLocks noChangeArrowheads="1"/>
          </p:cNvSpPr>
          <p:nvPr/>
        </p:nvSpPr>
        <p:spPr bwMode="auto">
          <a:xfrm>
            <a:off x="6048376" y="6206161"/>
            <a:ext cx="2835713"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400" b="1">
                <a:latin typeface="Arial" panose="020B0604020202020204" pitchFamily="34" charset="0"/>
              </a:rPr>
              <a:t>Quantity of Cereal</a:t>
            </a:r>
          </a:p>
        </p:txBody>
      </p:sp>
      <p:sp>
        <p:nvSpPr>
          <p:cNvPr id="24585" name="Text Box 34">
            <a:extLst>
              <a:ext uri="{FF2B5EF4-FFF2-40B4-BE49-F238E27FC236}">
                <a16:creationId xmlns:a16="http://schemas.microsoft.com/office/drawing/2014/main" id="{D5DFB8FF-7ABA-42A6-ADD0-29E028D09190}"/>
              </a:ext>
            </a:extLst>
          </p:cNvPr>
          <p:cNvSpPr txBox="1">
            <a:spLocks noChangeArrowheads="1"/>
          </p:cNvSpPr>
          <p:nvPr/>
        </p:nvSpPr>
        <p:spPr bwMode="auto">
          <a:xfrm>
            <a:off x="1828800" y="990600"/>
            <a:ext cx="2133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800" b="1">
                <a:solidFill>
                  <a:srgbClr val="CC0000"/>
                </a:solidFill>
              </a:rPr>
              <a:t>Demand Schedule</a:t>
            </a:r>
          </a:p>
        </p:txBody>
      </p:sp>
      <p:sp>
        <p:nvSpPr>
          <p:cNvPr id="24586" name="Text Box 35">
            <a:extLst>
              <a:ext uri="{FF2B5EF4-FFF2-40B4-BE49-F238E27FC236}">
                <a16:creationId xmlns:a16="http://schemas.microsoft.com/office/drawing/2014/main" id="{9A7C3551-40B2-4BB5-B5E0-3978826957E1}"/>
              </a:ext>
            </a:extLst>
          </p:cNvPr>
          <p:cNvSpPr txBox="1">
            <a:spLocks noChangeArrowheads="1"/>
          </p:cNvSpPr>
          <p:nvPr/>
        </p:nvSpPr>
        <p:spPr bwMode="auto">
          <a:xfrm>
            <a:off x="5224464" y="5827713"/>
            <a:ext cx="4529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a:latin typeface="Arial" panose="020B0604020202020204" pitchFamily="34" charset="0"/>
              </a:rPr>
              <a:t>10     20     30     40     50     60     70     80</a:t>
            </a:r>
          </a:p>
        </p:txBody>
      </p:sp>
      <p:sp>
        <p:nvSpPr>
          <p:cNvPr id="24587" name="Slide Number Placeholder 38">
            <a:extLst>
              <a:ext uri="{FF2B5EF4-FFF2-40B4-BE49-F238E27FC236}">
                <a16:creationId xmlns:a16="http://schemas.microsoft.com/office/drawing/2014/main" id="{5214DDB9-51F2-4C73-A889-1FB7339198AD}"/>
              </a:ext>
            </a:extLst>
          </p:cNvPr>
          <p:cNvSpPr txBox="1">
            <a:spLocks noGrp="1"/>
          </p:cNvSpPr>
          <p:nvPr/>
        </p:nvSpPr>
        <p:spPr bwMode="auto">
          <a:xfrm>
            <a:off x="8763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F3EC7AE7-30CA-4E0A-88DA-249FCB426D3E}" type="slidenum">
              <a:rPr lang="en-US" altLang="en-US" sz="1400"/>
              <a:pPr algn="r" eaLnBrk="1" hangingPunct="1">
                <a:spcBef>
                  <a:spcPct val="0"/>
                </a:spcBef>
                <a:buFontTx/>
                <a:buNone/>
              </a:pPr>
              <a:t>40</a:t>
            </a:fld>
            <a:endParaRPr lang="en-US" altLang="en-US" sz="1400"/>
          </a:p>
        </p:txBody>
      </p:sp>
      <p:graphicFrame>
        <p:nvGraphicFramePr>
          <p:cNvPr id="88078" name="Group 14">
            <a:extLst>
              <a:ext uri="{FF2B5EF4-FFF2-40B4-BE49-F238E27FC236}">
                <a16:creationId xmlns:a16="http://schemas.microsoft.com/office/drawing/2014/main" id="{A1E4624F-DAFA-414A-8B05-F03781FB9DAC}"/>
              </a:ext>
            </a:extLst>
          </p:cNvPr>
          <p:cNvGraphicFramePr>
            <a:graphicFrameLocks noGrp="1"/>
          </p:cNvGraphicFramePr>
          <p:nvPr/>
        </p:nvGraphicFramePr>
        <p:xfrm>
          <a:off x="1828801" y="2057401"/>
          <a:ext cx="2327275" cy="4173539"/>
        </p:xfrm>
        <a:graphic>
          <a:graphicData uri="http://schemas.openxmlformats.org/drawingml/2006/table">
            <a:tbl>
              <a:tblPr/>
              <a:tblGrid>
                <a:gridCol w="971550">
                  <a:extLst>
                    <a:ext uri="{9D8B030D-6E8A-4147-A177-3AD203B41FA5}">
                      <a16:colId xmlns:a16="http://schemas.microsoft.com/office/drawing/2014/main" val="1730233212"/>
                    </a:ext>
                  </a:extLst>
                </a:gridCol>
                <a:gridCol w="1355725">
                  <a:extLst>
                    <a:ext uri="{9D8B030D-6E8A-4147-A177-3AD203B41FA5}">
                      <a16:colId xmlns:a16="http://schemas.microsoft.com/office/drawing/2014/main" val="4019192854"/>
                    </a:ext>
                  </a:extLst>
                </a:gridCol>
              </a:tblGrid>
              <a:tr h="762000">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Price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Quantity</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Demanded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15014968"/>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533400" indent="-533400" eaLnBrk="0" hangingPunct="0">
                        <a:spcBef>
                          <a:spcPct val="20000"/>
                        </a:spcBef>
                        <a:defRPr sz="2800">
                          <a:solidFill>
                            <a:schemeClr val="tx1"/>
                          </a:solidFill>
                          <a:latin typeface="Times New Roman" panose="02020603050405020304" pitchFamily="18" charset="0"/>
                        </a:defRPr>
                      </a:lvl1pPr>
                      <a:lvl2pPr marL="914400" indent="-457200" eaLnBrk="0" hangingPunct="0">
                        <a:spcBef>
                          <a:spcPct val="20000"/>
                        </a:spcBef>
                        <a:defRPr sz="2400">
                          <a:solidFill>
                            <a:schemeClr val="tx1"/>
                          </a:solidFill>
                          <a:latin typeface="Times New Roman" panose="02020603050405020304" pitchFamily="18" charset="0"/>
                        </a:defRPr>
                      </a:lvl2pPr>
                      <a:lvl3pPr marL="1295400" indent="-381000" eaLnBrk="0" hangingPunct="0">
                        <a:spcBef>
                          <a:spcPct val="20000"/>
                        </a:spcBef>
                        <a:defRPr sz="2000">
                          <a:solidFill>
                            <a:schemeClr val="tx1"/>
                          </a:solidFill>
                          <a:latin typeface="Times New Roman" panose="02020603050405020304" pitchFamily="18" charset="0"/>
                        </a:defRPr>
                      </a:lvl3pPr>
                      <a:lvl4pPr marL="1714500" indent="-342900" eaLnBrk="0" hangingPunct="0">
                        <a:spcBef>
                          <a:spcPct val="20000"/>
                        </a:spcBef>
                        <a:defRPr>
                          <a:solidFill>
                            <a:schemeClr val="tx1"/>
                          </a:solidFill>
                          <a:latin typeface="Times New Roman" panose="02020603050405020304" pitchFamily="18" charset="0"/>
                        </a:defRPr>
                      </a:lvl4pPr>
                      <a:lvl5pPr marL="2171700" indent="-342900" eaLnBrk="0" hangingPunct="0">
                        <a:spcBef>
                          <a:spcPct val="20000"/>
                        </a:spcBef>
                        <a:defRPr>
                          <a:solidFill>
                            <a:schemeClr val="tx1"/>
                          </a:solidFill>
                          <a:latin typeface="Times New Roman" panose="02020603050405020304" pitchFamily="18" charset="0"/>
                        </a:defRPr>
                      </a:lvl5pPr>
                      <a:lvl6pPr marL="2628900" indent="-342900" eaLnBrk="0" fontAlgn="base" hangingPunct="0">
                        <a:spcBef>
                          <a:spcPct val="20000"/>
                        </a:spcBef>
                        <a:spcAft>
                          <a:spcPct val="0"/>
                        </a:spcAft>
                        <a:defRPr>
                          <a:solidFill>
                            <a:schemeClr val="tx1"/>
                          </a:solidFill>
                          <a:latin typeface="Times New Roman" panose="02020603050405020304" pitchFamily="18" charset="0"/>
                        </a:defRPr>
                      </a:lvl6pPr>
                      <a:lvl7pPr marL="3086100" indent="-342900" eaLnBrk="0" fontAlgn="base" hangingPunct="0">
                        <a:spcBef>
                          <a:spcPct val="20000"/>
                        </a:spcBef>
                        <a:spcAft>
                          <a:spcPct val="0"/>
                        </a:spcAft>
                        <a:defRPr>
                          <a:solidFill>
                            <a:schemeClr val="tx1"/>
                          </a:solidFill>
                          <a:latin typeface="Times New Roman" panose="02020603050405020304" pitchFamily="18" charset="0"/>
                        </a:defRPr>
                      </a:lvl7pPr>
                      <a:lvl8pPr marL="3543300" indent="-342900" eaLnBrk="0" fontAlgn="base" hangingPunct="0">
                        <a:spcBef>
                          <a:spcPct val="20000"/>
                        </a:spcBef>
                        <a:spcAft>
                          <a:spcPct val="0"/>
                        </a:spcAft>
                        <a:defRPr>
                          <a:solidFill>
                            <a:schemeClr val="tx1"/>
                          </a:solidFill>
                          <a:latin typeface="Times New Roman" panose="02020603050405020304" pitchFamily="18" charset="0"/>
                        </a:defRPr>
                      </a:lvl8pPr>
                      <a:lvl9pPr marL="4000500" indent="-342900" eaLnBrk="0" fontAlgn="base" hangingPunct="0">
                        <a:spcBef>
                          <a:spcPct val="20000"/>
                        </a:spcBef>
                        <a:spcAft>
                          <a:spcPct val="0"/>
                        </a:spcAft>
                        <a:defRPr>
                          <a:solidFill>
                            <a:schemeClr val="tx1"/>
                          </a:solidFill>
                          <a:latin typeface="Times New Roman" panose="02020603050405020304" pitchFamily="18" charset="0"/>
                        </a:defRPr>
                      </a:lvl9pPr>
                    </a:lstStyle>
                    <a:p>
                      <a:pPr marL="533400" marR="0" lvl="0" indent="-533400" algn="l" defTabSz="914400" rtl="0" eaLnBrk="0" fontAlgn="base" latinLnBrk="0" hangingPunct="0">
                        <a:lnSpc>
                          <a:spcPct val="100000"/>
                        </a:lnSpc>
                        <a:spcBef>
                          <a:spcPct val="20000"/>
                        </a:spcBef>
                        <a:spcAft>
                          <a:spcPct val="0"/>
                        </a:spcAft>
                        <a:buClrTx/>
                        <a:buSzTx/>
                        <a:buFontTx/>
                        <a:buAutoNum type="arabicPlain" startAt="10"/>
                        <a:tabLst/>
                      </a:pPr>
                      <a:r>
                        <a:rPr kumimoji="0" lang="en-US" altLang="en-US" sz="2800" b="1" i="0" u="none" strike="noStrike" cap="none" normalizeH="0" baseline="0">
                          <a:ln>
                            <a:noFill/>
                          </a:ln>
                          <a:solidFill>
                            <a:schemeClr val="tx1"/>
                          </a:solidFill>
                          <a:effectLst/>
                          <a:latin typeface="Times New Roman" panose="02020603050405020304" pitchFamily="18"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09048643"/>
                  </a:ext>
                </a:extLst>
              </a:tr>
              <a:tr h="7032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533400" indent="-533400" eaLnBrk="0" hangingPunct="0">
                        <a:spcBef>
                          <a:spcPct val="20000"/>
                        </a:spcBef>
                        <a:defRPr sz="2800">
                          <a:solidFill>
                            <a:schemeClr val="tx1"/>
                          </a:solidFill>
                          <a:latin typeface="Times New Roman" panose="02020603050405020304" pitchFamily="18" charset="0"/>
                        </a:defRPr>
                      </a:lvl1pPr>
                      <a:lvl2pPr marL="914400" indent="-457200" eaLnBrk="0" hangingPunct="0">
                        <a:spcBef>
                          <a:spcPct val="20000"/>
                        </a:spcBef>
                        <a:defRPr sz="2400">
                          <a:solidFill>
                            <a:schemeClr val="tx1"/>
                          </a:solidFill>
                          <a:latin typeface="Times New Roman" panose="02020603050405020304" pitchFamily="18" charset="0"/>
                        </a:defRPr>
                      </a:lvl2pPr>
                      <a:lvl3pPr marL="1295400" indent="-381000" eaLnBrk="0" hangingPunct="0">
                        <a:spcBef>
                          <a:spcPct val="20000"/>
                        </a:spcBef>
                        <a:defRPr sz="2000">
                          <a:solidFill>
                            <a:schemeClr val="tx1"/>
                          </a:solidFill>
                          <a:latin typeface="Times New Roman" panose="02020603050405020304" pitchFamily="18" charset="0"/>
                        </a:defRPr>
                      </a:lvl3pPr>
                      <a:lvl4pPr marL="1714500" indent="-342900" eaLnBrk="0" hangingPunct="0">
                        <a:spcBef>
                          <a:spcPct val="20000"/>
                        </a:spcBef>
                        <a:defRPr>
                          <a:solidFill>
                            <a:schemeClr val="tx1"/>
                          </a:solidFill>
                          <a:latin typeface="Times New Roman" panose="02020603050405020304" pitchFamily="18" charset="0"/>
                        </a:defRPr>
                      </a:lvl4pPr>
                      <a:lvl5pPr marL="2171700" indent="-342900" eaLnBrk="0" hangingPunct="0">
                        <a:spcBef>
                          <a:spcPct val="20000"/>
                        </a:spcBef>
                        <a:defRPr>
                          <a:solidFill>
                            <a:schemeClr val="tx1"/>
                          </a:solidFill>
                          <a:latin typeface="Times New Roman" panose="02020603050405020304" pitchFamily="18" charset="0"/>
                        </a:defRPr>
                      </a:lvl5pPr>
                      <a:lvl6pPr marL="2628900" indent="-342900" eaLnBrk="0" fontAlgn="base" hangingPunct="0">
                        <a:spcBef>
                          <a:spcPct val="20000"/>
                        </a:spcBef>
                        <a:spcAft>
                          <a:spcPct val="0"/>
                        </a:spcAft>
                        <a:defRPr>
                          <a:solidFill>
                            <a:schemeClr val="tx1"/>
                          </a:solidFill>
                          <a:latin typeface="Times New Roman" panose="02020603050405020304" pitchFamily="18" charset="0"/>
                        </a:defRPr>
                      </a:lvl6pPr>
                      <a:lvl7pPr marL="3086100" indent="-342900" eaLnBrk="0" fontAlgn="base" hangingPunct="0">
                        <a:spcBef>
                          <a:spcPct val="20000"/>
                        </a:spcBef>
                        <a:spcAft>
                          <a:spcPct val="0"/>
                        </a:spcAft>
                        <a:defRPr>
                          <a:solidFill>
                            <a:schemeClr val="tx1"/>
                          </a:solidFill>
                          <a:latin typeface="Times New Roman" panose="02020603050405020304" pitchFamily="18" charset="0"/>
                        </a:defRPr>
                      </a:lvl7pPr>
                      <a:lvl8pPr marL="3543300" indent="-342900" eaLnBrk="0" fontAlgn="base" hangingPunct="0">
                        <a:spcBef>
                          <a:spcPct val="20000"/>
                        </a:spcBef>
                        <a:spcAft>
                          <a:spcPct val="0"/>
                        </a:spcAft>
                        <a:defRPr>
                          <a:solidFill>
                            <a:schemeClr val="tx1"/>
                          </a:solidFill>
                          <a:latin typeface="Times New Roman" panose="02020603050405020304" pitchFamily="18" charset="0"/>
                        </a:defRPr>
                      </a:lvl8pPr>
                      <a:lvl9pPr marL="4000500" indent="-342900" eaLnBrk="0" fontAlgn="base" hangingPunct="0">
                        <a:spcBef>
                          <a:spcPct val="20000"/>
                        </a:spcBef>
                        <a:spcAft>
                          <a:spcPct val="0"/>
                        </a:spcAft>
                        <a:defRPr>
                          <a:solidFill>
                            <a:schemeClr val="tx1"/>
                          </a:solidFill>
                          <a:latin typeface="Times New Roman" panose="02020603050405020304" pitchFamily="18" charset="0"/>
                        </a:defRPr>
                      </a:lvl9pPr>
                    </a:lstStyle>
                    <a:p>
                      <a:pPr marL="533400" marR="0" lvl="0" indent="-533400" algn="l" defTabSz="914400" rtl="0" eaLnBrk="0" fontAlgn="base" latinLnBrk="0" hangingPunct="0">
                        <a:lnSpc>
                          <a:spcPct val="100000"/>
                        </a:lnSpc>
                        <a:spcBef>
                          <a:spcPct val="20000"/>
                        </a:spcBef>
                        <a:spcAft>
                          <a:spcPct val="0"/>
                        </a:spcAft>
                        <a:buClrTx/>
                        <a:buSzTx/>
                        <a:buFontTx/>
                        <a:buAutoNum type="arabicPlain" startAt="20"/>
                        <a:tabLst/>
                      </a:pPr>
                      <a:r>
                        <a:rPr kumimoji="0" lang="en-US" altLang="en-US" sz="2800" b="1" i="0" u="none" strike="noStrike" cap="none" normalizeH="0" baseline="0">
                          <a:ln>
                            <a:noFill/>
                          </a:ln>
                          <a:solidFill>
                            <a:schemeClr val="tx1"/>
                          </a:solidFill>
                          <a:effectLst/>
                          <a:latin typeface="Times New Roman" panose="02020603050405020304" pitchFamily="18" charset="0"/>
                        </a:rPr>
                        <a:t>40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70985010"/>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533400" indent="-533400" eaLnBrk="0" hangingPunct="0">
                        <a:spcBef>
                          <a:spcPct val="20000"/>
                        </a:spcBef>
                        <a:defRPr sz="2800">
                          <a:solidFill>
                            <a:schemeClr val="tx1"/>
                          </a:solidFill>
                          <a:latin typeface="Times New Roman" panose="02020603050405020304" pitchFamily="18" charset="0"/>
                        </a:defRPr>
                      </a:lvl1pPr>
                      <a:lvl2pPr marL="914400" indent="-457200" eaLnBrk="0" hangingPunct="0">
                        <a:spcBef>
                          <a:spcPct val="20000"/>
                        </a:spcBef>
                        <a:defRPr sz="2400">
                          <a:solidFill>
                            <a:schemeClr val="tx1"/>
                          </a:solidFill>
                          <a:latin typeface="Times New Roman" panose="02020603050405020304" pitchFamily="18" charset="0"/>
                        </a:defRPr>
                      </a:lvl2pPr>
                      <a:lvl3pPr marL="1295400" indent="-381000" eaLnBrk="0" hangingPunct="0">
                        <a:spcBef>
                          <a:spcPct val="20000"/>
                        </a:spcBef>
                        <a:defRPr sz="2000">
                          <a:solidFill>
                            <a:schemeClr val="tx1"/>
                          </a:solidFill>
                          <a:latin typeface="Times New Roman" panose="02020603050405020304" pitchFamily="18" charset="0"/>
                        </a:defRPr>
                      </a:lvl3pPr>
                      <a:lvl4pPr marL="1714500" indent="-342900" eaLnBrk="0" hangingPunct="0">
                        <a:spcBef>
                          <a:spcPct val="20000"/>
                        </a:spcBef>
                        <a:defRPr>
                          <a:solidFill>
                            <a:schemeClr val="tx1"/>
                          </a:solidFill>
                          <a:latin typeface="Times New Roman" panose="02020603050405020304" pitchFamily="18" charset="0"/>
                        </a:defRPr>
                      </a:lvl4pPr>
                      <a:lvl5pPr marL="2171700" indent="-342900" eaLnBrk="0" hangingPunct="0">
                        <a:spcBef>
                          <a:spcPct val="20000"/>
                        </a:spcBef>
                        <a:defRPr>
                          <a:solidFill>
                            <a:schemeClr val="tx1"/>
                          </a:solidFill>
                          <a:latin typeface="Times New Roman" panose="02020603050405020304" pitchFamily="18" charset="0"/>
                        </a:defRPr>
                      </a:lvl5pPr>
                      <a:lvl6pPr marL="2628900" indent="-342900" eaLnBrk="0" fontAlgn="base" hangingPunct="0">
                        <a:spcBef>
                          <a:spcPct val="20000"/>
                        </a:spcBef>
                        <a:spcAft>
                          <a:spcPct val="0"/>
                        </a:spcAft>
                        <a:defRPr>
                          <a:solidFill>
                            <a:schemeClr val="tx1"/>
                          </a:solidFill>
                          <a:latin typeface="Times New Roman" panose="02020603050405020304" pitchFamily="18" charset="0"/>
                        </a:defRPr>
                      </a:lvl6pPr>
                      <a:lvl7pPr marL="3086100" indent="-342900" eaLnBrk="0" fontAlgn="base" hangingPunct="0">
                        <a:spcBef>
                          <a:spcPct val="20000"/>
                        </a:spcBef>
                        <a:spcAft>
                          <a:spcPct val="0"/>
                        </a:spcAft>
                        <a:defRPr>
                          <a:solidFill>
                            <a:schemeClr val="tx1"/>
                          </a:solidFill>
                          <a:latin typeface="Times New Roman" panose="02020603050405020304" pitchFamily="18" charset="0"/>
                        </a:defRPr>
                      </a:lvl7pPr>
                      <a:lvl8pPr marL="3543300" indent="-342900" eaLnBrk="0" fontAlgn="base" hangingPunct="0">
                        <a:spcBef>
                          <a:spcPct val="20000"/>
                        </a:spcBef>
                        <a:spcAft>
                          <a:spcPct val="0"/>
                        </a:spcAft>
                        <a:defRPr>
                          <a:solidFill>
                            <a:schemeClr val="tx1"/>
                          </a:solidFill>
                          <a:latin typeface="Times New Roman" panose="02020603050405020304" pitchFamily="18" charset="0"/>
                        </a:defRPr>
                      </a:lvl8pPr>
                      <a:lvl9pPr marL="4000500" indent="-342900" eaLnBrk="0" fontAlgn="base" hangingPunct="0">
                        <a:spcBef>
                          <a:spcPct val="20000"/>
                        </a:spcBef>
                        <a:spcAft>
                          <a:spcPct val="0"/>
                        </a:spcAft>
                        <a:defRPr>
                          <a:solidFill>
                            <a:schemeClr val="tx1"/>
                          </a:solidFill>
                          <a:latin typeface="Times New Roman" panose="02020603050405020304" pitchFamily="18" charset="0"/>
                        </a:defRPr>
                      </a:lvl9pPr>
                    </a:lstStyle>
                    <a:p>
                      <a:pPr marL="533400" marR="0" lvl="0" indent="-533400" algn="l" defTabSz="914400" rtl="0" eaLnBrk="0" fontAlgn="base" latinLnBrk="0" hangingPunct="0">
                        <a:lnSpc>
                          <a:spcPct val="100000"/>
                        </a:lnSpc>
                        <a:spcBef>
                          <a:spcPct val="20000"/>
                        </a:spcBef>
                        <a:spcAft>
                          <a:spcPct val="0"/>
                        </a:spcAft>
                        <a:buClrTx/>
                        <a:buSzTx/>
                        <a:buFontTx/>
                        <a:buAutoNum type="arabicPlain" startAt="30"/>
                        <a:tabLst/>
                      </a:pPr>
                      <a:r>
                        <a:rPr kumimoji="0" lang="en-US" altLang="en-US" sz="2800" b="1" i="0" u="none" strike="noStrike" cap="none" normalizeH="0" baseline="0">
                          <a:ln>
                            <a:noFill/>
                          </a:ln>
                          <a:solidFill>
                            <a:schemeClr val="tx1"/>
                          </a:solidFill>
                          <a:effectLst/>
                          <a:latin typeface="Times New Roman" panose="02020603050405020304" pitchFamily="18" charset="0"/>
                        </a:rPr>
                        <a:t>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90392712"/>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533400" indent="-533400" eaLnBrk="0" hangingPunct="0">
                        <a:spcBef>
                          <a:spcPct val="20000"/>
                        </a:spcBef>
                        <a:defRPr sz="2800">
                          <a:solidFill>
                            <a:schemeClr val="tx1"/>
                          </a:solidFill>
                          <a:latin typeface="Times New Roman" panose="02020603050405020304" pitchFamily="18" charset="0"/>
                        </a:defRPr>
                      </a:lvl1pPr>
                      <a:lvl2pPr marL="914400" indent="-457200" eaLnBrk="0" hangingPunct="0">
                        <a:spcBef>
                          <a:spcPct val="20000"/>
                        </a:spcBef>
                        <a:defRPr sz="2400">
                          <a:solidFill>
                            <a:schemeClr val="tx1"/>
                          </a:solidFill>
                          <a:latin typeface="Times New Roman" panose="02020603050405020304" pitchFamily="18" charset="0"/>
                        </a:defRPr>
                      </a:lvl2pPr>
                      <a:lvl3pPr marL="1295400" indent="-381000" eaLnBrk="0" hangingPunct="0">
                        <a:spcBef>
                          <a:spcPct val="20000"/>
                        </a:spcBef>
                        <a:defRPr sz="2000">
                          <a:solidFill>
                            <a:schemeClr val="tx1"/>
                          </a:solidFill>
                          <a:latin typeface="Times New Roman" panose="02020603050405020304" pitchFamily="18" charset="0"/>
                        </a:defRPr>
                      </a:lvl3pPr>
                      <a:lvl4pPr marL="1714500" indent="-342900" eaLnBrk="0" hangingPunct="0">
                        <a:spcBef>
                          <a:spcPct val="20000"/>
                        </a:spcBef>
                        <a:defRPr>
                          <a:solidFill>
                            <a:schemeClr val="tx1"/>
                          </a:solidFill>
                          <a:latin typeface="Times New Roman" panose="02020603050405020304" pitchFamily="18" charset="0"/>
                        </a:defRPr>
                      </a:lvl4pPr>
                      <a:lvl5pPr marL="2171700" indent="-342900" eaLnBrk="0" hangingPunct="0">
                        <a:spcBef>
                          <a:spcPct val="20000"/>
                        </a:spcBef>
                        <a:defRPr>
                          <a:solidFill>
                            <a:schemeClr val="tx1"/>
                          </a:solidFill>
                          <a:latin typeface="Times New Roman" panose="02020603050405020304" pitchFamily="18" charset="0"/>
                        </a:defRPr>
                      </a:lvl5pPr>
                      <a:lvl6pPr marL="2628900" indent="-342900" eaLnBrk="0" fontAlgn="base" hangingPunct="0">
                        <a:spcBef>
                          <a:spcPct val="20000"/>
                        </a:spcBef>
                        <a:spcAft>
                          <a:spcPct val="0"/>
                        </a:spcAft>
                        <a:defRPr>
                          <a:solidFill>
                            <a:schemeClr val="tx1"/>
                          </a:solidFill>
                          <a:latin typeface="Times New Roman" panose="02020603050405020304" pitchFamily="18" charset="0"/>
                        </a:defRPr>
                      </a:lvl6pPr>
                      <a:lvl7pPr marL="3086100" indent="-342900" eaLnBrk="0" fontAlgn="base" hangingPunct="0">
                        <a:spcBef>
                          <a:spcPct val="20000"/>
                        </a:spcBef>
                        <a:spcAft>
                          <a:spcPct val="0"/>
                        </a:spcAft>
                        <a:defRPr>
                          <a:solidFill>
                            <a:schemeClr val="tx1"/>
                          </a:solidFill>
                          <a:latin typeface="Times New Roman" panose="02020603050405020304" pitchFamily="18" charset="0"/>
                        </a:defRPr>
                      </a:lvl7pPr>
                      <a:lvl8pPr marL="3543300" indent="-342900" eaLnBrk="0" fontAlgn="base" hangingPunct="0">
                        <a:spcBef>
                          <a:spcPct val="20000"/>
                        </a:spcBef>
                        <a:spcAft>
                          <a:spcPct val="0"/>
                        </a:spcAft>
                        <a:defRPr>
                          <a:solidFill>
                            <a:schemeClr val="tx1"/>
                          </a:solidFill>
                          <a:latin typeface="Times New Roman" panose="02020603050405020304" pitchFamily="18" charset="0"/>
                        </a:defRPr>
                      </a:lvl8pPr>
                      <a:lvl9pPr marL="4000500" indent="-342900" eaLnBrk="0" fontAlgn="base" hangingPunct="0">
                        <a:spcBef>
                          <a:spcPct val="20000"/>
                        </a:spcBef>
                        <a:spcAft>
                          <a:spcPct val="0"/>
                        </a:spcAft>
                        <a:defRPr>
                          <a:solidFill>
                            <a:schemeClr val="tx1"/>
                          </a:solidFill>
                          <a:latin typeface="Times New Roman" panose="02020603050405020304" pitchFamily="18" charset="0"/>
                        </a:defRPr>
                      </a:lvl9pPr>
                    </a:lstStyle>
                    <a:p>
                      <a:pPr marL="533400" marR="0" lvl="0" indent="-533400" algn="l" defTabSz="914400" rtl="0" eaLnBrk="0" fontAlgn="base" latinLnBrk="0" hangingPunct="0">
                        <a:lnSpc>
                          <a:spcPct val="100000"/>
                        </a:lnSpc>
                        <a:spcBef>
                          <a:spcPct val="20000"/>
                        </a:spcBef>
                        <a:spcAft>
                          <a:spcPct val="0"/>
                        </a:spcAft>
                        <a:buClrTx/>
                        <a:buSzTx/>
                        <a:buFontTx/>
                        <a:buAutoNum type="arabicPlain" startAt="50"/>
                        <a:tabLst/>
                      </a:pPr>
                      <a:r>
                        <a:rPr kumimoji="0" lang="en-US" altLang="en-US" sz="2800" b="1" i="0" u="none" strike="noStrike" cap="none" normalizeH="0" baseline="0">
                          <a:ln>
                            <a:noFill/>
                          </a:ln>
                          <a:solidFill>
                            <a:schemeClr val="tx1"/>
                          </a:solidFill>
                          <a:effectLst/>
                          <a:latin typeface="Times New Roman" panose="02020603050405020304" pitchFamily="18" charset="0"/>
                        </a:rPr>
                        <a:t>70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61067991"/>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80  100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84411037"/>
                  </a:ext>
                </a:extLst>
              </a:tr>
            </a:tbl>
          </a:graphicData>
        </a:graphic>
      </p:graphicFrame>
      <p:sp>
        <p:nvSpPr>
          <p:cNvPr id="24611" name="Freeform 30">
            <a:extLst>
              <a:ext uri="{FF2B5EF4-FFF2-40B4-BE49-F238E27FC236}">
                <a16:creationId xmlns:a16="http://schemas.microsoft.com/office/drawing/2014/main" id="{C8FF6824-7AB1-4484-A396-7163E693F385}"/>
              </a:ext>
            </a:extLst>
          </p:cNvPr>
          <p:cNvSpPr>
            <a:spLocks/>
          </p:cNvSpPr>
          <p:nvPr/>
        </p:nvSpPr>
        <p:spPr bwMode="auto">
          <a:xfrm rot="21241100">
            <a:off x="5562600" y="1600200"/>
            <a:ext cx="3657600" cy="3657600"/>
          </a:xfrm>
          <a:custGeom>
            <a:avLst/>
            <a:gdLst>
              <a:gd name="T0" fmla="*/ 0 w 4387"/>
              <a:gd name="T1" fmla="*/ 0 h 4289"/>
              <a:gd name="T2" fmla="*/ 2147483646 w 4387"/>
              <a:gd name="T3" fmla="*/ 2147483646 h 4289"/>
              <a:gd name="T4" fmla="*/ 2147483646 w 4387"/>
              <a:gd name="T5" fmla="*/ 2147483646 h 4289"/>
              <a:gd name="T6" fmla="*/ 2147483646 w 4387"/>
              <a:gd name="T7" fmla="*/ 2147483646 h 4289"/>
              <a:gd name="T8" fmla="*/ 2147483646 w 4387"/>
              <a:gd name="T9" fmla="*/ 2147483646 h 4289"/>
              <a:gd name="T10" fmla="*/ 2147483646 w 4387"/>
              <a:gd name="T11" fmla="*/ 2147483646 h 4289"/>
              <a:gd name="T12" fmla="*/ 2147483646 w 4387"/>
              <a:gd name="T13" fmla="*/ 2147483646 h 4289"/>
              <a:gd name="T14" fmla="*/ 2147483646 w 4387"/>
              <a:gd name="T15" fmla="*/ 2147483646 h 4289"/>
              <a:gd name="T16" fmla="*/ 2147483646 w 4387"/>
              <a:gd name="T17" fmla="*/ 2147483646 h 4289"/>
              <a:gd name="T18" fmla="*/ 2147483646 w 4387"/>
              <a:gd name="T19" fmla="*/ 2147483646 h 4289"/>
              <a:gd name="T20" fmla="*/ 2147483646 w 4387"/>
              <a:gd name="T21" fmla="*/ 2147483646 h 4289"/>
              <a:gd name="T22" fmla="*/ 2147483646 w 4387"/>
              <a:gd name="T23" fmla="*/ 2147483646 h 4289"/>
              <a:gd name="T24" fmla="*/ 2147483646 w 4387"/>
              <a:gd name="T25" fmla="*/ 2147483646 h 4289"/>
              <a:gd name="T26" fmla="*/ 2147483646 w 4387"/>
              <a:gd name="T27" fmla="*/ 2147483646 h 4289"/>
              <a:gd name="T28" fmla="*/ 2147483646 w 4387"/>
              <a:gd name="T29" fmla="*/ 2147483646 h 4289"/>
              <a:gd name="T30" fmla="*/ 2147483646 w 4387"/>
              <a:gd name="T31" fmla="*/ 2147483646 h 4289"/>
              <a:gd name="T32" fmla="*/ 2147483646 w 4387"/>
              <a:gd name="T33" fmla="*/ 2147483646 h 42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87"/>
              <a:gd name="T52" fmla="*/ 0 h 4289"/>
              <a:gd name="T53" fmla="*/ 4387 w 4387"/>
              <a:gd name="T54" fmla="*/ 4289 h 428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87" h="4289">
                <a:moveTo>
                  <a:pt x="0" y="0"/>
                </a:moveTo>
                <a:lnTo>
                  <a:pt x="191" y="346"/>
                </a:lnTo>
                <a:lnTo>
                  <a:pt x="397" y="685"/>
                </a:lnTo>
                <a:lnTo>
                  <a:pt x="615" y="1014"/>
                </a:lnTo>
                <a:lnTo>
                  <a:pt x="846" y="1335"/>
                </a:lnTo>
                <a:lnTo>
                  <a:pt x="1084" y="1643"/>
                </a:lnTo>
                <a:lnTo>
                  <a:pt x="1337" y="1942"/>
                </a:lnTo>
                <a:lnTo>
                  <a:pt x="1599" y="2230"/>
                </a:lnTo>
                <a:lnTo>
                  <a:pt x="1873" y="2509"/>
                </a:lnTo>
                <a:lnTo>
                  <a:pt x="2155" y="2773"/>
                </a:lnTo>
                <a:lnTo>
                  <a:pt x="2447" y="3028"/>
                </a:lnTo>
                <a:lnTo>
                  <a:pt x="2748" y="3269"/>
                </a:lnTo>
                <a:lnTo>
                  <a:pt x="3059" y="3499"/>
                </a:lnTo>
                <a:lnTo>
                  <a:pt x="3378" y="3715"/>
                </a:lnTo>
                <a:lnTo>
                  <a:pt x="3706" y="3919"/>
                </a:lnTo>
                <a:lnTo>
                  <a:pt x="4043" y="4110"/>
                </a:lnTo>
                <a:lnTo>
                  <a:pt x="4387" y="4289"/>
                </a:lnTo>
              </a:path>
            </a:pathLst>
          </a:custGeom>
          <a:noFill/>
          <a:ln w="57150">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12" name="Oval 38">
            <a:extLst>
              <a:ext uri="{FF2B5EF4-FFF2-40B4-BE49-F238E27FC236}">
                <a16:creationId xmlns:a16="http://schemas.microsoft.com/office/drawing/2014/main" id="{8D856B7A-CA57-4184-8A4F-287A44099C29}"/>
              </a:ext>
            </a:extLst>
          </p:cNvPr>
          <p:cNvSpPr>
            <a:spLocks noChangeArrowheads="1"/>
          </p:cNvSpPr>
          <p:nvPr/>
        </p:nvSpPr>
        <p:spPr bwMode="auto">
          <a:xfrm>
            <a:off x="5334000" y="16764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4613" name="Oval 39">
            <a:extLst>
              <a:ext uri="{FF2B5EF4-FFF2-40B4-BE49-F238E27FC236}">
                <a16:creationId xmlns:a16="http://schemas.microsoft.com/office/drawing/2014/main" id="{AE83D017-CD4C-4362-BE34-3F5CA44C12C4}"/>
              </a:ext>
            </a:extLst>
          </p:cNvPr>
          <p:cNvSpPr>
            <a:spLocks noChangeArrowheads="1"/>
          </p:cNvSpPr>
          <p:nvPr/>
        </p:nvSpPr>
        <p:spPr bwMode="auto">
          <a:xfrm>
            <a:off x="5867400" y="2514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4614" name="Oval 40">
            <a:extLst>
              <a:ext uri="{FF2B5EF4-FFF2-40B4-BE49-F238E27FC236}">
                <a16:creationId xmlns:a16="http://schemas.microsoft.com/office/drawing/2014/main" id="{EB784547-0CF1-4EE3-945A-E6FC51C5F457}"/>
              </a:ext>
            </a:extLst>
          </p:cNvPr>
          <p:cNvSpPr>
            <a:spLocks noChangeArrowheads="1"/>
          </p:cNvSpPr>
          <p:nvPr/>
        </p:nvSpPr>
        <p:spPr bwMode="auto">
          <a:xfrm>
            <a:off x="6553200" y="3276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4615" name="Oval 41">
            <a:extLst>
              <a:ext uri="{FF2B5EF4-FFF2-40B4-BE49-F238E27FC236}">
                <a16:creationId xmlns:a16="http://schemas.microsoft.com/office/drawing/2014/main" id="{2592A94A-50B8-4056-89FC-9D45757417D3}"/>
              </a:ext>
            </a:extLst>
          </p:cNvPr>
          <p:cNvSpPr>
            <a:spLocks noChangeArrowheads="1"/>
          </p:cNvSpPr>
          <p:nvPr/>
        </p:nvSpPr>
        <p:spPr bwMode="auto">
          <a:xfrm>
            <a:off x="7696200" y="41148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4616" name="Oval 42">
            <a:extLst>
              <a:ext uri="{FF2B5EF4-FFF2-40B4-BE49-F238E27FC236}">
                <a16:creationId xmlns:a16="http://schemas.microsoft.com/office/drawing/2014/main" id="{EA8AB442-6C92-4F49-AB87-19BDF78457A7}"/>
              </a:ext>
            </a:extLst>
          </p:cNvPr>
          <p:cNvSpPr>
            <a:spLocks noChangeArrowheads="1"/>
          </p:cNvSpPr>
          <p:nvPr/>
        </p:nvSpPr>
        <p:spPr bwMode="auto">
          <a:xfrm>
            <a:off x="9296400" y="49530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4617" name="Rectangle 31">
            <a:extLst>
              <a:ext uri="{FF2B5EF4-FFF2-40B4-BE49-F238E27FC236}">
                <a16:creationId xmlns:a16="http://schemas.microsoft.com/office/drawing/2014/main" id="{D0C4CE90-140C-4E06-B4F4-C60CABFED75C}"/>
              </a:ext>
            </a:extLst>
          </p:cNvPr>
          <p:cNvSpPr>
            <a:spLocks noChangeArrowheads="1"/>
          </p:cNvSpPr>
          <p:nvPr/>
        </p:nvSpPr>
        <p:spPr bwMode="auto">
          <a:xfrm>
            <a:off x="8610600" y="5181601"/>
            <a:ext cx="15890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Demand</a:t>
            </a:r>
          </a:p>
        </p:txBody>
      </p:sp>
      <p:sp>
        <p:nvSpPr>
          <p:cNvPr id="24618" name="Line 44">
            <a:extLst>
              <a:ext uri="{FF2B5EF4-FFF2-40B4-BE49-F238E27FC236}">
                <a16:creationId xmlns:a16="http://schemas.microsoft.com/office/drawing/2014/main" id="{B7AF9778-85BC-49E1-9A2A-DACD87963176}"/>
              </a:ext>
            </a:extLst>
          </p:cNvPr>
          <p:cNvSpPr>
            <a:spLocks noChangeShapeType="1"/>
          </p:cNvSpPr>
          <p:nvPr/>
        </p:nvSpPr>
        <p:spPr bwMode="auto">
          <a:xfrm flipV="1">
            <a:off x="2971800" y="30480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19" name="Line 45">
            <a:extLst>
              <a:ext uri="{FF2B5EF4-FFF2-40B4-BE49-F238E27FC236}">
                <a16:creationId xmlns:a16="http://schemas.microsoft.com/office/drawing/2014/main" id="{9955318E-AD44-4812-B88D-60B6B8113E48}"/>
              </a:ext>
            </a:extLst>
          </p:cNvPr>
          <p:cNvSpPr>
            <a:spLocks noChangeShapeType="1"/>
          </p:cNvSpPr>
          <p:nvPr/>
        </p:nvSpPr>
        <p:spPr bwMode="auto">
          <a:xfrm flipV="1">
            <a:off x="2895600" y="37338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20" name="Line 46">
            <a:extLst>
              <a:ext uri="{FF2B5EF4-FFF2-40B4-BE49-F238E27FC236}">
                <a16:creationId xmlns:a16="http://schemas.microsoft.com/office/drawing/2014/main" id="{88E89DEC-5828-4EF3-B02A-5A4BC77B8C58}"/>
              </a:ext>
            </a:extLst>
          </p:cNvPr>
          <p:cNvSpPr>
            <a:spLocks noChangeShapeType="1"/>
          </p:cNvSpPr>
          <p:nvPr/>
        </p:nvSpPr>
        <p:spPr bwMode="auto">
          <a:xfrm flipV="1">
            <a:off x="2895600" y="43434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21" name="Line 47">
            <a:extLst>
              <a:ext uri="{FF2B5EF4-FFF2-40B4-BE49-F238E27FC236}">
                <a16:creationId xmlns:a16="http://schemas.microsoft.com/office/drawing/2014/main" id="{89CD0E68-97E0-4DD4-922B-BFBF2690A178}"/>
              </a:ext>
            </a:extLst>
          </p:cNvPr>
          <p:cNvSpPr>
            <a:spLocks noChangeShapeType="1"/>
          </p:cNvSpPr>
          <p:nvPr/>
        </p:nvSpPr>
        <p:spPr bwMode="auto">
          <a:xfrm flipV="1">
            <a:off x="2971800" y="50292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22" name="Line 48">
            <a:extLst>
              <a:ext uri="{FF2B5EF4-FFF2-40B4-BE49-F238E27FC236}">
                <a16:creationId xmlns:a16="http://schemas.microsoft.com/office/drawing/2014/main" id="{3EAD9BE3-1407-4188-AB44-BA399E79BA39}"/>
              </a:ext>
            </a:extLst>
          </p:cNvPr>
          <p:cNvSpPr>
            <a:spLocks noChangeShapeType="1"/>
          </p:cNvSpPr>
          <p:nvPr/>
        </p:nvSpPr>
        <p:spPr bwMode="auto">
          <a:xfrm flipV="1">
            <a:off x="2895600" y="57150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968592576"/>
      </p:ext>
    </p:extLst>
  </p:cSld>
  <p:clrMapOvr>
    <a:masterClrMapping/>
  </p:clrMapOvr>
  <p:transition>
    <p:dissolv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675C02C5-AF62-4842-B778-B0AE0CB3EC06}"/>
              </a:ext>
            </a:extLst>
          </p:cNvPr>
          <p:cNvSpPr>
            <a:spLocks noGrp="1" noChangeArrowheads="1"/>
          </p:cNvSpPr>
          <p:nvPr>
            <p:ph type="title" idx="4294967295"/>
          </p:nvPr>
        </p:nvSpPr>
        <p:spPr>
          <a:xfrm>
            <a:off x="1752600" y="120651"/>
            <a:ext cx="8629650" cy="862013"/>
          </a:xfrm>
          <a:noFill/>
        </p:spPr>
        <p:txBody>
          <a:bodyPr vert="horz" lIns="92075" tIns="46038" rIns="92075" bIns="46038" rtlCol="0" anchor="ctr">
            <a:normAutofit/>
          </a:bodyPr>
          <a:lstStyle/>
          <a:p>
            <a:pPr eaLnBrk="1" hangingPunct="1"/>
            <a:r>
              <a:rPr lang="en-US" altLang="en-US" sz="5200" b="1"/>
              <a:t>Change in Demand</a:t>
            </a:r>
          </a:p>
        </p:txBody>
      </p:sp>
      <p:grpSp>
        <p:nvGrpSpPr>
          <p:cNvPr id="25603" name="Group 17">
            <a:extLst>
              <a:ext uri="{FF2B5EF4-FFF2-40B4-BE49-F238E27FC236}">
                <a16:creationId xmlns:a16="http://schemas.microsoft.com/office/drawing/2014/main" id="{6194D22D-F0A2-4108-9A72-0B1744D0C557}"/>
              </a:ext>
            </a:extLst>
          </p:cNvPr>
          <p:cNvGrpSpPr>
            <a:grpSpLocks/>
          </p:cNvGrpSpPr>
          <p:nvPr/>
        </p:nvGrpSpPr>
        <p:grpSpPr bwMode="auto">
          <a:xfrm>
            <a:off x="4992688" y="1604964"/>
            <a:ext cx="4608512" cy="4262437"/>
            <a:chOff x="1473" y="948"/>
            <a:chExt cx="2989" cy="2724"/>
          </a:xfrm>
        </p:grpSpPr>
        <p:sp>
          <p:nvSpPr>
            <p:cNvPr id="25656" name="Line 18">
              <a:extLst>
                <a:ext uri="{FF2B5EF4-FFF2-40B4-BE49-F238E27FC236}">
                  <a16:creationId xmlns:a16="http://schemas.microsoft.com/office/drawing/2014/main" id="{15CC90FB-8E47-46D1-AA8F-97EB0C82AA73}"/>
                </a:ext>
              </a:extLst>
            </p:cNvPr>
            <p:cNvSpPr>
              <a:spLocks noChangeShapeType="1"/>
            </p:cNvSpPr>
            <p:nvPr/>
          </p:nvSpPr>
          <p:spPr bwMode="auto">
            <a:xfrm>
              <a:off x="1489" y="948"/>
              <a:ext cx="0" cy="2724"/>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5657" name="Line 19">
              <a:extLst>
                <a:ext uri="{FF2B5EF4-FFF2-40B4-BE49-F238E27FC236}">
                  <a16:creationId xmlns:a16="http://schemas.microsoft.com/office/drawing/2014/main" id="{96CD67F0-443F-4E3D-BE9E-39F915516980}"/>
                </a:ext>
              </a:extLst>
            </p:cNvPr>
            <p:cNvSpPr>
              <a:spLocks noChangeShapeType="1"/>
            </p:cNvSpPr>
            <p:nvPr/>
          </p:nvSpPr>
          <p:spPr bwMode="auto">
            <a:xfrm>
              <a:off x="1473" y="3655"/>
              <a:ext cx="2989" cy="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25604" name="Rectangle 21">
            <a:extLst>
              <a:ext uri="{FF2B5EF4-FFF2-40B4-BE49-F238E27FC236}">
                <a16:creationId xmlns:a16="http://schemas.microsoft.com/office/drawing/2014/main" id="{EAC0EEF1-B3E5-4481-A326-2BA36B6A1A02}"/>
              </a:ext>
            </a:extLst>
          </p:cNvPr>
          <p:cNvSpPr>
            <a:spLocks noChangeArrowheads="1"/>
          </p:cNvSpPr>
          <p:nvPr/>
        </p:nvSpPr>
        <p:spPr bwMode="auto">
          <a:xfrm>
            <a:off x="9753601" y="5791201"/>
            <a:ext cx="460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Q</a:t>
            </a:r>
          </a:p>
        </p:txBody>
      </p:sp>
      <p:sp>
        <p:nvSpPr>
          <p:cNvPr id="25605" name="Rectangle 22">
            <a:extLst>
              <a:ext uri="{FF2B5EF4-FFF2-40B4-BE49-F238E27FC236}">
                <a16:creationId xmlns:a16="http://schemas.microsoft.com/office/drawing/2014/main" id="{1FC41B0D-A0B2-48E1-AB0F-967B18F786C6}"/>
              </a:ext>
            </a:extLst>
          </p:cNvPr>
          <p:cNvSpPr>
            <a:spLocks noChangeArrowheads="1"/>
          </p:cNvSpPr>
          <p:nvPr/>
        </p:nvSpPr>
        <p:spPr bwMode="auto">
          <a:xfrm>
            <a:off x="4729163" y="5683250"/>
            <a:ext cx="405560"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o</a:t>
            </a:r>
          </a:p>
        </p:txBody>
      </p:sp>
      <p:sp>
        <p:nvSpPr>
          <p:cNvPr id="25606" name="Text Box 23">
            <a:extLst>
              <a:ext uri="{FF2B5EF4-FFF2-40B4-BE49-F238E27FC236}">
                <a16:creationId xmlns:a16="http://schemas.microsoft.com/office/drawing/2014/main" id="{F5536F16-64AC-4D40-8AF1-B393359A94B6}"/>
              </a:ext>
            </a:extLst>
          </p:cNvPr>
          <p:cNvSpPr txBox="1">
            <a:spLocks noChangeArrowheads="1"/>
          </p:cNvSpPr>
          <p:nvPr/>
        </p:nvSpPr>
        <p:spPr bwMode="auto">
          <a:xfrm>
            <a:off x="4578350" y="1595438"/>
            <a:ext cx="43815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US" altLang="en-US" sz="1800" b="1">
                <a:latin typeface="Arial" panose="020B0604020202020204" pitchFamily="34" charset="0"/>
              </a:rPr>
              <a:t>$5</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4</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3</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2</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1</a:t>
            </a:r>
          </a:p>
        </p:txBody>
      </p:sp>
      <p:sp>
        <p:nvSpPr>
          <p:cNvPr id="25607" name="Text Box 31">
            <a:extLst>
              <a:ext uri="{FF2B5EF4-FFF2-40B4-BE49-F238E27FC236}">
                <a16:creationId xmlns:a16="http://schemas.microsoft.com/office/drawing/2014/main" id="{6B917C2B-AE3F-4929-958C-002C5E1E62C6}"/>
              </a:ext>
            </a:extLst>
          </p:cNvPr>
          <p:cNvSpPr txBox="1">
            <a:spLocks noChangeArrowheads="1"/>
          </p:cNvSpPr>
          <p:nvPr/>
        </p:nvSpPr>
        <p:spPr bwMode="auto">
          <a:xfrm>
            <a:off x="4038601" y="990601"/>
            <a:ext cx="26765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800" b="1">
                <a:latin typeface="Arial" panose="020B0604020202020204" pitchFamily="34" charset="0"/>
              </a:rPr>
              <a:t>Price of Cereal</a:t>
            </a:r>
          </a:p>
        </p:txBody>
      </p:sp>
      <p:sp>
        <p:nvSpPr>
          <p:cNvPr id="25608" name="Text Box 32">
            <a:extLst>
              <a:ext uri="{FF2B5EF4-FFF2-40B4-BE49-F238E27FC236}">
                <a16:creationId xmlns:a16="http://schemas.microsoft.com/office/drawing/2014/main" id="{B250EFE1-3C79-43EA-88D9-5385C69D2594}"/>
              </a:ext>
            </a:extLst>
          </p:cNvPr>
          <p:cNvSpPr txBox="1">
            <a:spLocks noChangeArrowheads="1"/>
          </p:cNvSpPr>
          <p:nvPr/>
        </p:nvSpPr>
        <p:spPr bwMode="auto">
          <a:xfrm>
            <a:off x="6048376" y="6206161"/>
            <a:ext cx="2835713"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400" b="1">
                <a:latin typeface="Arial" panose="020B0604020202020204" pitchFamily="34" charset="0"/>
              </a:rPr>
              <a:t>Quantity of Cereal</a:t>
            </a:r>
          </a:p>
        </p:txBody>
      </p:sp>
      <p:sp>
        <p:nvSpPr>
          <p:cNvPr id="25609" name="Text Box 34">
            <a:extLst>
              <a:ext uri="{FF2B5EF4-FFF2-40B4-BE49-F238E27FC236}">
                <a16:creationId xmlns:a16="http://schemas.microsoft.com/office/drawing/2014/main" id="{B1136AA9-2163-4BBF-B638-CC4F8562FEAB}"/>
              </a:ext>
            </a:extLst>
          </p:cNvPr>
          <p:cNvSpPr txBox="1">
            <a:spLocks noChangeArrowheads="1"/>
          </p:cNvSpPr>
          <p:nvPr/>
        </p:nvSpPr>
        <p:spPr bwMode="auto">
          <a:xfrm>
            <a:off x="1828800" y="990600"/>
            <a:ext cx="2133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800" b="1">
                <a:solidFill>
                  <a:srgbClr val="CC0000"/>
                </a:solidFill>
              </a:rPr>
              <a:t>Demand Schedule</a:t>
            </a:r>
          </a:p>
        </p:txBody>
      </p:sp>
      <p:sp>
        <p:nvSpPr>
          <p:cNvPr id="25610" name="Text Box 35">
            <a:extLst>
              <a:ext uri="{FF2B5EF4-FFF2-40B4-BE49-F238E27FC236}">
                <a16:creationId xmlns:a16="http://schemas.microsoft.com/office/drawing/2014/main" id="{EDEAE62E-8D9C-474F-99D4-607890B875A2}"/>
              </a:ext>
            </a:extLst>
          </p:cNvPr>
          <p:cNvSpPr txBox="1">
            <a:spLocks noChangeArrowheads="1"/>
          </p:cNvSpPr>
          <p:nvPr/>
        </p:nvSpPr>
        <p:spPr bwMode="auto">
          <a:xfrm>
            <a:off x="5224464" y="5827713"/>
            <a:ext cx="4529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a:latin typeface="Arial" panose="020B0604020202020204" pitchFamily="34" charset="0"/>
              </a:rPr>
              <a:t>10     20     30     40     50     60     70     80</a:t>
            </a:r>
          </a:p>
        </p:txBody>
      </p:sp>
      <p:sp>
        <p:nvSpPr>
          <p:cNvPr id="25611" name="Slide Number Placeholder 38">
            <a:extLst>
              <a:ext uri="{FF2B5EF4-FFF2-40B4-BE49-F238E27FC236}">
                <a16:creationId xmlns:a16="http://schemas.microsoft.com/office/drawing/2014/main" id="{E0D8459D-DEC7-4D7A-B269-B2372244ADB3}"/>
              </a:ext>
            </a:extLst>
          </p:cNvPr>
          <p:cNvSpPr txBox="1">
            <a:spLocks noGrp="1"/>
          </p:cNvSpPr>
          <p:nvPr/>
        </p:nvSpPr>
        <p:spPr bwMode="auto">
          <a:xfrm>
            <a:off x="8763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90641879-040A-444E-8C42-DF9FB2E29BC6}" type="slidenum">
              <a:rPr lang="en-US" altLang="en-US" sz="1400"/>
              <a:pPr algn="r" eaLnBrk="1" hangingPunct="1">
                <a:spcBef>
                  <a:spcPct val="0"/>
                </a:spcBef>
                <a:buFontTx/>
                <a:buNone/>
              </a:pPr>
              <a:t>41</a:t>
            </a:fld>
            <a:endParaRPr lang="en-US" altLang="en-US" sz="1400"/>
          </a:p>
        </p:txBody>
      </p:sp>
      <p:graphicFrame>
        <p:nvGraphicFramePr>
          <p:cNvPr id="89164" name="Group 76">
            <a:extLst>
              <a:ext uri="{FF2B5EF4-FFF2-40B4-BE49-F238E27FC236}">
                <a16:creationId xmlns:a16="http://schemas.microsoft.com/office/drawing/2014/main" id="{41FE17F9-6C41-484D-9375-B8F33EE076F0}"/>
              </a:ext>
            </a:extLst>
          </p:cNvPr>
          <p:cNvGraphicFramePr>
            <a:graphicFrameLocks noGrp="1"/>
          </p:cNvGraphicFramePr>
          <p:nvPr/>
        </p:nvGraphicFramePr>
        <p:xfrm>
          <a:off x="1828801" y="2057400"/>
          <a:ext cx="2327275" cy="4175126"/>
        </p:xfrm>
        <a:graphic>
          <a:graphicData uri="http://schemas.openxmlformats.org/drawingml/2006/table">
            <a:tbl>
              <a:tblPr/>
              <a:tblGrid>
                <a:gridCol w="971550">
                  <a:extLst>
                    <a:ext uri="{9D8B030D-6E8A-4147-A177-3AD203B41FA5}">
                      <a16:colId xmlns:a16="http://schemas.microsoft.com/office/drawing/2014/main" val="4136354575"/>
                    </a:ext>
                  </a:extLst>
                </a:gridCol>
                <a:gridCol w="1355725">
                  <a:extLst>
                    <a:ext uri="{9D8B030D-6E8A-4147-A177-3AD203B41FA5}">
                      <a16:colId xmlns:a16="http://schemas.microsoft.com/office/drawing/2014/main" val="1787841423"/>
                    </a:ext>
                  </a:extLst>
                </a:gridCol>
              </a:tblGrid>
              <a:tr h="762000">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Price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Quantity</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Demanded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14032412"/>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533400" indent="-533400" eaLnBrk="0" hangingPunct="0">
                        <a:spcBef>
                          <a:spcPct val="20000"/>
                        </a:spcBef>
                        <a:defRPr sz="2800">
                          <a:solidFill>
                            <a:schemeClr val="tx1"/>
                          </a:solidFill>
                          <a:latin typeface="Times New Roman" panose="02020603050405020304" pitchFamily="18" charset="0"/>
                        </a:defRPr>
                      </a:lvl1pPr>
                      <a:lvl2pPr marL="914400" indent="-457200" eaLnBrk="0" hangingPunct="0">
                        <a:spcBef>
                          <a:spcPct val="20000"/>
                        </a:spcBef>
                        <a:defRPr sz="2400">
                          <a:solidFill>
                            <a:schemeClr val="tx1"/>
                          </a:solidFill>
                          <a:latin typeface="Times New Roman" panose="02020603050405020304" pitchFamily="18" charset="0"/>
                        </a:defRPr>
                      </a:lvl2pPr>
                      <a:lvl3pPr marL="1295400" indent="-381000" eaLnBrk="0" hangingPunct="0">
                        <a:spcBef>
                          <a:spcPct val="20000"/>
                        </a:spcBef>
                        <a:defRPr sz="2000">
                          <a:solidFill>
                            <a:schemeClr val="tx1"/>
                          </a:solidFill>
                          <a:latin typeface="Times New Roman" panose="02020603050405020304" pitchFamily="18" charset="0"/>
                        </a:defRPr>
                      </a:lvl3pPr>
                      <a:lvl4pPr marL="1714500" indent="-342900" eaLnBrk="0" hangingPunct="0">
                        <a:spcBef>
                          <a:spcPct val="20000"/>
                        </a:spcBef>
                        <a:defRPr>
                          <a:solidFill>
                            <a:schemeClr val="tx1"/>
                          </a:solidFill>
                          <a:latin typeface="Times New Roman" panose="02020603050405020304" pitchFamily="18" charset="0"/>
                        </a:defRPr>
                      </a:lvl4pPr>
                      <a:lvl5pPr marL="2171700" indent="-342900" eaLnBrk="0" hangingPunct="0">
                        <a:spcBef>
                          <a:spcPct val="20000"/>
                        </a:spcBef>
                        <a:defRPr>
                          <a:solidFill>
                            <a:schemeClr val="tx1"/>
                          </a:solidFill>
                          <a:latin typeface="Times New Roman" panose="02020603050405020304" pitchFamily="18" charset="0"/>
                        </a:defRPr>
                      </a:lvl5pPr>
                      <a:lvl6pPr marL="2628900" indent="-342900" eaLnBrk="0" fontAlgn="base" hangingPunct="0">
                        <a:spcBef>
                          <a:spcPct val="20000"/>
                        </a:spcBef>
                        <a:spcAft>
                          <a:spcPct val="0"/>
                        </a:spcAft>
                        <a:defRPr>
                          <a:solidFill>
                            <a:schemeClr val="tx1"/>
                          </a:solidFill>
                          <a:latin typeface="Times New Roman" panose="02020603050405020304" pitchFamily="18" charset="0"/>
                        </a:defRPr>
                      </a:lvl6pPr>
                      <a:lvl7pPr marL="3086100" indent="-342900" eaLnBrk="0" fontAlgn="base" hangingPunct="0">
                        <a:spcBef>
                          <a:spcPct val="20000"/>
                        </a:spcBef>
                        <a:spcAft>
                          <a:spcPct val="0"/>
                        </a:spcAft>
                        <a:defRPr>
                          <a:solidFill>
                            <a:schemeClr val="tx1"/>
                          </a:solidFill>
                          <a:latin typeface="Times New Roman" panose="02020603050405020304" pitchFamily="18" charset="0"/>
                        </a:defRPr>
                      </a:lvl7pPr>
                      <a:lvl8pPr marL="3543300" indent="-342900" eaLnBrk="0" fontAlgn="base" hangingPunct="0">
                        <a:spcBef>
                          <a:spcPct val="20000"/>
                        </a:spcBef>
                        <a:spcAft>
                          <a:spcPct val="0"/>
                        </a:spcAft>
                        <a:defRPr>
                          <a:solidFill>
                            <a:schemeClr val="tx1"/>
                          </a:solidFill>
                          <a:latin typeface="Times New Roman" panose="02020603050405020304" pitchFamily="18" charset="0"/>
                        </a:defRPr>
                      </a:lvl8pPr>
                      <a:lvl9pPr marL="4000500" indent="-342900" eaLnBrk="0" fontAlgn="base" hangingPunct="0">
                        <a:spcBef>
                          <a:spcPct val="20000"/>
                        </a:spcBef>
                        <a:spcAft>
                          <a:spcPct val="0"/>
                        </a:spcAft>
                        <a:defRPr>
                          <a:solidFill>
                            <a:schemeClr val="tx1"/>
                          </a:solidFill>
                          <a:latin typeface="Times New Roman" panose="02020603050405020304" pitchFamily="18" charset="0"/>
                        </a:defRPr>
                      </a:lvl9pPr>
                    </a:lstStyle>
                    <a:p>
                      <a:pPr marL="533400" marR="0" lvl="0" indent="-533400" algn="l" defTabSz="914400" rtl="0" eaLnBrk="0" fontAlgn="base" latinLnBrk="0" hangingPunct="0">
                        <a:lnSpc>
                          <a:spcPct val="100000"/>
                        </a:lnSpc>
                        <a:spcBef>
                          <a:spcPct val="20000"/>
                        </a:spcBef>
                        <a:spcAft>
                          <a:spcPct val="0"/>
                        </a:spcAft>
                        <a:buClrTx/>
                        <a:buSzTx/>
                        <a:buFontTx/>
                        <a:buAutoNum type="arabicPlain" startAt="10"/>
                        <a:tabLst/>
                      </a:pPr>
                      <a:r>
                        <a:rPr kumimoji="0" lang="en-US" altLang="en-US" sz="2800" b="1" i="0" u="none" strike="noStrike" cap="none" normalizeH="0" baseline="0">
                          <a:ln>
                            <a:noFill/>
                          </a:ln>
                          <a:solidFill>
                            <a:schemeClr val="tx1"/>
                          </a:solidFill>
                          <a:effectLst/>
                          <a:latin typeface="Times New Roman" panose="02020603050405020304" pitchFamily="18"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2954958"/>
                  </a:ext>
                </a:extLst>
              </a:tr>
              <a:tr h="7032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533400" indent="-533400" eaLnBrk="0" hangingPunct="0">
                        <a:spcBef>
                          <a:spcPct val="20000"/>
                        </a:spcBef>
                        <a:defRPr sz="2800">
                          <a:solidFill>
                            <a:schemeClr val="tx1"/>
                          </a:solidFill>
                          <a:latin typeface="Times New Roman" panose="02020603050405020304" pitchFamily="18" charset="0"/>
                        </a:defRPr>
                      </a:lvl1pPr>
                      <a:lvl2pPr marL="914400" indent="-457200" eaLnBrk="0" hangingPunct="0">
                        <a:spcBef>
                          <a:spcPct val="20000"/>
                        </a:spcBef>
                        <a:defRPr sz="2400">
                          <a:solidFill>
                            <a:schemeClr val="tx1"/>
                          </a:solidFill>
                          <a:latin typeface="Times New Roman" panose="02020603050405020304" pitchFamily="18" charset="0"/>
                        </a:defRPr>
                      </a:lvl2pPr>
                      <a:lvl3pPr marL="1295400" indent="-381000" eaLnBrk="0" hangingPunct="0">
                        <a:spcBef>
                          <a:spcPct val="20000"/>
                        </a:spcBef>
                        <a:defRPr sz="2000">
                          <a:solidFill>
                            <a:schemeClr val="tx1"/>
                          </a:solidFill>
                          <a:latin typeface="Times New Roman" panose="02020603050405020304" pitchFamily="18" charset="0"/>
                        </a:defRPr>
                      </a:lvl3pPr>
                      <a:lvl4pPr marL="1714500" indent="-342900" eaLnBrk="0" hangingPunct="0">
                        <a:spcBef>
                          <a:spcPct val="20000"/>
                        </a:spcBef>
                        <a:defRPr>
                          <a:solidFill>
                            <a:schemeClr val="tx1"/>
                          </a:solidFill>
                          <a:latin typeface="Times New Roman" panose="02020603050405020304" pitchFamily="18" charset="0"/>
                        </a:defRPr>
                      </a:lvl4pPr>
                      <a:lvl5pPr marL="2171700" indent="-342900" eaLnBrk="0" hangingPunct="0">
                        <a:spcBef>
                          <a:spcPct val="20000"/>
                        </a:spcBef>
                        <a:defRPr>
                          <a:solidFill>
                            <a:schemeClr val="tx1"/>
                          </a:solidFill>
                          <a:latin typeface="Times New Roman" panose="02020603050405020304" pitchFamily="18" charset="0"/>
                        </a:defRPr>
                      </a:lvl5pPr>
                      <a:lvl6pPr marL="2628900" indent="-342900" eaLnBrk="0" fontAlgn="base" hangingPunct="0">
                        <a:spcBef>
                          <a:spcPct val="20000"/>
                        </a:spcBef>
                        <a:spcAft>
                          <a:spcPct val="0"/>
                        </a:spcAft>
                        <a:defRPr>
                          <a:solidFill>
                            <a:schemeClr val="tx1"/>
                          </a:solidFill>
                          <a:latin typeface="Times New Roman" panose="02020603050405020304" pitchFamily="18" charset="0"/>
                        </a:defRPr>
                      </a:lvl6pPr>
                      <a:lvl7pPr marL="3086100" indent="-342900" eaLnBrk="0" fontAlgn="base" hangingPunct="0">
                        <a:spcBef>
                          <a:spcPct val="20000"/>
                        </a:spcBef>
                        <a:spcAft>
                          <a:spcPct val="0"/>
                        </a:spcAft>
                        <a:defRPr>
                          <a:solidFill>
                            <a:schemeClr val="tx1"/>
                          </a:solidFill>
                          <a:latin typeface="Times New Roman" panose="02020603050405020304" pitchFamily="18" charset="0"/>
                        </a:defRPr>
                      </a:lvl7pPr>
                      <a:lvl8pPr marL="3543300" indent="-342900" eaLnBrk="0" fontAlgn="base" hangingPunct="0">
                        <a:spcBef>
                          <a:spcPct val="20000"/>
                        </a:spcBef>
                        <a:spcAft>
                          <a:spcPct val="0"/>
                        </a:spcAft>
                        <a:defRPr>
                          <a:solidFill>
                            <a:schemeClr val="tx1"/>
                          </a:solidFill>
                          <a:latin typeface="Times New Roman" panose="02020603050405020304" pitchFamily="18" charset="0"/>
                        </a:defRPr>
                      </a:lvl8pPr>
                      <a:lvl9pPr marL="4000500" indent="-342900" eaLnBrk="0" fontAlgn="base" hangingPunct="0">
                        <a:spcBef>
                          <a:spcPct val="20000"/>
                        </a:spcBef>
                        <a:spcAft>
                          <a:spcPct val="0"/>
                        </a:spcAft>
                        <a:defRPr>
                          <a:solidFill>
                            <a:schemeClr val="tx1"/>
                          </a:solidFill>
                          <a:latin typeface="Times New Roman" panose="02020603050405020304" pitchFamily="18" charset="0"/>
                        </a:defRPr>
                      </a:lvl9pPr>
                    </a:lstStyle>
                    <a:p>
                      <a:pPr marL="533400" marR="0" lvl="0" indent="-533400" algn="l" defTabSz="914400" rtl="0" eaLnBrk="0" fontAlgn="base" latinLnBrk="0" hangingPunct="0">
                        <a:lnSpc>
                          <a:spcPct val="100000"/>
                        </a:lnSpc>
                        <a:spcBef>
                          <a:spcPct val="20000"/>
                        </a:spcBef>
                        <a:spcAft>
                          <a:spcPct val="0"/>
                        </a:spcAft>
                        <a:buClrTx/>
                        <a:buSzTx/>
                        <a:buFontTx/>
                        <a:buAutoNum type="arabicPlain" startAt="20"/>
                        <a:tabLst/>
                      </a:pPr>
                      <a:r>
                        <a:rPr kumimoji="0" lang="en-US" altLang="en-US" sz="2800" b="1" i="0" u="none" strike="noStrike" cap="none" normalizeH="0" baseline="0">
                          <a:ln>
                            <a:noFill/>
                          </a:ln>
                          <a:solidFill>
                            <a:schemeClr val="tx1"/>
                          </a:solidFill>
                          <a:effectLst/>
                          <a:latin typeface="Times New Roman" panose="02020603050405020304" pitchFamily="18" charset="0"/>
                        </a:rPr>
                        <a:t>40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53572369"/>
                  </a:ext>
                </a:extLst>
              </a:tr>
              <a:tr h="679450">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533400" indent="-533400" eaLnBrk="0" hangingPunct="0">
                        <a:spcBef>
                          <a:spcPct val="20000"/>
                        </a:spcBef>
                        <a:defRPr sz="2800">
                          <a:solidFill>
                            <a:schemeClr val="tx1"/>
                          </a:solidFill>
                          <a:latin typeface="Times New Roman" panose="02020603050405020304" pitchFamily="18" charset="0"/>
                        </a:defRPr>
                      </a:lvl1pPr>
                      <a:lvl2pPr marL="914400" indent="-457200" eaLnBrk="0" hangingPunct="0">
                        <a:spcBef>
                          <a:spcPct val="20000"/>
                        </a:spcBef>
                        <a:defRPr sz="2400">
                          <a:solidFill>
                            <a:schemeClr val="tx1"/>
                          </a:solidFill>
                          <a:latin typeface="Times New Roman" panose="02020603050405020304" pitchFamily="18" charset="0"/>
                        </a:defRPr>
                      </a:lvl2pPr>
                      <a:lvl3pPr marL="1295400" indent="-381000" eaLnBrk="0" hangingPunct="0">
                        <a:spcBef>
                          <a:spcPct val="20000"/>
                        </a:spcBef>
                        <a:defRPr sz="2000">
                          <a:solidFill>
                            <a:schemeClr val="tx1"/>
                          </a:solidFill>
                          <a:latin typeface="Times New Roman" panose="02020603050405020304" pitchFamily="18" charset="0"/>
                        </a:defRPr>
                      </a:lvl3pPr>
                      <a:lvl4pPr marL="1714500" indent="-342900" eaLnBrk="0" hangingPunct="0">
                        <a:spcBef>
                          <a:spcPct val="20000"/>
                        </a:spcBef>
                        <a:defRPr>
                          <a:solidFill>
                            <a:schemeClr val="tx1"/>
                          </a:solidFill>
                          <a:latin typeface="Times New Roman" panose="02020603050405020304" pitchFamily="18" charset="0"/>
                        </a:defRPr>
                      </a:lvl4pPr>
                      <a:lvl5pPr marL="2171700" indent="-342900" eaLnBrk="0" hangingPunct="0">
                        <a:spcBef>
                          <a:spcPct val="20000"/>
                        </a:spcBef>
                        <a:defRPr>
                          <a:solidFill>
                            <a:schemeClr val="tx1"/>
                          </a:solidFill>
                          <a:latin typeface="Times New Roman" panose="02020603050405020304" pitchFamily="18" charset="0"/>
                        </a:defRPr>
                      </a:lvl5pPr>
                      <a:lvl6pPr marL="2628900" indent="-342900" eaLnBrk="0" fontAlgn="base" hangingPunct="0">
                        <a:spcBef>
                          <a:spcPct val="20000"/>
                        </a:spcBef>
                        <a:spcAft>
                          <a:spcPct val="0"/>
                        </a:spcAft>
                        <a:defRPr>
                          <a:solidFill>
                            <a:schemeClr val="tx1"/>
                          </a:solidFill>
                          <a:latin typeface="Times New Roman" panose="02020603050405020304" pitchFamily="18" charset="0"/>
                        </a:defRPr>
                      </a:lvl6pPr>
                      <a:lvl7pPr marL="3086100" indent="-342900" eaLnBrk="0" fontAlgn="base" hangingPunct="0">
                        <a:spcBef>
                          <a:spcPct val="20000"/>
                        </a:spcBef>
                        <a:spcAft>
                          <a:spcPct val="0"/>
                        </a:spcAft>
                        <a:defRPr>
                          <a:solidFill>
                            <a:schemeClr val="tx1"/>
                          </a:solidFill>
                          <a:latin typeface="Times New Roman" panose="02020603050405020304" pitchFamily="18" charset="0"/>
                        </a:defRPr>
                      </a:lvl7pPr>
                      <a:lvl8pPr marL="3543300" indent="-342900" eaLnBrk="0" fontAlgn="base" hangingPunct="0">
                        <a:spcBef>
                          <a:spcPct val="20000"/>
                        </a:spcBef>
                        <a:spcAft>
                          <a:spcPct val="0"/>
                        </a:spcAft>
                        <a:defRPr>
                          <a:solidFill>
                            <a:schemeClr val="tx1"/>
                          </a:solidFill>
                          <a:latin typeface="Times New Roman" panose="02020603050405020304" pitchFamily="18" charset="0"/>
                        </a:defRPr>
                      </a:lvl8pPr>
                      <a:lvl9pPr marL="4000500" indent="-342900" eaLnBrk="0" fontAlgn="base" hangingPunct="0">
                        <a:spcBef>
                          <a:spcPct val="20000"/>
                        </a:spcBef>
                        <a:spcAft>
                          <a:spcPct val="0"/>
                        </a:spcAft>
                        <a:defRPr>
                          <a:solidFill>
                            <a:schemeClr val="tx1"/>
                          </a:solidFill>
                          <a:latin typeface="Times New Roman" panose="02020603050405020304" pitchFamily="18" charset="0"/>
                        </a:defRPr>
                      </a:lvl9pPr>
                    </a:lstStyle>
                    <a:p>
                      <a:pPr marL="533400" marR="0" lvl="0" indent="-533400" algn="l" defTabSz="914400" rtl="0" eaLnBrk="0" fontAlgn="base" latinLnBrk="0" hangingPunct="0">
                        <a:lnSpc>
                          <a:spcPct val="100000"/>
                        </a:lnSpc>
                        <a:spcBef>
                          <a:spcPct val="20000"/>
                        </a:spcBef>
                        <a:spcAft>
                          <a:spcPct val="0"/>
                        </a:spcAft>
                        <a:buClrTx/>
                        <a:buSzTx/>
                        <a:buFontTx/>
                        <a:buAutoNum type="arabicPlain" startAt="30"/>
                        <a:tabLst/>
                      </a:pPr>
                      <a:r>
                        <a:rPr kumimoji="0" lang="en-US" altLang="en-US" sz="2800" b="1" i="0" u="none" strike="noStrike" cap="none" normalizeH="0" baseline="0">
                          <a:ln>
                            <a:noFill/>
                          </a:ln>
                          <a:solidFill>
                            <a:schemeClr val="tx1"/>
                          </a:solidFill>
                          <a:effectLst/>
                          <a:latin typeface="Times New Roman" panose="02020603050405020304" pitchFamily="18" charset="0"/>
                        </a:rPr>
                        <a:t>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44986504"/>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533400" indent="-533400" eaLnBrk="0" hangingPunct="0">
                        <a:spcBef>
                          <a:spcPct val="20000"/>
                        </a:spcBef>
                        <a:defRPr sz="2800">
                          <a:solidFill>
                            <a:schemeClr val="tx1"/>
                          </a:solidFill>
                          <a:latin typeface="Times New Roman" panose="02020603050405020304" pitchFamily="18" charset="0"/>
                        </a:defRPr>
                      </a:lvl1pPr>
                      <a:lvl2pPr marL="914400" indent="-457200" eaLnBrk="0" hangingPunct="0">
                        <a:spcBef>
                          <a:spcPct val="20000"/>
                        </a:spcBef>
                        <a:defRPr sz="2400">
                          <a:solidFill>
                            <a:schemeClr val="tx1"/>
                          </a:solidFill>
                          <a:latin typeface="Times New Roman" panose="02020603050405020304" pitchFamily="18" charset="0"/>
                        </a:defRPr>
                      </a:lvl2pPr>
                      <a:lvl3pPr marL="1295400" indent="-381000" eaLnBrk="0" hangingPunct="0">
                        <a:spcBef>
                          <a:spcPct val="20000"/>
                        </a:spcBef>
                        <a:defRPr sz="2000">
                          <a:solidFill>
                            <a:schemeClr val="tx1"/>
                          </a:solidFill>
                          <a:latin typeface="Times New Roman" panose="02020603050405020304" pitchFamily="18" charset="0"/>
                        </a:defRPr>
                      </a:lvl3pPr>
                      <a:lvl4pPr marL="1714500" indent="-342900" eaLnBrk="0" hangingPunct="0">
                        <a:spcBef>
                          <a:spcPct val="20000"/>
                        </a:spcBef>
                        <a:defRPr>
                          <a:solidFill>
                            <a:schemeClr val="tx1"/>
                          </a:solidFill>
                          <a:latin typeface="Times New Roman" panose="02020603050405020304" pitchFamily="18" charset="0"/>
                        </a:defRPr>
                      </a:lvl4pPr>
                      <a:lvl5pPr marL="2171700" indent="-342900" eaLnBrk="0" hangingPunct="0">
                        <a:spcBef>
                          <a:spcPct val="20000"/>
                        </a:spcBef>
                        <a:defRPr>
                          <a:solidFill>
                            <a:schemeClr val="tx1"/>
                          </a:solidFill>
                          <a:latin typeface="Times New Roman" panose="02020603050405020304" pitchFamily="18" charset="0"/>
                        </a:defRPr>
                      </a:lvl5pPr>
                      <a:lvl6pPr marL="2628900" indent="-342900" eaLnBrk="0" fontAlgn="base" hangingPunct="0">
                        <a:spcBef>
                          <a:spcPct val="20000"/>
                        </a:spcBef>
                        <a:spcAft>
                          <a:spcPct val="0"/>
                        </a:spcAft>
                        <a:defRPr>
                          <a:solidFill>
                            <a:schemeClr val="tx1"/>
                          </a:solidFill>
                          <a:latin typeface="Times New Roman" panose="02020603050405020304" pitchFamily="18" charset="0"/>
                        </a:defRPr>
                      </a:lvl6pPr>
                      <a:lvl7pPr marL="3086100" indent="-342900" eaLnBrk="0" fontAlgn="base" hangingPunct="0">
                        <a:spcBef>
                          <a:spcPct val="20000"/>
                        </a:spcBef>
                        <a:spcAft>
                          <a:spcPct val="0"/>
                        </a:spcAft>
                        <a:defRPr>
                          <a:solidFill>
                            <a:schemeClr val="tx1"/>
                          </a:solidFill>
                          <a:latin typeface="Times New Roman" panose="02020603050405020304" pitchFamily="18" charset="0"/>
                        </a:defRPr>
                      </a:lvl7pPr>
                      <a:lvl8pPr marL="3543300" indent="-342900" eaLnBrk="0" fontAlgn="base" hangingPunct="0">
                        <a:spcBef>
                          <a:spcPct val="20000"/>
                        </a:spcBef>
                        <a:spcAft>
                          <a:spcPct val="0"/>
                        </a:spcAft>
                        <a:defRPr>
                          <a:solidFill>
                            <a:schemeClr val="tx1"/>
                          </a:solidFill>
                          <a:latin typeface="Times New Roman" panose="02020603050405020304" pitchFamily="18" charset="0"/>
                        </a:defRPr>
                      </a:lvl8pPr>
                      <a:lvl9pPr marL="4000500" indent="-342900" eaLnBrk="0" fontAlgn="base" hangingPunct="0">
                        <a:spcBef>
                          <a:spcPct val="20000"/>
                        </a:spcBef>
                        <a:spcAft>
                          <a:spcPct val="0"/>
                        </a:spcAft>
                        <a:defRPr>
                          <a:solidFill>
                            <a:schemeClr val="tx1"/>
                          </a:solidFill>
                          <a:latin typeface="Times New Roman" panose="02020603050405020304" pitchFamily="18" charset="0"/>
                        </a:defRPr>
                      </a:lvl9pPr>
                    </a:lstStyle>
                    <a:p>
                      <a:pPr marL="533400" marR="0" lvl="0" indent="-533400" algn="l" defTabSz="914400" rtl="0" eaLnBrk="0" fontAlgn="base" latinLnBrk="0" hangingPunct="0">
                        <a:lnSpc>
                          <a:spcPct val="100000"/>
                        </a:lnSpc>
                        <a:spcBef>
                          <a:spcPct val="20000"/>
                        </a:spcBef>
                        <a:spcAft>
                          <a:spcPct val="0"/>
                        </a:spcAft>
                        <a:buClrTx/>
                        <a:buSzTx/>
                        <a:buFontTx/>
                        <a:buAutoNum type="arabicPlain" startAt="50"/>
                        <a:tabLst/>
                      </a:pPr>
                      <a:r>
                        <a:rPr kumimoji="0" lang="en-US" altLang="en-US" sz="2800" b="1" i="0" u="none" strike="noStrike" cap="none" normalizeH="0" baseline="0">
                          <a:ln>
                            <a:noFill/>
                          </a:ln>
                          <a:solidFill>
                            <a:schemeClr val="tx1"/>
                          </a:solidFill>
                          <a:effectLst/>
                          <a:latin typeface="Times New Roman" panose="02020603050405020304" pitchFamily="18" charset="0"/>
                        </a:rPr>
                        <a:t>70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1112017"/>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80  100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83735769"/>
                  </a:ext>
                </a:extLst>
              </a:tr>
            </a:tbl>
          </a:graphicData>
        </a:graphic>
      </p:graphicFrame>
      <p:sp>
        <p:nvSpPr>
          <p:cNvPr id="25635" name="Rectangle 31">
            <a:extLst>
              <a:ext uri="{FF2B5EF4-FFF2-40B4-BE49-F238E27FC236}">
                <a16:creationId xmlns:a16="http://schemas.microsoft.com/office/drawing/2014/main" id="{9A3403CB-D2B4-4D56-8285-C621E2317EA8}"/>
              </a:ext>
            </a:extLst>
          </p:cNvPr>
          <p:cNvSpPr>
            <a:spLocks noChangeArrowheads="1"/>
          </p:cNvSpPr>
          <p:nvPr/>
        </p:nvSpPr>
        <p:spPr bwMode="auto">
          <a:xfrm>
            <a:off x="8610600" y="5181601"/>
            <a:ext cx="15890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Demand</a:t>
            </a:r>
          </a:p>
        </p:txBody>
      </p:sp>
      <p:sp>
        <p:nvSpPr>
          <p:cNvPr id="25636" name="Line 44">
            <a:extLst>
              <a:ext uri="{FF2B5EF4-FFF2-40B4-BE49-F238E27FC236}">
                <a16:creationId xmlns:a16="http://schemas.microsoft.com/office/drawing/2014/main" id="{365294EF-EBDD-4752-B007-FFF38B1C57E2}"/>
              </a:ext>
            </a:extLst>
          </p:cNvPr>
          <p:cNvSpPr>
            <a:spLocks noChangeShapeType="1"/>
          </p:cNvSpPr>
          <p:nvPr/>
        </p:nvSpPr>
        <p:spPr bwMode="auto">
          <a:xfrm flipV="1">
            <a:off x="2971800" y="30480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37" name="Line 45">
            <a:extLst>
              <a:ext uri="{FF2B5EF4-FFF2-40B4-BE49-F238E27FC236}">
                <a16:creationId xmlns:a16="http://schemas.microsoft.com/office/drawing/2014/main" id="{A949B0E0-91CC-4E19-99AD-55C606E66918}"/>
              </a:ext>
            </a:extLst>
          </p:cNvPr>
          <p:cNvSpPr>
            <a:spLocks noChangeShapeType="1"/>
          </p:cNvSpPr>
          <p:nvPr/>
        </p:nvSpPr>
        <p:spPr bwMode="auto">
          <a:xfrm flipV="1">
            <a:off x="2895600" y="37338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38" name="Line 46">
            <a:extLst>
              <a:ext uri="{FF2B5EF4-FFF2-40B4-BE49-F238E27FC236}">
                <a16:creationId xmlns:a16="http://schemas.microsoft.com/office/drawing/2014/main" id="{CFF3BE84-CE09-438C-BBDE-47F1D55EC8EB}"/>
              </a:ext>
            </a:extLst>
          </p:cNvPr>
          <p:cNvSpPr>
            <a:spLocks noChangeShapeType="1"/>
          </p:cNvSpPr>
          <p:nvPr/>
        </p:nvSpPr>
        <p:spPr bwMode="auto">
          <a:xfrm flipV="1">
            <a:off x="2895600" y="43434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39" name="Line 47">
            <a:extLst>
              <a:ext uri="{FF2B5EF4-FFF2-40B4-BE49-F238E27FC236}">
                <a16:creationId xmlns:a16="http://schemas.microsoft.com/office/drawing/2014/main" id="{F21E8825-4071-43F2-8B9D-1508C2F7073C}"/>
              </a:ext>
            </a:extLst>
          </p:cNvPr>
          <p:cNvSpPr>
            <a:spLocks noChangeShapeType="1"/>
          </p:cNvSpPr>
          <p:nvPr/>
        </p:nvSpPr>
        <p:spPr bwMode="auto">
          <a:xfrm flipV="1">
            <a:off x="2971800" y="50292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40" name="Line 48">
            <a:extLst>
              <a:ext uri="{FF2B5EF4-FFF2-40B4-BE49-F238E27FC236}">
                <a16:creationId xmlns:a16="http://schemas.microsoft.com/office/drawing/2014/main" id="{71192D2C-4321-4935-AB11-3D2F5B4DE6E6}"/>
              </a:ext>
            </a:extLst>
          </p:cNvPr>
          <p:cNvSpPr>
            <a:spLocks noChangeShapeType="1"/>
          </p:cNvSpPr>
          <p:nvPr/>
        </p:nvSpPr>
        <p:spPr bwMode="auto">
          <a:xfrm flipV="1">
            <a:off x="2895600" y="57150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41" name="Freeform 30">
            <a:extLst>
              <a:ext uri="{FF2B5EF4-FFF2-40B4-BE49-F238E27FC236}">
                <a16:creationId xmlns:a16="http://schemas.microsoft.com/office/drawing/2014/main" id="{C45071AB-A88D-44BC-A979-6FD97CFC0035}"/>
              </a:ext>
            </a:extLst>
          </p:cNvPr>
          <p:cNvSpPr>
            <a:spLocks/>
          </p:cNvSpPr>
          <p:nvPr/>
        </p:nvSpPr>
        <p:spPr bwMode="auto">
          <a:xfrm rot="21241100">
            <a:off x="5562600" y="1600200"/>
            <a:ext cx="3657600" cy="3657600"/>
          </a:xfrm>
          <a:custGeom>
            <a:avLst/>
            <a:gdLst>
              <a:gd name="T0" fmla="*/ 0 w 4387"/>
              <a:gd name="T1" fmla="*/ 0 h 4289"/>
              <a:gd name="T2" fmla="*/ 2147483646 w 4387"/>
              <a:gd name="T3" fmla="*/ 2147483646 h 4289"/>
              <a:gd name="T4" fmla="*/ 2147483646 w 4387"/>
              <a:gd name="T5" fmla="*/ 2147483646 h 4289"/>
              <a:gd name="T6" fmla="*/ 2147483646 w 4387"/>
              <a:gd name="T7" fmla="*/ 2147483646 h 4289"/>
              <a:gd name="T8" fmla="*/ 2147483646 w 4387"/>
              <a:gd name="T9" fmla="*/ 2147483646 h 4289"/>
              <a:gd name="T10" fmla="*/ 2147483646 w 4387"/>
              <a:gd name="T11" fmla="*/ 2147483646 h 4289"/>
              <a:gd name="T12" fmla="*/ 2147483646 w 4387"/>
              <a:gd name="T13" fmla="*/ 2147483646 h 4289"/>
              <a:gd name="T14" fmla="*/ 2147483646 w 4387"/>
              <a:gd name="T15" fmla="*/ 2147483646 h 4289"/>
              <a:gd name="T16" fmla="*/ 2147483646 w 4387"/>
              <a:gd name="T17" fmla="*/ 2147483646 h 4289"/>
              <a:gd name="T18" fmla="*/ 2147483646 w 4387"/>
              <a:gd name="T19" fmla="*/ 2147483646 h 4289"/>
              <a:gd name="T20" fmla="*/ 2147483646 w 4387"/>
              <a:gd name="T21" fmla="*/ 2147483646 h 4289"/>
              <a:gd name="T22" fmla="*/ 2147483646 w 4387"/>
              <a:gd name="T23" fmla="*/ 2147483646 h 4289"/>
              <a:gd name="T24" fmla="*/ 2147483646 w 4387"/>
              <a:gd name="T25" fmla="*/ 2147483646 h 4289"/>
              <a:gd name="T26" fmla="*/ 2147483646 w 4387"/>
              <a:gd name="T27" fmla="*/ 2147483646 h 4289"/>
              <a:gd name="T28" fmla="*/ 2147483646 w 4387"/>
              <a:gd name="T29" fmla="*/ 2147483646 h 4289"/>
              <a:gd name="T30" fmla="*/ 2147483646 w 4387"/>
              <a:gd name="T31" fmla="*/ 2147483646 h 4289"/>
              <a:gd name="T32" fmla="*/ 2147483646 w 4387"/>
              <a:gd name="T33" fmla="*/ 2147483646 h 42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87"/>
              <a:gd name="T52" fmla="*/ 0 h 4289"/>
              <a:gd name="T53" fmla="*/ 4387 w 4387"/>
              <a:gd name="T54" fmla="*/ 4289 h 428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87" h="4289">
                <a:moveTo>
                  <a:pt x="0" y="0"/>
                </a:moveTo>
                <a:lnTo>
                  <a:pt x="191" y="346"/>
                </a:lnTo>
                <a:lnTo>
                  <a:pt x="397" y="685"/>
                </a:lnTo>
                <a:lnTo>
                  <a:pt x="615" y="1014"/>
                </a:lnTo>
                <a:lnTo>
                  <a:pt x="846" y="1335"/>
                </a:lnTo>
                <a:lnTo>
                  <a:pt x="1084" y="1643"/>
                </a:lnTo>
                <a:lnTo>
                  <a:pt x="1337" y="1942"/>
                </a:lnTo>
                <a:lnTo>
                  <a:pt x="1599" y="2230"/>
                </a:lnTo>
                <a:lnTo>
                  <a:pt x="1873" y="2509"/>
                </a:lnTo>
                <a:lnTo>
                  <a:pt x="2155" y="2773"/>
                </a:lnTo>
                <a:lnTo>
                  <a:pt x="2447" y="3028"/>
                </a:lnTo>
                <a:lnTo>
                  <a:pt x="2748" y="3269"/>
                </a:lnTo>
                <a:lnTo>
                  <a:pt x="3059" y="3499"/>
                </a:lnTo>
                <a:lnTo>
                  <a:pt x="3378" y="3715"/>
                </a:lnTo>
                <a:lnTo>
                  <a:pt x="3706" y="3919"/>
                </a:lnTo>
                <a:lnTo>
                  <a:pt x="4043" y="4110"/>
                </a:lnTo>
                <a:lnTo>
                  <a:pt x="4387" y="4289"/>
                </a:lnTo>
              </a:path>
            </a:pathLst>
          </a:custGeom>
          <a:noFill/>
          <a:ln w="57150">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2" name="Oval 56">
            <a:extLst>
              <a:ext uri="{FF2B5EF4-FFF2-40B4-BE49-F238E27FC236}">
                <a16:creationId xmlns:a16="http://schemas.microsoft.com/office/drawing/2014/main" id="{749AFEAF-23CD-422C-822C-4772BA0008CE}"/>
              </a:ext>
            </a:extLst>
          </p:cNvPr>
          <p:cNvSpPr>
            <a:spLocks noChangeArrowheads="1"/>
          </p:cNvSpPr>
          <p:nvPr/>
        </p:nvSpPr>
        <p:spPr bwMode="auto">
          <a:xfrm>
            <a:off x="5334000" y="16764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5643" name="Oval 57">
            <a:extLst>
              <a:ext uri="{FF2B5EF4-FFF2-40B4-BE49-F238E27FC236}">
                <a16:creationId xmlns:a16="http://schemas.microsoft.com/office/drawing/2014/main" id="{401F4B30-65B8-4C1B-A2B9-674E716E5356}"/>
              </a:ext>
            </a:extLst>
          </p:cNvPr>
          <p:cNvSpPr>
            <a:spLocks noChangeArrowheads="1"/>
          </p:cNvSpPr>
          <p:nvPr/>
        </p:nvSpPr>
        <p:spPr bwMode="auto">
          <a:xfrm>
            <a:off x="5867400" y="2514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5644" name="Oval 58">
            <a:extLst>
              <a:ext uri="{FF2B5EF4-FFF2-40B4-BE49-F238E27FC236}">
                <a16:creationId xmlns:a16="http://schemas.microsoft.com/office/drawing/2014/main" id="{2F04EE5C-2C66-4E82-9CE5-25105F3AA3B2}"/>
              </a:ext>
            </a:extLst>
          </p:cNvPr>
          <p:cNvSpPr>
            <a:spLocks noChangeArrowheads="1"/>
          </p:cNvSpPr>
          <p:nvPr/>
        </p:nvSpPr>
        <p:spPr bwMode="auto">
          <a:xfrm>
            <a:off x="6553200" y="3276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5645" name="Oval 59">
            <a:extLst>
              <a:ext uri="{FF2B5EF4-FFF2-40B4-BE49-F238E27FC236}">
                <a16:creationId xmlns:a16="http://schemas.microsoft.com/office/drawing/2014/main" id="{6D4D1DA1-D240-4833-9EFB-E80694ABDC73}"/>
              </a:ext>
            </a:extLst>
          </p:cNvPr>
          <p:cNvSpPr>
            <a:spLocks noChangeArrowheads="1"/>
          </p:cNvSpPr>
          <p:nvPr/>
        </p:nvSpPr>
        <p:spPr bwMode="auto">
          <a:xfrm>
            <a:off x="7696200" y="41148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5646" name="Oval 60">
            <a:extLst>
              <a:ext uri="{FF2B5EF4-FFF2-40B4-BE49-F238E27FC236}">
                <a16:creationId xmlns:a16="http://schemas.microsoft.com/office/drawing/2014/main" id="{FFF180E4-81A6-41C3-B930-DDABFCF525AC}"/>
              </a:ext>
            </a:extLst>
          </p:cNvPr>
          <p:cNvSpPr>
            <a:spLocks noChangeArrowheads="1"/>
          </p:cNvSpPr>
          <p:nvPr/>
        </p:nvSpPr>
        <p:spPr bwMode="auto">
          <a:xfrm>
            <a:off x="9296400" y="49530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89155" name="AutoShape 67">
            <a:extLst>
              <a:ext uri="{FF2B5EF4-FFF2-40B4-BE49-F238E27FC236}">
                <a16:creationId xmlns:a16="http://schemas.microsoft.com/office/drawing/2014/main" id="{63BA154B-7820-4A56-B47D-F89BF2285525}"/>
              </a:ext>
            </a:extLst>
          </p:cNvPr>
          <p:cNvSpPr>
            <a:spLocks noChangeArrowheads="1"/>
          </p:cNvSpPr>
          <p:nvPr/>
        </p:nvSpPr>
        <p:spPr bwMode="auto">
          <a:xfrm>
            <a:off x="6553200" y="2819400"/>
            <a:ext cx="609600" cy="381000"/>
          </a:xfrm>
          <a:prstGeom prst="rightArrow">
            <a:avLst>
              <a:gd name="adj1" fmla="val 50000"/>
              <a:gd name="adj2" fmla="val 40000"/>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 name="Freeform 30">
            <a:extLst>
              <a:ext uri="{FF2B5EF4-FFF2-40B4-BE49-F238E27FC236}">
                <a16:creationId xmlns:a16="http://schemas.microsoft.com/office/drawing/2014/main" id="{E5E9FE0F-3C1A-4467-8A56-C92E952875BB}"/>
              </a:ext>
            </a:extLst>
          </p:cNvPr>
          <p:cNvSpPr>
            <a:spLocks/>
          </p:cNvSpPr>
          <p:nvPr/>
        </p:nvSpPr>
        <p:spPr bwMode="auto">
          <a:xfrm rot="21241100">
            <a:off x="6781800" y="1600200"/>
            <a:ext cx="3657600" cy="3657600"/>
          </a:xfrm>
          <a:custGeom>
            <a:avLst/>
            <a:gdLst>
              <a:gd name="T0" fmla="*/ 0 w 4387"/>
              <a:gd name="T1" fmla="*/ 0 h 4289"/>
              <a:gd name="T2" fmla="*/ 2147483646 w 4387"/>
              <a:gd name="T3" fmla="*/ 2147483646 h 4289"/>
              <a:gd name="T4" fmla="*/ 2147483646 w 4387"/>
              <a:gd name="T5" fmla="*/ 2147483646 h 4289"/>
              <a:gd name="T6" fmla="*/ 2147483646 w 4387"/>
              <a:gd name="T7" fmla="*/ 2147483646 h 4289"/>
              <a:gd name="T8" fmla="*/ 2147483646 w 4387"/>
              <a:gd name="T9" fmla="*/ 2147483646 h 4289"/>
              <a:gd name="T10" fmla="*/ 2147483646 w 4387"/>
              <a:gd name="T11" fmla="*/ 2147483646 h 4289"/>
              <a:gd name="T12" fmla="*/ 2147483646 w 4387"/>
              <a:gd name="T13" fmla="*/ 2147483646 h 4289"/>
              <a:gd name="T14" fmla="*/ 2147483646 w 4387"/>
              <a:gd name="T15" fmla="*/ 2147483646 h 4289"/>
              <a:gd name="T16" fmla="*/ 2147483646 w 4387"/>
              <a:gd name="T17" fmla="*/ 2147483646 h 4289"/>
              <a:gd name="T18" fmla="*/ 2147483646 w 4387"/>
              <a:gd name="T19" fmla="*/ 2147483646 h 4289"/>
              <a:gd name="T20" fmla="*/ 2147483646 w 4387"/>
              <a:gd name="T21" fmla="*/ 2147483646 h 4289"/>
              <a:gd name="T22" fmla="*/ 2147483646 w 4387"/>
              <a:gd name="T23" fmla="*/ 2147483646 h 4289"/>
              <a:gd name="T24" fmla="*/ 2147483646 w 4387"/>
              <a:gd name="T25" fmla="*/ 2147483646 h 4289"/>
              <a:gd name="T26" fmla="*/ 2147483646 w 4387"/>
              <a:gd name="T27" fmla="*/ 2147483646 h 4289"/>
              <a:gd name="T28" fmla="*/ 2147483646 w 4387"/>
              <a:gd name="T29" fmla="*/ 2147483646 h 4289"/>
              <a:gd name="T30" fmla="*/ 2147483646 w 4387"/>
              <a:gd name="T31" fmla="*/ 2147483646 h 4289"/>
              <a:gd name="T32" fmla="*/ 2147483646 w 4387"/>
              <a:gd name="T33" fmla="*/ 2147483646 h 42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87"/>
              <a:gd name="T52" fmla="*/ 0 h 4289"/>
              <a:gd name="T53" fmla="*/ 4387 w 4387"/>
              <a:gd name="T54" fmla="*/ 4289 h 428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87" h="4289">
                <a:moveTo>
                  <a:pt x="0" y="0"/>
                </a:moveTo>
                <a:lnTo>
                  <a:pt x="191" y="346"/>
                </a:lnTo>
                <a:lnTo>
                  <a:pt x="397" y="685"/>
                </a:lnTo>
                <a:lnTo>
                  <a:pt x="615" y="1014"/>
                </a:lnTo>
                <a:lnTo>
                  <a:pt x="846" y="1335"/>
                </a:lnTo>
                <a:lnTo>
                  <a:pt x="1084" y="1643"/>
                </a:lnTo>
                <a:lnTo>
                  <a:pt x="1337" y="1942"/>
                </a:lnTo>
                <a:lnTo>
                  <a:pt x="1599" y="2230"/>
                </a:lnTo>
                <a:lnTo>
                  <a:pt x="1873" y="2509"/>
                </a:lnTo>
                <a:lnTo>
                  <a:pt x="2155" y="2773"/>
                </a:lnTo>
                <a:lnTo>
                  <a:pt x="2447" y="3028"/>
                </a:lnTo>
                <a:lnTo>
                  <a:pt x="2748" y="3269"/>
                </a:lnTo>
                <a:lnTo>
                  <a:pt x="3059" y="3499"/>
                </a:lnTo>
                <a:lnTo>
                  <a:pt x="3378" y="3715"/>
                </a:lnTo>
                <a:lnTo>
                  <a:pt x="3706" y="3919"/>
                </a:lnTo>
                <a:lnTo>
                  <a:pt x="4043" y="4110"/>
                </a:lnTo>
                <a:lnTo>
                  <a:pt x="4387" y="4289"/>
                </a:lnTo>
              </a:path>
            </a:pathLst>
          </a:custGeom>
          <a:noFill/>
          <a:ln w="57150">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9157" name="Oval 69">
            <a:extLst>
              <a:ext uri="{FF2B5EF4-FFF2-40B4-BE49-F238E27FC236}">
                <a16:creationId xmlns:a16="http://schemas.microsoft.com/office/drawing/2014/main" id="{A465C124-450D-436D-BC04-BEC2D9124E0D}"/>
              </a:ext>
            </a:extLst>
          </p:cNvPr>
          <p:cNvSpPr>
            <a:spLocks noChangeArrowheads="1"/>
          </p:cNvSpPr>
          <p:nvPr/>
        </p:nvSpPr>
        <p:spPr bwMode="auto">
          <a:xfrm>
            <a:off x="6553200" y="16764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89158" name="Oval 70">
            <a:extLst>
              <a:ext uri="{FF2B5EF4-FFF2-40B4-BE49-F238E27FC236}">
                <a16:creationId xmlns:a16="http://schemas.microsoft.com/office/drawing/2014/main" id="{E47E750A-19D4-42C7-B3FA-67448084A18F}"/>
              </a:ext>
            </a:extLst>
          </p:cNvPr>
          <p:cNvSpPr>
            <a:spLocks noChangeArrowheads="1"/>
          </p:cNvSpPr>
          <p:nvPr/>
        </p:nvSpPr>
        <p:spPr bwMode="auto">
          <a:xfrm>
            <a:off x="7086600" y="2514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89159" name="Oval 71">
            <a:extLst>
              <a:ext uri="{FF2B5EF4-FFF2-40B4-BE49-F238E27FC236}">
                <a16:creationId xmlns:a16="http://schemas.microsoft.com/office/drawing/2014/main" id="{F3B5D421-5CA8-4C7E-868A-EA5E06B67B20}"/>
              </a:ext>
            </a:extLst>
          </p:cNvPr>
          <p:cNvSpPr>
            <a:spLocks noChangeArrowheads="1"/>
          </p:cNvSpPr>
          <p:nvPr/>
        </p:nvSpPr>
        <p:spPr bwMode="auto">
          <a:xfrm>
            <a:off x="7772400" y="3276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89160" name="Oval 72">
            <a:extLst>
              <a:ext uri="{FF2B5EF4-FFF2-40B4-BE49-F238E27FC236}">
                <a16:creationId xmlns:a16="http://schemas.microsoft.com/office/drawing/2014/main" id="{D73F9EB0-6221-4DC4-9C42-C3187260E9D0}"/>
              </a:ext>
            </a:extLst>
          </p:cNvPr>
          <p:cNvSpPr>
            <a:spLocks noChangeArrowheads="1"/>
          </p:cNvSpPr>
          <p:nvPr/>
        </p:nvSpPr>
        <p:spPr bwMode="auto">
          <a:xfrm>
            <a:off x="8915400" y="41148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89161" name="Oval 73">
            <a:extLst>
              <a:ext uri="{FF2B5EF4-FFF2-40B4-BE49-F238E27FC236}">
                <a16:creationId xmlns:a16="http://schemas.microsoft.com/office/drawing/2014/main" id="{5F8BA868-91C4-4FE3-BBB8-C797184CB774}"/>
              </a:ext>
            </a:extLst>
          </p:cNvPr>
          <p:cNvSpPr>
            <a:spLocks noChangeArrowheads="1"/>
          </p:cNvSpPr>
          <p:nvPr/>
        </p:nvSpPr>
        <p:spPr bwMode="auto">
          <a:xfrm>
            <a:off x="10515600" y="49530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 name="Rectangle 31">
            <a:extLst>
              <a:ext uri="{FF2B5EF4-FFF2-40B4-BE49-F238E27FC236}">
                <a16:creationId xmlns:a16="http://schemas.microsoft.com/office/drawing/2014/main" id="{6AE8C86C-3E4F-4B29-AE7F-82471A8706E6}"/>
              </a:ext>
            </a:extLst>
          </p:cNvPr>
          <p:cNvSpPr>
            <a:spLocks noChangeArrowheads="1"/>
          </p:cNvSpPr>
          <p:nvPr/>
        </p:nvSpPr>
        <p:spPr bwMode="auto">
          <a:xfrm>
            <a:off x="10091738" y="4343401"/>
            <a:ext cx="5762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D</a:t>
            </a:r>
            <a:r>
              <a:rPr lang="en-US" altLang="en-US" sz="2800" b="1" baseline="-25000">
                <a:latin typeface="Arial" panose="020B0604020202020204" pitchFamily="34" charset="0"/>
              </a:rPr>
              <a:t>2</a:t>
            </a:r>
          </a:p>
        </p:txBody>
      </p:sp>
      <p:sp>
        <p:nvSpPr>
          <p:cNvPr id="4" name="Rectangle 31">
            <a:extLst>
              <a:ext uri="{FF2B5EF4-FFF2-40B4-BE49-F238E27FC236}">
                <a16:creationId xmlns:a16="http://schemas.microsoft.com/office/drawing/2014/main" id="{E5C6C730-19AD-490D-8555-8E49AD53421D}"/>
              </a:ext>
            </a:extLst>
          </p:cNvPr>
          <p:cNvSpPr>
            <a:spLocks noChangeArrowheads="1"/>
          </p:cNvSpPr>
          <p:nvPr/>
        </p:nvSpPr>
        <p:spPr bwMode="auto">
          <a:xfrm>
            <a:off x="7162800" y="1371601"/>
            <a:ext cx="3505200" cy="1533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90000"/>
              </a:lnSpc>
              <a:spcBef>
                <a:spcPct val="0"/>
              </a:spcBef>
              <a:buFontTx/>
              <a:buNone/>
            </a:pPr>
            <a:r>
              <a:rPr lang="en-US" altLang="en-US" sz="2400" b="1" u="sng"/>
              <a:t>Increase in Demand</a:t>
            </a:r>
          </a:p>
          <a:p>
            <a:pPr algn="ctr">
              <a:spcBef>
                <a:spcPct val="0"/>
              </a:spcBef>
              <a:buFontTx/>
              <a:buNone/>
            </a:pPr>
            <a:r>
              <a:rPr lang="en-US" altLang="en-US" sz="2400" b="1">
                <a:solidFill>
                  <a:srgbClr val="990000"/>
                </a:solidFill>
              </a:rPr>
              <a:t>Prices didn’t change but people want MORE cereal</a:t>
            </a:r>
          </a:p>
        </p:txBody>
      </p:sp>
    </p:spTree>
    <p:extLst>
      <p:ext uri="{BB962C8B-B14F-4D97-AF65-F5344CB8AC3E}">
        <p14:creationId xmlns:p14="http://schemas.microsoft.com/office/powerpoint/2010/main" val="240475359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9155"/>
                                        </p:tgtEl>
                                        <p:attrNameLst>
                                          <p:attrName>style.visibility</p:attrName>
                                        </p:attrNameLst>
                                      </p:cBhvr>
                                      <p:to>
                                        <p:strVal val="visible"/>
                                      </p:to>
                                    </p:set>
                                    <p:animEffect transition="in" filter="dissolve">
                                      <p:cBhvr>
                                        <p:cTn id="7" dur="500"/>
                                        <p:tgtEl>
                                          <p:spTgt spid="891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89157"/>
                                        </p:tgtEl>
                                        <p:attrNameLst>
                                          <p:attrName>style.visibility</p:attrName>
                                        </p:attrNameLst>
                                      </p:cBhvr>
                                      <p:to>
                                        <p:strVal val="visible"/>
                                      </p:to>
                                    </p:set>
                                    <p:animEffect transition="in" filter="dissolve">
                                      <p:cBhvr>
                                        <p:cTn id="12" dur="500"/>
                                        <p:tgtEl>
                                          <p:spTgt spid="89157"/>
                                        </p:tgtEl>
                                      </p:cBhvr>
                                    </p:animEffect>
                                  </p:childTnLst>
                                </p:cTn>
                              </p:par>
                              <p:par>
                                <p:cTn id="13" presetID="9" presetClass="entr" presetSubtype="0" fill="hold" nodeType="withEffect">
                                  <p:stCondLst>
                                    <p:cond delay="0"/>
                                  </p:stCondLst>
                                  <p:childTnLst>
                                    <p:set>
                                      <p:cBhvr>
                                        <p:cTn id="14" dur="1" fill="hold">
                                          <p:stCondLst>
                                            <p:cond delay="0"/>
                                          </p:stCondLst>
                                        </p:cTn>
                                        <p:tgtEl>
                                          <p:spTgt spid="89158"/>
                                        </p:tgtEl>
                                        <p:attrNameLst>
                                          <p:attrName>style.visibility</p:attrName>
                                        </p:attrNameLst>
                                      </p:cBhvr>
                                      <p:to>
                                        <p:strVal val="visible"/>
                                      </p:to>
                                    </p:set>
                                    <p:animEffect transition="in" filter="dissolve">
                                      <p:cBhvr>
                                        <p:cTn id="15" dur="500"/>
                                        <p:tgtEl>
                                          <p:spTgt spid="89158"/>
                                        </p:tgtEl>
                                      </p:cBhvr>
                                    </p:animEffect>
                                  </p:childTnLst>
                                </p:cTn>
                              </p:par>
                              <p:par>
                                <p:cTn id="16" presetID="9"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dissolve">
                                      <p:cBhvr>
                                        <p:cTn id="18" dur="500"/>
                                        <p:tgtEl>
                                          <p:spTgt spid="2"/>
                                        </p:tgtEl>
                                      </p:cBhvr>
                                    </p:animEffect>
                                  </p:childTnLst>
                                </p:cTn>
                              </p:par>
                              <p:par>
                                <p:cTn id="19" presetID="9" presetClass="entr" presetSubtype="0" fill="hold" nodeType="withEffect">
                                  <p:stCondLst>
                                    <p:cond delay="0"/>
                                  </p:stCondLst>
                                  <p:childTnLst>
                                    <p:set>
                                      <p:cBhvr>
                                        <p:cTn id="20" dur="1" fill="hold">
                                          <p:stCondLst>
                                            <p:cond delay="0"/>
                                          </p:stCondLst>
                                        </p:cTn>
                                        <p:tgtEl>
                                          <p:spTgt spid="89159"/>
                                        </p:tgtEl>
                                        <p:attrNameLst>
                                          <p:attrName>style.visibility</p:attrName>
                                        </p:attrNameLst>
                                      </p:cBhvr>
                                      <p:to>
                                        <p:strVal val="visible"/>
                                      </p:to>
                                    </p:set>
                                    <p:animEffect transition="in" filter="dissolve">
                                      <p:cBhvr>
                                        <p:cTn id="21" dur="500"/>
                                        <p:tgtEl>
                                          <p:spTgt spid="89159"/>
                                        </p:tgtEl>
                                      </p:cBhvr>
                                    </p:animEffect>
                                  </p:childTnLst>
                                </p:cTn>
                              </p:par>
                              <p:par>
                                <p:cTn id="22" presetID="9" presetClass="entr" presetSubtype="0" fill="hold" nodeType="withEffect">
                                  <p:stCondLst>
                                    <p:cond delay="0"/>
                                  </p:stCondLst>
                                  <p:childTnLst>
                                    <p:set>
                                      <p:cBhvr>
                                        <p:cTn id="23" dur="1" fill="hold">
                                          <p:stCondLst>
                                            <p:cond delay="0"/>
                                          </p:stCondLst>
                                        </p:cTn>
                                        <p:tgtEl>
                                          <p:spTgt spid="89160"/>
                                        </p:tgtEl>
                                        <p:attrNameLst>
                                          <p:attrName>style.visibility</p:attrName>
                                        </p:attrNameLst>
                                      </p:cBhvr>
                                      <p:to>
                                        <p:strVal val="visible"/>
                                      </p:to>
                                    </p:set>
                                    <p:animEffect transition="in" filter="dissolve">
                                      <p:cBhvr>
                                        <p:cTn id="24" dur="500"/>
                                        <p:tgtEl>
                                          <p:spTgt spid="89160"/>
                                        </p:tgtEl>
                                      </p:cBhvr>
                                    </p:animEffect>
                                  </p:childTnLst>
                                </p:cTn>
                              </p:par>
                              <p:par>
                                <p:cTn id="25" presetID="9" presetClass="entr" presetSubtype="0" fill="hold" nodeType="withEffect">
                                  <p:stCondLst>
                                    <p:cond delay="0"/>
                                  </p:stCondLst>
                                  <p:childTnLst>
                                    <p:set>
                                      <p:cBhvr>
                                        <p:cTn id="26" dur="1" fill="hold">
                                          <p:stCondLst>
                                            <p:cond delay="0"/>
                                          </p:stCondLst>
                                        </p:cTn>
                                        <p:tgtEl>
                                          <p:spTgt spid="89161"/>
                                        </p:tgtEl>
                                        <p:attrNameLst>
                                          <p:attrName>style.visibility</p:attrName>
                                        </p:attrNameLst>
                                      </p:cBhvr>
                                      <p:to>
                                        <p:strVal val="visible"/>
                                      </p:to>
                                    </p:set>
                                    <p:animEffect transition="in" filter="dissolve">
                                      <p:cBhvr>
                                        <p:cTn id="27" dur="500"/>
                                        <p:tgtEl>
                                          <p:spTgt spid="89161"/>
                                        </p:tgtEl>
                                      </p:cBhvr>
                                    </p:animEffect>
                                  </p:childTnLst>
                                </p:cTn>
                              </p:par>
                              <p:par>
                                <p:cTn id="28" presetID="9" presetClass="entr" presetSubtype="0" fill="hold" nodeType="with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dissolve">
                                      <p:cBhvr>
                                        <p:cTn id="30" dur="500"/>
                                        <p:tgtEl>
                                          <p:spTgt spid="3">
                                            <p:txEl>
                                              <p:pRg st="0" end="0"/>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animEffect transition="in" filter="dissolve">
                                      <p:cBhvr>
                                        <p:cTn id="35" dur="500"/>
                                        <p:tgtEl>
                                          <p:spTgt spid="4">
                                            <p:txEl>
                                              <p:pRg st="0" end="0"/>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nodeType="clickEffect">
                                  <p:stCondLst>
                                    <p:cond delay="0"/>
                                  </p:stCondLst>
                                  <p:childTnLst>
                                    <p:set>
                                      <p:cBhvr>
                                        <p:cTn id="39" dur="1" fill="hold">
                                          <p:stCondLst>
                                            <p:cond delay="0"/>
                                          </p:stCondLst>
                                        </p:cTn>
                                        <p:tgtEl>
                                          <p:spTgt spid="4">
                                            <p:txEl>
                                              <p:pRg st="1" end="1"/>
                                            </p:txEl>
                                          </p:spTgt>
                                        </p:tgtEl>
                                        <p:attrNameLst>
                                          <p:attrName>style.visibility</p:attrName>
                                        </p:attrNameLst>
                                      </p:cBhvr>
                                      <p:to>
                                        <p:strVal val="visible"/>
                                      </p:to>
                                    </p:set>
                                    <p:animEffect transition="in" filter="dissolve">
                                      <p:cBhvr>
                                        <p:cTn id="4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839C540E-F377-4E31-8678-659D1472DEBA}"/>
              </a:ext>
            </a:extLst>
          </p:cNvPr>
          <p:cNvSpPr>
            <a:spLocks noGrp="1" noChangeArrowheads="1"/>
          </p:cNvSpPr>
          <p:nvPr>
            <p:ph type="title" idx="4294967295"/>
          </p:nvPr>
        </p:nvSpPr>
        <p:spPr>
          <a:xfrm>
            <a:off x="1752600" y="120651"/>
            <a:ext cx="8629650" cy="862013"/>
          </a:xfrm>
          <a:noFill/>
        </p:spPr>
        <p:txBody>
          <a:bodyPr vert="horz" lIns="92075" tIns="46038" rIns="92075" bIns="46038" rtlCol="0" anchor="ctr">
            <a:normAutofit/>
          </a:bodyPr>
          <a:lstStyle/>
          <a:p>
            <a:pPr eaLnBrk="1" hangingPunct="1"/>
            <a:r>
              <a:rPr lang="en-US" altLang="en-US" sz="5200" b="1"/>
              <a:t>Change in Demand</a:t>
            </a:r>
          </a:p>
        </p:txBody>
      </p:sp>
      <p:grpSp>
        <p:nvGrpSpPr>
          <p:cNvPr id="26627" name="Group 17">
            <a:extLst>
              <a:ext uri="{FF2B5EF4-FFF2-40B4-BE49-F238E27FC236}">
                <a16:creationId xmlns:a16="http://schemas.microsoft.com/office/drawing/2014/main" id="{15A043B0-C35C-492A-A25E-DBDC9ACE942C}"/>
              </a:ext>
            </a:extLst>
          </p:cNvPr>
          <p:cNvGrpSpPr>
            <a:grpSpLocks/>
          </p:cNvGrpSpPr>
          <p:nvPr/>
        </p:nvGrpSpPr>
        <p:grpSpPr bwMode="auto">
          <a:xfrm>
            <a:off x="4992688" y="1604964"/>
            <a:ext cx="4608512" cy="4262437"/>
            <a:chOff x="1473" y="948"/>
            <a:chExt cx="2989" cy="2724"/>
          </a:xfrm>
        </p:grpSpPr>
        <p:sp>
          <p:nvSpPr>
            <p:cNvPr id="26667" name="Line 18">
              <a:extLst>
                <a:ext uri="{FF2B5EF4-FFF2-40B4-BE49-F238E27FC236}">
                  <a16:creationId xmlns:a16="http://schemas.microsoft.com/office/drawing/2014/main" id="{8E606D8F-2DBA-4BEF-8B27-A6790860B6EB}"/>
                </a:ext>
              </a:extLst>
            </p:cNvPr>
            <p:cNvSpPr>
              <a:spLocks noChangeShapeType="1"/>
            </p:cNvSpPr>
            <p:nvPr/>
          </p:nvSpPr>
          <p:spPr bwMode="auto">
            <a:xfrm>
              <a:off x="1489" y="948"/>
              <a:ext cx="0" cy="2724"/>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6668" name="Line 19">
              <a:extLst>
                <a:ext uri="{FF2B5EF4-FFF2-40B4-BE49-F238E27FC236}">
                  <a16:creationId xmlns:a16="http://schemas.microsoft.com/office/drawing/2014/main" id="{EACE4610-2958-44C2-A161-BCABBF6FA0B5}"/>
                </a:ext>
              </a:extLst>
            </p:cNvPr>
            <p:cNvSpPr>
              <a:spLocks noChangeShapeType="1"/>
            </p:cNvSpPr>
            <p:nvPr/>
          </p:nvSpPr>
          <p:spPr bwMode="auto">
            <a:xfrm>
              <a:off x="1473" y="3655"/>
              <a:ext cx="2989" cy="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26628" name="Rectangle 21">
            <a:extLst>
              <a:ext uri="{FF2B5EF4-FFF2-40B4-BE49-F238E27FC236}">
                <a16:creationId xmlns:a16="http://schemas.microsoft.com/office/drawing/2014/main" id="{9270711F-9F0D-4F31-8C4C-725DFA77EB53}"/>
              </a:ext>
            </a:extLst>
          </p:cNvPr>
          <p:cNvSpPr>
            <a:spLocks noChangeArrowheads="1"/>
          </p:cNvSpPr>
          <p:nvPr/>
        </p:nvSpPr>
        <p:spPr bwMode="auto">
          <a:xfrm>
            <a:off x="9753601" y="5791201"/>
            <a:ext cx="460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Q</a:t>
            </a:r>
          </a:p>
        </p:txBody>
      </p:sp>
      <p:sp>
        <p:nvSpPr>
          <p:cNvPr id="26629" name="Rectangle 22">
            <a:extLst>
              <a:ext uri="{FF2B5EF4-FFF2-40B4-BE49-F238E27FC236}">
                <a16:creationId xmlns:a16="http://schemas.microsoft.com/office/drawing/2014/main" id="{AB423BF6-F45A-46EB-B42F-F4E948FB1146}"/>
              </a:ext>
            </a:extLst>
          </p:cNvPr>
          <p:cNvSpPr>
            <a:spLocks noChangeArrowheads="1"/>
          </p:cNvSpPr>
          <p:nvPr/>
        </p:nvSpPr>
        <p:spPr bwMode="auto">
          <a:xfrm>
            <a:off x="4729163" y="5683250"/>
            <a:ext cx="405560"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o</a:t>
            </a:r>
          </a:p>
        </p:txBody>
      </p:sp>
      <p:sp>
        <p:nvSpPr>
          <p:cNvPr id="26630" name="Text Box 23">
            <a:extLst>
              <a:ext uri="{FF2B5EF4-FFF2-40B4-BE49-F238E27FC236}">
                <a16:creationId xmlns:a16="http://schemas.microsoft.com/office/drawing/2014/main" id="{BEF60745-A6DA-456B-BB43-B592F7869C0A}"/>
              </a:ext>
            </a:extLst>
          </p:cNvPr>
          <p:cNvSpPr txBox="1">
            <a:spLocks noChangeArrowheads="1"/>
          </p:cNvSpPr>
          <p:nvPr/>
        </p:nvSpPr>
        <p:spPr bwMode="auto">
          <a:xfrm>
            <a:off x="4578350" y="1595438"/>
            <a:ext cx="43815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US" altLang="en-US" sz="1800" b="1">
                <a:latin typeface="Arial" panose="020B0604020202020204" pitchFamily="34" charset="0"/>
              </a:rPr>
              <a:t>$5</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4</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3</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2</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1</a:t>
            </a:r>
          </a:p>
        </p:txBody>
      </p:sp>
      <p:sp>
        <p:nvSpPr>
          <p:cNvPr id="26631" name="Text Box 31">
            <a:extLst>
              <a:ext uri="{FF2B5EF4-FFF2-40B4-BE49-F238E27FC236}">
                <a16:creationId xmlns:a16="http://schemas.microsoft.com/office/drawing/2014/main" id="{FF85DB04-981E-47D0-80A2-C39689731FED}"/>
              </a:ext>
            </a:extLst>
          </p:cNvPr>
          <p:cNvSpPr txBox="1">
            <a:spLocks noChangeArrowheads="1"/>
          </p:cNvSpPr>
          <p:nvPr/>
        </p:nvSpPr>
        <p:spPr bwMode="auto">
          <a:xfrm>
            <a:off x="4038601" y="990601"/>
            <a:ext cx="26765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800" b="1">
                <a:latin typeface="Arial" panose="020B0604020202020204" pitchFamily="34" charset="0"/>
              </a:rPr>
              <a:t>Price of Cereal</a:t>
            </a:r>
          </a:p>
        </p:txBody>
      </p:sp>
      <p:sp>
        <p:nvSpPr>
          <p:cNvPr id="26632" name="Text Box 32">
            <a:extLst>
              <a:ext uri="{FF2B5EF4-FFF2-40B4-BE49-F238E27FC236}">
                <a16:creationId xmlns:a16="http://schemas.microsoft.com/office/drawing/2014/main" id="{08E9BFC0-82FA-4C8E-9A6F-8E6A86E183C5}"/>
              </a:ext>
            </a:extLst>
          </p:cNvPr>
          <p:cNvSpPr txBox="1">
            <a:spLocks noChangeArrowheads="1"/>
          </p:cNvSpPr>
          <p:nvPr/>
        </p:nvSpPr>
        <p:spPr bwMode="auto">
          <a:xfrm>
            <a:off x="6048376" y="6206161"/>
            <a:ext cx="2835713"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400" b="1">
                <a:latin typeface="Arial" panose="020B0604020202020204" pitchFamily="34" charset="0"/>
              </a:rPr>
              <a:t>Quantity of Cereal</a:t>
            </a:r>
          </a:p>
        </p:txBody>
      </p:sp>
      <p:sp>
        <p:nvSpPr>
          <p:cNvPr id="26633" name="Text Box 34">
            <a:extLst>
              <a:ext uri="{FF2B5EF4-FFF2-40B4-BE49-F238E27FC236}">
                <a16:creationId xmlns:a16="http://schemas.microsoft.com/office/drawing/2014/main" id="{1110B259-C9BC-474F-9B0A-C178127665B8}"/>
              </a:ext>
            </a:extLst>
          </p:cNvPr>
          <p:cNvSpPr txBox="1">
            <a:spLocks noChangeArrowheads="1"/>
          </p:cNvSpPr>
          <p:nvPr/>
        </p:nvSpPr>
        <p:spPr bwMode="auto">
          <a:xfrm>
            <a:off x="1828800" y="990600"/>
            <a:ext cx="2133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800" b="1">
                <a:solidFill>
                  <a:srgbClr val="CC0000"/>
                </a:solidFill>
              </a:rPr>
              <a:t>Demand Schedule</a:t>
            </a:r>
          </a:p>
        </p:txBody>
      </p:sp>
      <p:sp>
        <p:nvSpPr>
          <p:cNvPr id="26634" name="Text Box 35">
            <a:extLst>
              <a:ext uri="{FF2B5EF4-FFF2-40B4-BE49-F238E27FC236}">
                <a16:creationId xmlns:a16="http://schemas.microsoft.com/office/drawing/2014/main" id="{5F8E7EE2-A927-46A5-A900-9A967810FC48}"/>
              </a:ext>
            </a:extLst>
          </p:cNvPr>
          <p:cNvSpPr txBox="1">
            <a:spLocks noChangeArrowheads="1"/>
          </p:cNvSpPr>
          <p:nvPr/>
        </p:nvSpPr>
        <p:spPr bwMode="auto">
          <a:xfrm>
            <a:off x="5224464" y="5827713"/>
            <a:ext cx="4529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a:latin typeface="Arial" panose="020B0604020202020204" pitchFamily="34" charset="0"/>
              </a:rPr>
              <a:t>10     20     30     40     50     60     70     80</a:t>
            </a:r>
          </a:p>
        </p:txBody>
      </p:sp>
      <p:sp>
        <p:nvSpPr>
          <p:cNvPr id="26635" name="Slide Number Placeholder 38">
            <a:extLst>
              <a:ext uri="{FF2B5EF4-FFF2-40B4-BE49-F238E27FC236}">
                <a16:creationId xmlns:a16="http://schemas.microsoft.com/office/drawing/2014/main" id="{B3AA9D76-861C-4420-8FDB-7BC0A8F49855}"/>
              </a:ext>
            </a:extLst>
          </p:cNvPr>
          <p:cNvSpPr txBox="1">
            <a:spLocks noGrp="1"/>
          </p:cNvSpPr>
          <p:nvPr/>
        </p:nvSpPr>
        <p:spPr bwMode="auto">
          <a:xfrm>
            <a:off x="8763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1193D2EE-6A8B-4BB5-9557-3E928CDC9BEE}" type="slidenum">
              <a:rPr lang="en-US" altLang="en-US" sz="1400"/>
              <a:pPr algn="r" eaLnBrk="1" hangingPunct="1">
                <a:spcBef>
                  <a:spcPct val="0"/>
                </a:spcBef>
                <a:buFontTx/>
                <a:buNone/>
              </a:pPr>
              <a:t>42</a:t>
            </a:fld>
            <a:endParaRPr lang="en-US" altLang="en-US" sz="1400"/>
          </a:p>
        </p:txBody>
      </p:sp>
      <p:graphicFrame>
        <p:nvGraphicFramePr>
          <p:cNvPr id="90126" name="Group 14">
            <a:extLst>
              <a:ext uri="{FF2B5EF4-FFF2-40B4-BE49-F238E27FC236}">
                <a16:creationId xmlns:a16="http://schemas.microsoft.com/office/drawing/2014/main" id="{5D8463C1-47D4-4BF3-AA6A-7C597FAFFC48}"/>
              </a:ext>
            </a:extLst>
          </p:cNvPr>
          <p:cNvGraphicFramePr>
            <a:graphicFrameLocks noGrp="1"/>
          </p:cNvGraphicFramePr>
          <p:nvPr/>
        </p:nvGraphicFramePr>
        <p:xfrm>
          <a:off x="1828801" y="2057401"/>
          <a:ext cx="2327275" cy="4173539"/>
        </p:xfrm>
        <a:graphic>
          <a:graphicData uri="http://schemas.openxmlformats.org/drawingml/2006/table">
            <a:tbl>
              <a:tblPr/>
              <a:tblGrid>
                <a:gridCol w="971550">
                  <a:extLst>
                    <a:ext uri="{9D8B030D-6E8A-4147-A177-3AD203B41FA5}">
                      <a16:colId xmlns:a16="http://schemas.microsoft.com/office/drawing/2014/main" val="705912962"/>
                    </a:ext>
                  </a:extLst>
                </a:gridCol>
                <a:gridCol w="1355725">
                  <a:extLst>
                    <a:ext uri="{9D8B030D-6E8A-4147-A177-3AD203B41FA5}">
                      <a16:colId xmlns:a16="http://schemas.microsoft.com/office/drawing/2014/main" val="4246278023"/>
                    </a:ext>
                  </a:extLst>
                </a:gridCol>
              </a:tblGrid>
              <a:tr h="762000">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Price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Quantity</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Demanded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47088550"/>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53008854"/>
                  </a:ext>
                </a:extLst>
              </a:tr>
              <a:tr h="7032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09469615"/>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03068819"/>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47082247"/>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80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54671427"/>
                  </a:ext>
                </a:extLst>
              </a:tr>
            </a:tbl>
          </a:graphicData>
        </a:graphic>
      </p:graphicFrame>
      <p:sp>
        <p:nvSpPr>
          <p:cNvPr id="26659" name="Freeform 30">
            <a:extLst>
              <a:ext uri="{FF2B5EF4-FFF2-40B4-BE49-F238E27FC236}">
                <a16:creationId xmlns:a16="http://schemas.microsoft.com/office/drawing/2014/main" id="{D14CD52F-309C-4B30-8FB3-463F322D9EC8}"/>
              </a:ext>
            </a:extLst>
          </p:cNvPr>
          <p:cNvSpPr>
            <a:spLocks/>
          </p:cNvSpPr>
          <p:nvPr/>
        </p:nvSpPr>
        <p:spPr bwMode="auto">
          <a:xfrm rot="21241100">
            <a:off x="5562600" y="1600200"/>
            <a:ext cx="3657600" cy="3657600"/>
          </a:xfrm>
          <a:custGeom>
            <a:avLst/>
            <a:gdLst>
              <a:gd name="T0" fmla="*/ 0 w 4387"/>
              <a:gd name="T1" fmla="*/ 0 h 4289"/>
              <a:gd name="T2" fmla="*/ 2147483646 w 4387"/>
              <a:gd name="T3" fmla="*/ 2147483646 h 4289"/>
              <a:gd name="T4" fmla="*/ 2147483646 w 4387"/>
              <a:gd name="T5" fmla="*/ 2147483646 h 4289"/>
              <a:gd name="T6" fmla="*/ 2147483646 w 4387"/>
              <a:gd name="T7" fmla="*/ 2147483646 h 4289"/>
              <a:gd name="T8" fmla="*/ 2147483646 w 4387"/>
              <a:gd name="T9" fmla="*/ 2147483646 h 4289"/>
              <a:gd name="T10" fmla="*/ 2147483646 w 4387"/>
              <a:gd name="T11" fmla="*/ 2147483646 h 4289"/>
              <a:gd name="T12" fmla="*/ 2147483646 w 4387"/>
              <a:gd name="T13" fmla="*/ 2147483646 h 4289"/>
              <a:gd name="T14" fmla="*/ 2147483646 w 4387"/>
              <a:gd name="T15" fmla="*/ 2147483646 h 4289"/>
              <a:gd name="T16" fmla="*/ 2147483646 w 4387"/>
              <a:gd name="T17" fmla="*/ 2147483646 h 4289"/>
              <a:gd name="T18" fmla="*/ 2147483646 w 4387"/>
              <a:gd name="T19" fmla="*/ 2147483646 h 4289"/>
              <a:gd name="T20" fmla="*/ 2147483646 w 4387"/>
              <a:gd name="T21" fmla="*/ 2147483646 h 4289"/>
              <a:gd name="T22" fmla="*/ 2147483646 w 4387"/>
              <a:gd name="T23" fmla="*/ 2147483646 h 4289"/>
              <a:gd name="T24" fmla="*/ 2147483646 w 4387"/>
              <a:gd name="T25" fmla="*/ 2147483646 h 4289"/>
              <a:gd name="T26" fmla="*/ 2147483646 w 4387"/>
              <a:gd name="T27" fmla="*/ 2147483646 h 4289"/>
              <a:gd name="T28" fmla="*/ 2147483646 w 4387"/>
              <a:gd name="T29" fmla="*/ 2147483646 h 4289"/>
              <a:gd name="T30" fmla="*/ 2147483646 w 4387"/>
              <a:gd name="T31" fmla="*/ 2147483646 h 4289"/>
              <a:gd name="T32" fmla="*/ 2147483646 w 4387"/>
              <a:gd name="T33" fmla="*/ 2147483646 h 42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87"/>
              <a:gd name="T52" fmla="*/ 0 h 4289"/>
              <a:gd name="T53" fmla="*/ 4387 w 4387"/>
              <a:gd name="T54" fmla="*/ 4289 h 428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87" h="4289">
                <a:moveTo>
                  <a:pt x="0" y="0"/>
                </a:moveTo>
                <a:lnTo>
                  <a:pt x="191" y="346"/>
                </a:lnTo>
                <a:lnTo>
                  <a:pt x="397" y="685"/>
                </a:lnTo>
                <a:lnTo>
                  <a:pt x="615" y="1014"/>
                </a:lnTo>
                <a:lnTo>
                  <a:pt x="846" y="1335"/>
                </a:lnTo>
                <a:lnTo>
                  <a:pt x="1084" y="1643"/>
                </a:lnTo>
                <a:lnTo>
                  <a:pt x="1337" y="1942"/>
                </a:lnTo>
                <a:lnTo>
                  <a:pt x="1599" y="2230"/>
                </a:lnTo>
                <a:lnTo>
                  <a:pt x="1873" y="2509"/>
                </a:lnTo>
                <a:lnTo>
                  <a:pt x="2155" y="2773"/>
                </a:lnTo>
                <a:lnTo>
                  <a:pt x="2447" y="3028"/>
                </a:lnTo>
                <a:lnTo>
                  <a:pt x="2748" y="3269"/>
                </a:lnTo>
                <a:lnTo>
                  <a:pt x="3059" y="3499"/>
                </a:lnTo>
                <a:lnTo>
                  <a:pt x="3378" y="3715"/>
                </a:lnTo>
                <a:lnTo>
                  <a:pt x="3706" y="3919"/>
                </a:lnTo>
                <a:lnTo>
                  <a:pt x="4043" y="4110"/>
                </a:lnTo>
                <a:lnTo>
                  <a:pt x="4387" y="4289"/>
                </a:lnTo>
              </a:path>
            </a:pathLst>
          </a:custGeom>
          <a:noFill/>
          <a:ln w="57150">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60" name="Oval 38">
            <a:extLst>
              <a:ext uri="{FF2B5EF4-FFF2-40B4-BE49-F238E27FC236}">
                <a16:creationId xmlns:a16="http://schemas.microsoft.com/office/drawing/2014/main" id="{68938949-F127-44DD-B3CD-446623A216A7}"/>
              </a:ext>
            </a:extLst>
          </p:cNvPr>
          <p:cNvSpPr>
            <a:spLocks noChangeArrowheads="1"/>
          </p:cNvSpPr>
          <p:nvPr/>
        </p:nvSpPr>
        <p:spPr bwMode="auto">
          <a:xfrm>
            <a:off x="5334000" y="16764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6661" name="Oval 39">
            <a:extLst>
              <a:ext uri="{FF2B5EF4-FFF2-40B4-BE49-F238E27FC236}">
                <a16:creationId xmlns:a16="http://schemas.microsoft.com/office/drawing/2014/main" id="{E685383A-8A27-4637-B6C0-778BCC578871}"/>
              </a:ext>
            </a:extLst>
          </p:cNvPr>
          <p:cNvSpPr>
            <a:spLocks noChangeArrowheads="1"/>
          </p:cNvSpPr>
          <p:nvPr/>
        </p:nvSpPr>
        <p:spPr bwMode="auto">
          <a:xfrm>
            <a:off x="5867400" y="2514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6662" name="Oval 40">
            <a:extLst>
              <a:ext uri="{FF2B5EF4-FFF2-40B4-BE49-F238E27FC236}">
                <a16:creationId xmlns:a16="http://schemas.microsoft.com/office/drawing/2014/main" id="{91C25E80-3DE8-469C-85B8-F01E3B8F6B04}"/>
              </a:ext>
            </a:extLst>
          </p:cNvPr>
          <p:cNvSpPr>
            <a:spLocks noChangeArrowheads="1"/>
          </p:cNvSpPr>
          <p:nvPr/>
        </p:nvSpPr>
        <p:spPr bwMode="auto">
          <a:xfrm>
            <a:off x="6553200" y="3276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6663" name="Oval 41">
            <a:extLst>
              <a:ext uri="{FF2B5EF4-FFF2-40B4-BE49-F238E27FC236}">
                <a16:creationId xmlns:a16="http://schemas.microsoft.com/office/drawing/2014/main" id="{270C1DD6-A9B2-464E-9BE9-D034928D6888}"/>
              </a:ext>
            </a:extLst>
          </p:cNvPr>
          <p:cNvSpPr>
            <a:spLocks noChangeArrowheads="1"/>
          </p:cNvSpPr>
          <p:nvPr/>
        </p:nvSpPr>
        <p:spPr bwMode="auto">
          <a:xfrm>
            <a:off x="7696200" y="41148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6664" name="Oval 42">
            <a:extLst>
              <a:ext uri="{FF2B5EF4-FFF2-40B4-BE49-F238E27FC236}">
                <a16:creationId xmlns:a16="http://schemas.microsoft.com/office/drawing/2014/main" id="{A6EFC765-C366-4ED9-96F7-A42E67380701}"/>
              </a:ext>
            </a:extLst>
          </p:cNvPr>
          <p:cNvSpPr>
            <a:spLocks noChangeArrowheads="1"/>
          </p:cNvSpPr>
          <p:nvPr/>
        </p:nvSpPr>
        <p:spPr bwMode="auto">
          <a:xfrm>
            <a:off x="9296400" y="49530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90156" name="AutoShape 5">
            <a:extLst>
              <a:ext uri="{FF2B5EF4-FFF2-40B4-BE49-F238E27FC236}">
                <a16:creationId xmlns:a16="http://schemas.microsoft.com/office/drawing/2014/main" id="{9FA660C9-9452-4640-B205-A83A2A55B273}"/>
              </a:ext>
            </a:extLst>
          </p:cNvPr>
          <p:cNvSpPr>
            <a:spLocks noChangeArrowheads="1"/>
          </p:cNvSpPr>
          <p:nvPr/>
        </p:nvSpPr>
        <p:spPr bwMode="auto">
          <a:xfrm>
            <a:off x="2133601" y="990600"/>
            <a:ext cx="7921625" cy="5137150"/>
          </a:xfrm>
          <a:prstGeom prst="star16">
            <a:avLst>
              <a:gd name="adj" fmla="val 37500"/>
            </a:avLst>
          </a:prstGeom>
          <a:gradFill rotWithShape="0">
            <a:gsLst>
              <a:gs pos="0">
                <a:srgbClr val="C87676"/>
              </a:gs>
              <a:gs pos="100000">
                <a:srgbClr val="990000"/>
              </a:gs>
            </a:gsLst>
            <a:path path="shape">
              <a:fillToRect l="50000" t="50000" r="50000" b="50000"/>
            </a:path>
          </a:gradFill>
          <a:ln w="38100">
            <a:solidFill>
              <a:schemeClr val="tx1"/>
            </a:solidFill>
            <a:miter lim="800000"/>
            <a:headEnd/>
            <a:tailEnd/>
          </a:ln>
        </p:spPr>
        <p:txBody>
          <a:bodyPr wrap="none" lIns="92075" tIns="46038" rIns="92075" bIns="46038"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FontTx/>
              <a:buNone/>
            </a:pPr>
            <a:r>
              <a:rPr lang="en-US" altLang="en-US" sz="4800" b="1">
                <a:solidFill>
                  <a:schemeClr val="bg1"/>
                </a:solidFill>
              </a:rPr>
              <a:t>What if cereal </a:t>
            </a:r>
          </a:p>
          <a:p>
            <a:pPr algn="ctr">
              <a:buFontTx/>
              <a:buNone/>
            </a:pPr>
            <a:r>
              <a:rPr lang="en-US" altLang="en-US" sz="4800" b="1">
                <a:solidFill>
                  <a:schemeClr val="bg1"/>
                </a:solidFill>
              </a:rPr>
              <a:t>causes baldness?</a:t>
            </a:r>
          </a:p>
        </p:txBody>
      </p:sp>
      <p:sp>
        <p:nvSpPr>
          <p:cNvPr id="26666" name="Rectangle 31">
            <a:extLst>
              <a:ext uri="{FF2B5EF4-FFF2-40B4-BE49-F238E27FC236}">
                <a16:creationId xmlns:a16="http://schemas.microsoft.com/office/drawing/2014/main" id="{45859D5B-D561-4A54-AD15-511E4FEFDD5B}"/>
              </a:ext>
            </a:extLst>
          </p:cNvPr>
          <p:cNvSpPr>
            <a:spLocks noChangeArrowheads="1"/>
          </p:cNvSpPr>
          <p:nvPr/>
        </p:nvSpPr>
        <p:spPr bwMode="auto">
          <a:xfrm>
            <a:off x="8839200" y="5029201"/>
            <a:ext cx="15890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Demand</a:t>
            </a:r>
          </a:p>
        </p:txBody>
      </p:sp>
    </p:spTree>
    <p:extLst>
      <p:ext uri="{BB962C8B-B14F-4D97-AF65-F5344CB8AC3E}">
        <p14:creationId xmlns:p14="http://schemas.microsoft.com/office/powerpoint/2010/main" val="122500630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0156"/>
                                        </p:tgtEl>
                                        <p:attrNameLst>
                                          <p:attrName>style.visibility</p:attrName>
                                        </p:attrNameLst>
                                      </p:cBhvr>
                                      <p:to>
                                        <p:strVal val="visible"/>
                                      </p:to>
                                    </p:set>
                                    <p:animEffect transition="in" filter="dissolve">
                                      <p:cBhvr>
                                        <p:cTn id="7" dur="500"/>
                                        <p:tgtEl>
                                          <p:spTgt spid="90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5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B270A781-79FF-401A-A41B-0187927712CF}"/>
              </a:ext>
            </a:extLst>
          </p:cNvPr>
          <p:cNvSpPr>
            <a:spLocks noGrp="1" noChangeArrowheads="1"/>
          </p:cNvSpPr>
          <p:nvPr>
            <p:ph type="title" idx="4294967295"/>
          </p:nvPr>
        </p:nvSpPr>
        <p:spPr>
          <a:xfrm>
            <a:off x="1752600" y="120651"/>
            <a:ext cx="8629650" cy="862013"/>
          </a:xfrm>
          <a:noFill/>
        </p:spPr>
        <p:txBody>
          <a:bodyPr vert="horz" lIns="92075" tIns="46038" rIns="92075" bIns="46038" rtlCol="0" anchor="ctr">
            <a:normAutofit/>
          </a:bodyPr>
          <a:lstStyle/>
          <a:p>
            <a:pPr eaLnBrk="1" hangingPunct="1"/>
            <a:r>
              <a:rPr lang="en-US" altLang="en-US" sz="5200" b="1"/>
              <a:t>Change in Demand</a:t>
            </a:r>
          </a:p>
        </p:txBody>
      </p:sp>
      <p:grpSp>
        <p:nvGrpSpPr>
          <p:cNvPr id="27651" name="Group 17">
            <a:extLst>
              <a:ext uri="{FF2B5EF4-FFF2-40B4-BE49-F238E27FC236}">
                <a16:creationId xmlns:a16="http://schemas.microsoft.com/office/drawing/2014/main" id="{C054D6E3-BAD8-4232-9ECF-9B3361810315}"/>
              </a:ext>
            </a:extLst>
          </p:cNvPr>
          <p:cNvGrpSpPr>
            <a:grpSpLocks/>
          </p:cNvGrpSpPr>
          <p:nvPr/>
        </p:nvGrpSpPr>
        <p:grpSpPr bwMode="auto">
          <a:xfrm>
            <a:off x="4992688" y="1604964"/>
            <a:ext cx="4608512" cy="4262437"/>
            <a:chOff x="1473" y="948"/>
            <a:chExt cx="2989" cy="2724"/>
          </a:xfrm>
        </p:grpSpPr>
        <p:sp>
          <p:nvSpPr>
            <p:cNvPr id="27690" name="Line 18">
              <a:extLst>
                <a:ext uri="{FF2B5EF4-FFF2-40B4-BE49-F238E27FC236}">
                  <a16:creationId xmlns:a16="http://schemas.microsoft.com/office/drawing/2014/main" id="{52407481-9FAD-4ECB-BA3C-8AA080D1774A}"/>
                </a:ext>
              </a:extLst>
            </p:cNvPr>
            <p:cNvSpPr>
              <a:spLocks noChangeShapeType="1"/>
            </p:cNvSpPr>
            <p:nvPr/>
          </p:nvSpPr>
          <p:spPr bwMode="auto">
            <a:xfrm>
              <a:off x="1489" y="948"/>
              <a:ext cx="0" cy="2724"/>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7691" name="Line 19">
              <a:extLst>
                <a:ext uri="{FF2B5EF4-FFF2-40B4-BE49-F238E27FC236}">
                  <a16:creationId xmlns:a16="http://schemas.microsoft.com/office/drawing/2014/main" id="{54FCDA39-9DFB-4A07-BD14-3FB781E46DD4}"/>
                </a:ext>
              </a:extLst>
            </p:cNvPr>
            <p:cNvSpPr>
              <a:spLocks noChangeShapeType="1"/>
            </p:cNvSpPr>
            <p:nvPr/>
          </p:nvSpPr>
          <p:spPr bwMode="auto">
            <a:xfrm>
              <a:off x="1473" y="3655"/>
              <a:ext cx="2989" cy="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27652" name="Rectangle 21">
            <a:extLst>
              <a:ext uri="{FF2B5EF4-FFF2-40B4-BE49-F238E27FC236}">
                <a16:creationId xmlns:a16="http://schemas.microsoft.com/office/drawing/2014/main" id="{C33A9635-68A5-424C-9BAD-1C2B573ABBE4}"/>
              </a:ext>
            </a:extLst>
          </p:cNvPr>
          <p:cNvSpPr>
            <a:spLocks noChangeArrowheads="1"/>
          </p:cNvSpPr>
          <p:nvPr/>
        </p:nvSpPr>
        <p:spPr bwMode="auto">
          <a:xfrm>
            <a:off x="9753601" y="5791201"/>
            <a:ext cx="460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Q</a:t>
            </a:r>
          </a:p>
        </p:txBody>
      </p:sp>
      <p:sp>
        <p:nvSpPr>
          <p:cNvPr id="27653" name="Rectangle 22">
            <a:extLst>
              <a:ext uri="{FF2B5EF4-FFF2-40B4-BE49-F238E27FC236}">
                <a16:creationId xmlns:a16="http://schemas.microsoft.com/office/drawing/2014/main" id="{67628456-A22A-45C8-B2F2-E4CFDA820D44}"/>
              </a:ext>
            </a:extLst>
          </p:cNvPr>
          <p:cNvSpPr>
            <a:spLocks noChangeArrowheads="1"/>
          </p:cNvSpPr>
          <p:nvPr/>
        </p:nvSpPr>
        <p:spPr bwMode="auto">
          <a:xfrm>
            <a:off x="4729163" y="5683250"/>
            <a:ext cx="405560"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o</a:t>
            </a:r>
          </a:p>
        </p:txBody>
      </p:sp>
      <p:sp>
        <p:nvSpPr>
          <p:cNvPr id="27654" name="Text Box 23">
            <a:extLst>
              <a:ext uri="{FF2B5EF4-FFF2-40B4-BE49-F238E27FC236}">
                <a16:creationId xmlns:a16="http://schemas.microsoft.com/office/drawing/2014/main" id="{92DD5C52-7B06-4996-830E-E29E859E49DD}"/>
              </a:ext>
            </a:extLst>
          </p:cNvPr>
          <p:cNvSpPr txBox="1">
            <a:spLocks noChangeArrowheads="1"/>
          </p:cNvSpPr>
          <p:nvPr/>
        </p:nvSpPr>
        <p:spPr bwMode="auto">
          <a:xfrm>
            <a:off x="4578350" y="1595438"/>
            <a:ext cx="43815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US" altLang="en-US" sz="1800" b="1">
                <a:latin typeface="Arial" panose="020B0604020202020204" pitchFamily="34" charset="0"/>
              </a:rPr>
              <a:t>$5</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4</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3</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2</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1</a:t>
            </a:r>
          </a:p>
        </p:txBody>
      </p:sp>
      <p:sp>
        <p:nvSpPr>
          <p:cNvPr id="27655" name="Text Box 31">
            <a:extLst>
              <a:ext uri="{FF2B5EF4-FFF2-40B4-BE49-F238E27FC236}">
                <a16:creationId xmlns:a16="http://schemas.microsoft.com/office/drawing/2014/main" id="{58E23C8B-46AC-4B6F-983C-B745F05A2D36}"/>
              </a:ext>
            </a:extLst>
          </p:cNvPr>
          <p:cNvSpPr txBox="1">
            <a:spLocks noChangeArrowheads="1"/>
          </p:cNvSpPr>
          <p:nvPr/>
        </p:nvSpPr>
        <p:spPr bwMode="auto">
          <a:xfrm>
            <a:off x="4038601" y="990601"/>
            <a:ext cx="26765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800" b="1">
                <a:latin typeface="Arial" panose="020B0604020202020204" pitchFamily="34" charset="0"/>
              </a:rPr>
              <a:t>Price of Cereal</a:t>
            </a:r>
          </a:p>
        </p:txBody>
      </p:sp>
      <p:sp>
        <p:nvSpPr>
          <p:cNvPr id="27656" name="Text Box 32">
            <a:extLst>
              <a:ext uri="{FF2B5EF4-FFF2-40B4-BE49-F238E27FC236}">
                <a16:creationId xmlns:a16="http://schemas.microsoft.com/office/drawing/2014/main" id="{5E84D486-8E1A-4B18-B616-CFA6A1BF3FF3}"/>
              </a:ext>
            </a:extLst>
          </p:cNvPr>
          <p:cNvSpPr txBox="1">
            <a:spLocks noChangeArrowheads="1"/>
          </p:cNvSpPr>
          <p:nvPr/>
        </p:nvSpPr>
        <p:spPr bwMode="auto">
          <a:xfrm>
            <a:off x="6048376" y="6206161"/>
            <a:ext cx="2835713"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400" b="1">
                <a:latin typeface="Arial" panose="020B0604020202020204" pitchFamily="34" charset="0"/>
              </a:rPr>
              <a:t>Quantity of Cereal</a:t>
            </a:r>
          </a:p>
        </p:txBody>
      </p:sp>
      <p:sp>
        <p:nvSpPr>
          <p:cNvPr id="27657" name="Text Box 34">
            <a:extLst>
              <a:ext uri="{FF2B5EF4-FFF2-40B4-BE49-F238E27FC236}">
                <a16:creationId xmlns:a16="http://schemas.microsoft.com/office/drawing/2014/main" id="{E40D2207-DBD4-421B-A168-821495162C7F}"/>
              </a:ext>
            </a:extLst>
          </p:cNvPr>
          <p:cNvSpPr txBox="1">
            <a:spLocks noChangeArrowheads="1"/>
          </p:cNvSpPr>
          <p:nvPr/>
        </p:nvSpPr>
        <p:spPr bwMode="auto">
          <a:xfrm>
            <a:off x="1828800" y="990600"/>
            <a:ext cx="2133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800" b="1">
                <a:solidFill>
                  <a:srgbClr val="CC0000"/>
                </a:solidFill>
              </a:rPr>
              <a:t>Demand Schedule</a:t>
            </a:r>
          </a:p>
        </p:txBody>
      </p:sp>
      <p:sp>
        <p:nvSpPr>
          <p:cNvPr id="27658" name="Text Box 35">
            <a:extLst>
              <a:ext uri="{FF2B5EF4-FFF2-40B4-BE49-F238E27FC236}">
                <a16:creationId xmlns:a16="http://schemas.microsoft.com/office/drawing/2014/main" id="{F7BC1743-3B62-49B6-8C29-DB8E1F1DB20C}"/>
              </a:ext>
            </a:extLst>
          </p:cNvPr>
          <p:cNvSpPr txBox="1">
            <a:spLocks noChangeArrowheads="1"/>
          </p:cNvSpPr>
          <p:nvPr/>
        </p:nvSpPr>
        <p:spPr bwMode="auto">
          <a:xfrm>
            <a:off x="5224464" y="5827713"/>
            <a:ext cx="4529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a:latin typeface="Arial" panose="020B0604020202020204" pitchFamily="34" charset="0"/>
              </a:rPr>
              <a:t>10     20     30     40     50     60     70     80</a:t>
            </a:r>
          </a:p>
        </p:txBody>
      </p:sp>
      <p:sp>
        <p:nvSpPr>
          <p:cNvPr id="27659" name="Slide Number Placeholder 38">
            <a:extLst>
              <a:ext uri="{FF2B5EF4-FFF2-40B4-BE49-F238E27FC236}">
                <a16:creationId xmlns:a16="http://schemas.microsoft.com/office/drawing/2014/main" id="{BE9E1FBF-E425-4C55-86E9-42252111C933}"/>
              </a:ext>
            </a:extLst>
          </p:cNvPr>
          <p:cNvSpPr txBox="1">
            <a:spLocks noGrp="1"/>
          </p:cNvSpPr>
          <p:nvPr/>
        </p:nvSpPr>
        <p:spPr bwMode="auto">
          <a:xfrm>
            <a:off x="8763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33220A47-E6F9-4EA4-8FFD-4F8BCC1B9133}" type="slidenum">
              <a:rPr lang="en-US" altLang="en-US" sz="1400"/>
              <a:pPr algn="r" eaLnBrk="1" hangingPunct="1">
                <a:spcBef>
                  <a:spcPct val="0"/>
                </a:spcBef>
                <a:buFontTx/>
                <a:buNone/>
              </a:pPr>
              <a:t>43</a:t>
            </a:fld>
            <a:endParaRPr lang="en-US" altLang="en-US" sz="1400"/>
          </a:p>
        </p:txBody>
      </p:sp>
      <p:graphicFrame>
        <p:nvGraphicFramePr>
          <p:cNvPr id="91150" name="Group 14">
            <a:extLst>
              <a:ext uri="{FF2B5EF4-FFF2-40B4-BE49-F238E27FC236}">
                <a16:creationId xmlns:a16="http://schemas.microsoft.com/office/drawing/2014/main" id="{8048BEBE-F9D5-49B6-A557-425BCE1383CE}"/>
              </a:ext>
            </a:extLst>
          </p:cNvPr>
          <p:cNvGraphicFramePr>
            <a:graphicFrameLocks noGrp="1"/>
          </p:cNvGraphicFramePr>
          <p:nvPr/>
        </p:nvGraphicFramePr>
        <p:xfrm>
          <a:off x="1828801" y="2057401"/>
          <a:ext cx="2327275" cy="4173539"/>
        </p:xfrm>
        <a:graphic>
          <a:graphicData uri="http://schemas.openxmlformats.org/drawingml/2006/table">
            <a:tbl>
              <a:tblPr/>
              <a:tblGrid>
                <a:gridCol w="971550">
                  <a:extLst>
                    <a:ext uri="{9D8B030D-6E8A-4147-A177-3AD203B41FA5}">
                      <a16:colId xmlns:a16="http://schemas.microsoft.com/office/drawing/2014/main" val="3294902897"/>
                    </a:ext>
                  </a:extLst>
                </a:gridCol>
                <a:gridCol w="1355725">
                  <a:extLst>
                    <a:ext uri="{9D8B030D-6E8A-4147-A177-3AD203B41FA5}">
                      <a16:colId xmlns:a16="http://schemas.microsoft.com/office/drawing/2014/main" val="3828972568"/>
                    </a:ext>
                  </a:extLst>
                </a:gridCol>
              </a:tblGrid>
              <a:tr h="762000">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Price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Quantity</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Demanded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88393206"/>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09247528"/>
                  </a:ext>
                </a:extLst>
              </a:tr>
              <a:tr h="7032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48418829"/>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403731"/>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83936259"/>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80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15505342"/>
                  </a:ext>
                </a:extLst>
              </a:tr>
            </a:tbl>
          </a:graphicData>
        </a:graphic>
      </p:graphicFrame>
      <p:sp>
        <p:nvSpPr>
          <p:cNvPr id="27683" name="Freeform 30">
            <a:extLst>
              <a:ext uri="{FF2B5EF4-FFF2-40B4-BE49-F238E27FC236}">
                <a16:creationId xmlns:a16="http://schemas.microsoft.com/office/drawing/2014/main" id="{A113FA89-33D8-48C5-9B22-A2BA171E48E7}"/>
              </a:ext>
            </a:extLst>
          </p:cNvPr>
          <p:cNvSpPr>
            <a:spLocks/>
          </p:cNvSpPr>
          <p:nvPr/>
        </p:nvSpPr>
        <p:spPr bwMode="auto">
          <a:xfrm rot="21241100">
            <a:off x="5562600" y="1600200"/>
            <a:ext cx="3657600" cy="3657600"/>
          </a:xfrm>
          <a:custGeom>
            <a:avLst/>
            <a:gdLst>
              <a:gd name="T0" fmla="*/ 0 w 4387"/>
              <a:gd name="T1" fmla="*/ 0 h 4289"/>
              <a:gd name="T2" fmla="*/ 2147483646 w 4387"/>
              <a:gd name="T3" fmla="*/ 2147483646 h 4289"/>
              <a:gd name="T4" fmla="*/ 2147483646 w 4387"/>
              <a:gd name="T5" fmla="*/ 2147483646 h 4289"/>
              <a:gd name="T6" fmla="*/ 2147483646 w 4387"/>
              <a:gd name="T7" fmla="*/ 2147483646 h 4289"/>
              <a:gd name="T8" fmla="*/ 2147483646 w 4387"/>
              <a:gd name="T9" fmla="*/ 2147483646 h 4289"/>
              <a:gd name="T10" fmla="*/ 2147483646 w 4387"/>
              <a:gd name="T11" fmla="*/ 2147483646 h 4289"/>
              <a:gd name="T12" fmla="*/ 2147483646 w 4387"/>
              <a:gd name="T13" fmla="*/ 2147483646 h 4289"/>
              <a:gd name="T14" fmla="*/ 2147483646 w 4387"/>
              <a:gd name="T15" fmla="*/ 2147483646 h 4289"/>
              <a:gd name="T16" fmla="*/ 2147483646 w 4387"/>
              <a:gd name="T17" fmla="*/ 2147483646 h 4289"/>
              <a:gd name="T18" fmla="*/ 2147483646 w 4387"/>
              <a:gd name="T19" fmla="*/ 2147483646 h 4289"/>
              <a:gd name="T20" fmla="*/ 2147483646 w 4387"/>
              <a:gd name="T21" fmla="*/ 2147483646 h 4289"/>
              <a:gd name="T22" fmla="*/ 2147483646 w 4387"/>
              <a:gd name="T23" fmla="*/ 2147483646 h 4289"/>
              <a:gd name="T24" fmla="*/ 2147483646 w 4387"/>
              <a:gd name="T25" fmla="*/ 2147483646 h 4289"/>
              <a:gd name="T26" fmla="*/ 2147483646 w 4387"/>
              <a:gd name="T27" fmla="*/ 2147483646 h 4289"/>
              <a:gd name="T28" fmla="*/ 2147483646 w 4387"/>
              <a:gd name="T29" fmla="*/ 2147483646 h 4289"/>
              <a:gd name="T30" fmla="*/ 2147483646 w 4387"/>
              <a:gd name="T31" fmla="*/ 2147483646 h 4289"/>
              <a:gd name="T32" fmla="*/ 2147483646 w 4387"/>
              <a:gd name="T33" fmla="*/ 2147483646 h 42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87"/>
              <a:gd name="T52" fmla="*/ 0 h 4289"/>
              <a:gd name="T53" fmla="*/ 4387 w 4387"/>
              <a:gd name="T54" fmla="*/ 4289 h 428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87" h="4289">
                <a:moveTo>
                  <a:pt x="0" y="0"/>
                </a:moveTo>
                <a:lnTo>
                  <a:pt x="191" y="346"/>
                </a:lnTo>
                <a:lnTo>
                  <a:pt x="397" y="685"/>
                </a:lnTo>
                <a:lnTo>
                  <a:pt x="615" y="1014"/>
                </a:lnTo>
                <a:lnTo>
                  <a:pt x="846" y="1335"/>
                </a:lnTo>
                <a:lnTo>
                  <a:pt x="1084" y="1643"/>
                </a:lnTo>
                <a:lnTo>
                  <a:pt x="1337" y="1942"/>
                </a:lnTo>
                <a:lnTo>
                  <a:pt x="1599" y="2230"/>
                </a:lnTo>
                <a:lnTo>
                  <a:pt x="1873" y="2509"/>
                </a:lnTo>
                <a:lnTo>
                  <a:pt x="2155" y="2773"/>
                </a:lnTo>
                <a:lnTo>
                  <a:pt x="2447" y="3028"/>
                </a:lnTo>
                <a:lnTo>
                  <a:pt x="2748" y="3269"/>
                </a:lnTo>
                <a:lnTo>
                  <a:pt x="3059" y="3499"/>
                </a:lnTo>
                <a:lnTo>
                  <a:pt x="3378" y="3715"/>
                </a:lnTo>
                <a:lnTo>
                  <a:pt x="3706" y="3919"/>
                </a:lnTo>
                <a:lnTo>
                  <a:pt x="4043" y="4110"/>
                </a:lnTo>
                <a:lnTo>
                  <a:pt x="4387" y="4289"/>
                </a:lnTo>
              </a:path>
            </a:pathLst>
          </a:custGeom>
          <a:noFill/>
          <a:ln w="57150">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84" name="Oval 38">
            <a:extLst>
              <a:ext uri="{FF2B5EF4-FFF2-40B4-BE49-F238E27FC236}">
                <a16:creationId xmlns:a16="http://schemas.microsoft.com/office/drawing/2014/main" id="{B25B39FC-3134-499C-9DF8-3DE5BD7A2E62}"/>
              </a:ext>
            </a:extLst>
          </p:cNvPr>
          <p:cNvSpPr>
            <a:spLocks noChangeArrowheads="1"/>
          </p:cNvSpPr>
          <p:nvPr/>
        </p:nvSpPr>
        <p:spPr bwMode="auto">
          <a:xfrm>
            <a:off x="5334000" y="16764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7685" name="Oval 39">
            <a:extLst>
              <a:ext uri="{FF2B5EF4-FFF2-40B4-BE49-F238E27FC236}">
                <a16:creationId xmlns:a16="http://schemas.microsoft.com/office/drawing/2014/main" id="{964DFB5D-D987-495F-B365-5D19E59DB6B9}"/>
              </a:ext>
            </a:extLst>
          </p:cNvPr>
          <p:cNvSpPr>
            <a:spLocks noChangeArrowheads="1"/>
          </p:cNvSpPr>
          <p:nvPr/>
        </p:nvSpPr>
        <p:spPr bwMode="auto">
          <a:xfrm>
            <a:off x="5867400" y="2514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7686" name="Oval 40">
            <a:extLst>
              <a:ext uri="{FF2B5EF4-FFF2-40B4-BE49-F238E27FC236}">
                <a16:creationId xmlns:a16="http://schemas.microsoft.com/office/drawing/2014/main" id="{0192CD68-DA16-44D9-81AB-EAAB810279CE}"/>
              </a:ext>
            </a:extLst>
          </p:cNvPr>
          <p:cNvSpPr>
            <a:spLocks noChangeArrowheads="1"/>
          </p:cNvSpPr>
          <p:nvPr/>
        </p:nvSpPr>
        <p:spPr bwMode="auto">
          <a:xfrm>
            <a:off x="6553200" y="3276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7687" name="Oval 41">
            <a:extLst>
              <a:ext uri="{FF2B5EF4-FFF2-40B4-BE49-F238E27FC236}">
                <a16:creationId xmlns:a16="http://schemas.microsoft.com/office/drawing/2014/main" id="{53E79D5C-CE1D-44EA-ADEC-E5B9D6170084}"/>
              </a:ext>
            </a:extLst>
          </p:cNvPr>
          <p:cNvSpPr>
            <a:spLocks noChangeArrowheads="1"/>
          </p:cNvSpPr>
          <p:nvPr/>
        </p:nvSpPr>
        <p:spPr bwMode="auto">
          <a:xfrm>
            <a:off x="7696200" y="41148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7688" name="Oval 42">
            <a:extLst>
              <a:ext uri="{FF2B5EF4-FFF2-40B4-BE49-F238E27FC236}">
                <a16:creationId xmlns:a16="http://schemas.microsoft.com/office/drawing/2014/main" id="{D2795305-3FF2-46E5-8F65-9882E6026D40}"/>
              </a:ext>
            </a:extLst>
          </p:cNvPr>
          <p:cNvSpPr>
            <a:spLocks noChangeArrowheads="1"/>
          </p:cNvSpPr>
          <p:nvPr/>
        </p:nvSpPr>
        <p:spPr bwMode="auto">
          <a:xfrm>
            <a:off x="9296400" y="49530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7689" name="Rectangle 31">
            <a:extLst>
              <a:ext uri="{FF2B5EF4-FFF2-40B4-BE49-F238E27FC236}">
                <a16:creationId xmlns:a16="http://schemas.microsoft.com/office/drawing/2014/main" id="{D7A11602-F1E4-42E3-B278-DCB0C41D0535}"/>
              </a:ext>
            </a:extLst>
          </p:cNvPr>
          <p:cNvSpPr>
            <a:spLocks noChangeArrowheads="1"/>
          </p:cNvSpPr>
          <p:nvPr/>
        </p:nvSpPr>
        <p:spPr bwMode="auto">
          <a:xfrm>
            <a:off x="8839200" y="5029201"/>
            <a:ext cx="15890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Demand</a:t>
            </a:r>
          </a:p>
        </p:txBody>
      </p:sp>
    </p:spTree>
    <p:extLst>
      <p:ext uri="{BB962C8B-B14F-4D97-AF65-F5344CB8AC3E}">
        <p14:creationId xmlns:p14="http://schemas.microsoft.com/office/powerpoint/2010/main" val="2008922197"/>
      </p:ext>
    </p:extLst>
  </p:cSld>
  <p:clrMapOvr>
    <a:masterClrMapping/>
  </p:clrMapOvr>
  <p:transition>
    <p:dissolv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E2EF6622-AF3D-4644-86C7-47EC092AE94B}"/>
              </a:ext>
            </a:extLst>
          </p:cNvPr>
          <p:cNvSpPr>
            <a:spLocks noGrp="1" noChangeArrowheads="1"/>
          </p:cNvSpPr>
          <p:nvPr>
            <p:ph type="title" idx="4294967295"/>
          </p:nvPr>
        </p:nvSpPr>
        <p:spPr>
          <a:xfrm>
            <a:off x="1752600" y="120651"/>
            <a:ext cx="8629650" cy="862013"/>
          </a:xfrm>
          <a:noFill/>
        </p:spPr>
        <p:txBody>
          <a:bodyPr vert="horz" lIns="92075" tIns="46038" rIns="92075" bIns="46038" rtlCol="0" anchor="ctr">
            <a:normAutofit/>
          </a:bodyPr>
          <a:lstStyle/>
          <a:p>
            <a:pPr eaLnBrk="1" hangingPunct="1"/>
            <a:r>
              <a:rPr lang="en-US" altLang="en-US" sz="5200" b="1"/>
              <a:t>Change in Demand</a:t>
            </a:r>
          </a:p>
        </p:txBody>
      </p:sp>
      <p:grpSp>
        <p:nvGrpSpPr>
          <p:cNvPr id="28675" name="Group 17">
            <a:extLst>
              <a:ext uri="{FF2B5EF4-FFF2-40B4-BE49-F238E27FC236}">
                <a16:creationId xmlns:a16="http://schemas.microsoft.com/office/drawing/2014/main" id="{F515C22D-01E3-4D55-8902-298BA74B1B5C}"/>
              </a:ext>
            </a:extLst>
          </p:cNvPr>
          <p:cNvGrpSpPr>
            <a:grpSpLocks/>
          </p:cNvGrpSpPr>
          <p:nvPr/>
        </p:nvGrpSpPr>
        <p:grpSpPr bwMode="auto">
          <a:xfrm>
            <a:off x="4992688" y="1604964"/>
            <a:ext cx="4608512" cy="4262437"/>
            <a:chOff x="1473" y="948"/>
            <a:chExt cx="2989" cy="2724"/>
          </a:xfrm>
        </p:grpSpPr>
        <p:sp>
          <p:nvSpPr>
            <p:cNvPr id="28719" name="Line 18">
              <a:extLst>
                <a:ext uri="{FF2B5EF4-FFF2-40B4-BE49-F238E27FC236}">
                  <a16:creationId xmlns:a16="http://schemas.microsoft.com/office/drawing/2014/main" id="{15AD9960-566E-4D9F-B43C-0A4DCE8E3A0C}"/>
                </a:ext>
              </a:extLst>
            </p:cNvPr>
            <p:cNvSpPr>
              <a:spLocks noChangeShapeType="1"/>
            </p:cNvSpPr>
            <p:nvPr/>
          </p:nvSpPr>
          <p:spPr bwMode="auto">
            <a:xfrm>
              <a:off x="1489" y="948"/>
              <a:ext cx="0" cy="2724"/>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8720" name="Line 19">
              <a:extLst>
                <a:ext uri="{FF2B5EF4-FFF2-40B4-BE49-F238E27FC236}">
                  <a16:creationId xmlns:a16="http://schemas.microsoft.com/office/drawing/2014/main" id="{CBCD2617-4306-45D5-AE04-F34144F7EE18}"/>
                </a:ext>
              </a:extLst>
            </p:cNvPr>
            <p:cNvSpPr>
              <a:spLocks noChangeShapeType="1"/>
            </p:cNvSpPr>
            <p:nvPr/>
          </p:nvSpPr>
          <p:spPr bwMode="auto">
            <a:xfrm>
              <a:off x="1473" y="3655"/>
              <a:ext cx="2989" cy="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28676" name="Rectangle 21">
            <a:extLst>
              <a:ext uri="{FF2B5EF4-FFF2-40B4-BE49-F238E27FC236}">
                <a16:creationId xmlns:a16="http://schemas.microsoft.com/office/drawing/2014/main" id="{BD15B819-A4C7-4F7E-9FCF-A0D08D6C5662}"/>
              </a:ext>
            </a:extLst>
          </p:cNvPr>
          <p:cNvSpPr>
            <a:spLocks noChangeArrowheads="1"/>
          </p:cNvSpPr>
          <p:nvPr/>
        </p:nvSpPr>
        <p:spPr bwMode="auto">
          <a:xfrm>
            <a:off x="9753601" y="5791201"/>
            <a:ext cx="460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Q</a:t>
            </a:r>
          </a:p>
        </p:txBody>
      </p:sp>
      <p:sp>
        <p:nvSpPr>
          <p:cNvPr id="28677" name="Rectangle 22">
            <a:extLst>
              <a:ext uri="{FF2B5EF4-FFF2-40B4-BE49-F238E27FC236}">
                <a16:creationId xmlns:a16="http://schemas.microsoft.com/office/drawing/2014/main" id="{A617B34A-69AE-455F-AA29-D387ECF174B2}"/>
              </a:ext>
            </a:extLst>
          </p:cNvPr>
          <p:cNvSpPr>
            <a:spLocks noChangeArrowheads="1"/>
          </p:cNvSpPr>
          <p:nvPr/>
        </p:nvSpPr>
        <p:spPr bwMode="auto">
          <a:xfrm>
            <a:off x="4729163" y="5683250"/>
            <a:ext cx="405560"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o</a:t>
            </a:r>
          </a:p>
        </p:txBody>
      </p:sp>
      <p:sp>
        <p:nvSpPr>
          <p:cNvPr id="28678" name="Text Box 23">
            <a:extLst>
              <a:ext uri="{FF2B5EF4-FFF2-40B4-BE49-F238E27FC236}">
                <a16:creationId xmlns:a16="http://schemas.microsoft.com/office/drawing/2014/main" id="{2CB6AD2A-F53C-49D6-A314-E8E37FB08BFE}"/>
              </a:ext>
            </a:extLst>
          </p:cNvPr>
          <p:cNvSpPr txBox="1">
            <a:spLocks noChangeArrowheads="1"/>
          </p:cNvSpPr>
          <p:nvPr/>
        </p:nvSpPr>
        <p:spPr bwMode="auto">
          <a:xfrm>
            <a:off x="4578350" y="1595438"/>
            <a:ext cx="43815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US" altLang="en-US" sz="1800" b="1">
                <a:latin typeface="Arial" panose="020B0604020202020204" pitchFamily="34" charset="0"/>
              </a:rPr>
              <a:t>$5</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4</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3</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2</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1</a:t>
            </a:r>
          </a:p>
        </p:txBody>
      </p:sp>
      <p:sp>
        <p:nvSpPr>
          <p:cNvPr id="28679" name="Text Box 31">
            <a:extLst>
              <a:ext uri="{FF2B5EF4-FFF2-40B4-BE49-F238E27FC236}">
                <a16:creationId xmlns:a16="http://schemas.microsoft.com/office/drawing/2014/main" id="{5EA0F03E-6C45-47D9-9C89-74252EF0C489}"/>
              </a:ext>
            </a:extLst>
          </p:cNvPr>
          <p:cNvSpPr txBox="1">
            <a:spLocks noChangeArrowheads="1"/>
          </p:cNvSpPr>
          <p:nvPr/>
        </p:nvSpPr>
        <p:spPr bwMode="auto">
          <a:xfrm>
            <a:off x="4038601" y="990601"/>
            <a:ext cx="26765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800" b="1">
                <a:latin typeface="Arial" panose="020B0604020202020204" pitchFamily="34" charset="0"/>
              </a:rPr>
              <a:t>Price of Cereal</a:t>
            </a:r>
          </a:p>
        </p:txBody>
      </p:sp>
      <p:sp>
        <p:nvSpPr>
          <p:cNvPr id="28680" name="Text Box 32">
            <a:extLst>
              <a:ext uri="{FF2B5EF4-FFF2-40B4-BE49-F238E27FC236}">
                <a16:creationId xmlns:a16="http://schemas.microsoft.com/office/drawing/2014/main" id="{F2364B5E-6322-4279-8C5E-6DE6BC760F35}"/>
              </a:ext>
            </a:extLst>
          </p:cNvPr>
          <p:cNvSpPr txBox="1">
            <a:spLocks noChangeArrowheads="1"/>
          </p:cNvSpPr>
          <p:nvPr/>
        </p:nvSpPr>
        <p:spPr bwMode="auto">
          <a:xfrm>
            <a:off x="6048376" y="6206161"/>
            <a:ext cx="2835713"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400" b="1">
                <a:latin typeface="Arial" panose="020B0604020202020204" pitchFamily="34" charset="0"/>
              </a:rPr>
              <a:t>Quantity of Cereal</a:t>
            </a:r>
          </a:p>
        </p:txBody>
      </p:sp>
      <p:sp>
        <p:nvSpPr>
          <p:cNvPr id="28681" name="Text Box 34">
            <a:extLst>
              <a:ext uri="{FF2B5EF4-FFF2-40B4-BE49-F238E27FC236}">
                <a16:creationId xmlns:a16="http://schemas.microsoft.com/office/drawing/2014/main" id="{2ED28B90-6CEA-4FF8-85EF-453E00B44F66}"/>
              </a:ext>
            </a:extLst>
          </p:cNvPr>
          <p:cNvSpPr txBox="1">
            <a:spLocks noChangeArrowheads="1"/>
          </p:cNvSpPr>
          <p:nvPr/>
        </p:nvSpPr>
        <p:spPr bwMode="auto">
          <a:xfrm>
            <a:off x="1828800" y="990600"/>
            <a:ext cx="2133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800" b="1">
                <a:solidFill>
                  <a:srgbClr val="CC0000"/>
                </a:solidFill>
              </a:rPr>
              <a:t>Demand Schedule</a:t>
            </a:r>
          </a:p>
        </p:txBody>
      </p:sp>
      <p:sp>
        <p:nvSpPr>
          <p:cNvPr id="28682" name="Text Box 35">
            <a:extLst>
              <a:ext uri="{FF2B5EF4-FFF2-40B4-BE49-F238E27FC236}">
                <a16:creationId xmlns:a16="http://schemas.microsoft.com/office/drawing/2014/main" id="{D8431E14-3D12-4528-A9BF-EBF9549776D2}"/>
              </a:ext>
            </a:extLst>
          </p:cNvPr>
          <p:cNvSpPr txBox="1">
            <a:spLocks noChangeArrowheads="1"/>
          </p:cNvSpPr>
          <p:nvPr/>
        </p:nvSpPr>
        <p:spPr bwMode="auto">
          <a:xfrm>
            <a:off x="5224464" y="5827713"/>
            <a:ext cx="4529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a:latin typeface="Arial" panose="020B0604020202020204" pitchFamily="34" charset="0"/>
              </a:rPr>
              <a:t>10     20     30     40     50     60     70     80</a:t>
            </a:r>
          </a:p>
        </p:txBody>
      </p:sp>
      <p:sp>
        <p:nvSpPr>
          <p:cNvPr id="28683" name="Slide Number Placeholder 38">
            <a:extLst>
              <a:ext uri="{FF2B5EF4-FFF2-40B4-BE49-F238E27FC236}">
                <a16:creationId xmlns:a16="http://schemas.microsoft.com/office/drawing/2014/main" id="{69CD21DD-36D3-47E6-9A6A-A38A037192D8}"/>
              </a:ext>
            </a:extLst>
          </p:cNvPr>
          <p:cNvSpPr txBox="1">
            <a:spLocks noGrp="1"/>
          </p:cNvSpPr>
          <p:nvPr/>
        </p:nvSpPr>
        <p:spPr bwMode="auto">
          <a:xfrm>
            <a:off x="8763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FB75B64A-5E21-4F67-A57B-EF901E5743DB}" type="slidenum">
              <a:rPr lang="en-US" altLang="en-US" sz="1400"/>
              <a:pPr algn="r" eaLnBrk="1" hangingPunct="1">
                <a:spcBef>
                  <a:spcPct val="0"/>
                </a:spcBef>
                <a:buFontTx/>
                <a:buNone/>
              </a:pPr>
              <a:t>44</a:t>
            </a:fld>
            <a:endParaRPr lang="en-US" altLang="en-US" sz="1400"/>
          </a:p>
        </p:txBody>
      </p:sp>
      <p:graphicFrame>
        <p:nvGraphicFramePr>
          <p:cNvPr id="92174" name="Group 14">
            <a:extLst>
              <a:ext uri="{FF2B5EF4-FFF2-40B4-BE49-F238E27FC236}">
                <a16:creationId xmlns:a16="http://schemas.microsoft.com/office/drawing/2014/main" id="{F0D55C0E-8611-44ED-82D3-A4B3CDE56D9F}"/>
              </a:ext>
            </a:extLst>
          </p:cNvPr>
          <p:cNvGraphicFramePr>
            <a:graphicFrameLocks noGrp="1"/>
          </p:cNvGraphicFramePr>
          <p:nvPr/>
        </p:nvGraphicFramePr>
        <p:xfrm>
          <a:off x="1828801" y="2057401"/>
          <a:ext cx="2327275" cy="4173539"/>
        </p:xfrm>
        <a:graphic>
          <a:graphicData uri="http://schemas.openxmlformats.org/drawingml/2006/table">
            <a:tbl>
              <a:tblPr/>
              <a:tblGrid>
                <a:gridCol w="971550">
                  <a:extLst>
                    <a:ext uri="{9D8B030D-6E8A-4147-A177-3AD203B41FA5}">
                      <a16:colId xmlns:a16="http://schemas.microsoft.com/office/drawing/2014/main" val="1120555140"/>
                    </a:ext>
                  </a:extLst>
                </a:gridCol>
                <a:gridCol w="1355725">
                  <a:extLst>
                    <a:ext uri="{9D8B030D-6E8A-4147-A177-3AD203B41FA5}">
                      <a16:colId xmlns:a16="http://schemas.microsoft.com/office/drawing/2014/main" val="3156637975"/>
                    </a:ext>
                  </a:extLst>
                </a:gridCol>
              </a:tblGrid>
              <a:tr h="762000">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Price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Quantity</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Demanded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93138061"/>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34082918"/>
                  </a:ext>
                </a:extLst>
              </a:tr>
              <a:tr h="7032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90492740"/>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17875708"/>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75900320"/>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80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310804927"/>
                  </a:ext>
                </a:extLst>
              </a:tr>
            </a:tbl>
          </a:graphicData>
        </a:graphic>
      </p:graphicFrame>
      <p:sp>
        <p:nvSpPr>
          <p:cNvPr id="28707" name="Freeform 30">
            <a:extLst>
              <a:ext uri="{FF2B5EF4-FFF2-40B4-BE49-F238E27FC236}">
                <a16:creationId xmlns:a16="http://schemas.microsoft.com/office/drawing/2014/main" id="{7CA6F261-95BB-40B3-9F32-437652037E12}"/>
              </a:ext>
            </a:extLst>
          </p:cNvPr>
          <p:cNvSpPr>
            <a:spLocks/>
          </p:cNvSpPr>
          <p:nvPr/>
        </p:nvSpPr>
        <p:spPr bwMode="auto">
          <a:xfrm rot="21241100">
            <a:off x="5562600" y="1600200"/>
            <a:ext cx="3657600" cy="3657600"/>
          </a:xfrm>
          <a:custGeom>
            <a:avLst/>
            <a:gdLst>
              <a:gd name="T0" fmla="*/ 0 w 4387"/>
              <a:gd name="T1" fmla="*/ 0 h 4289"/>
              <a:gd name="T2" fmla="*/ 2147483646 w 4387"/>
              <a:gd name="T3" fmla="*/ 2147483646 h 4289"/>
              <a:gd name="T4" fmla="*/ 2147483646 w 4387"/>
              <a:gd name="T5" fmla="*/ 2147483646 h 4289"/>
              <a:gd name="T6" fmla="*/ 2147483646 w 4387"/>
              <a:gd name="T7" fmla="*/ 2147483646 h 4289"/>
              <a:gd name="T8" fmla="*/ 2147483646 w 4387"/>
              <a:gd name="T9" fmla="*/ 2147483646 h 4289"/>
              <a:gd name="T10" fmla="*/ 2147483646 w 4387"/>
              <a:gd name="T11" fmla="*/ 2147483646 h 4289"/>
              <a:gd name="T12" fmla="*/ 2147483646 w 4387"/>
              <a:gd name="T13" fmla="*/ 2147483646 h 4289"/>
              <a:gd name="T14" fmla="*/ 2147483646 w 4387"/>
              <a:gd name="T15" fmla="*/ 2147483646 h 4289"/>
              <a:gd name="T16" fmla="*/ 2147483646 w 4387"/>
              <a:gd name="T17" fmla="*/ 2147483646 h 4289"/>
              <a:gd name="T18" fmla="*/ 2147483646 w 4387"/>
              <a:gd name="T19" fmla="*/ 2147483646 h 4289"/>
              <a:gd name="T20" fmla="*/ 2147483646 w 4387"/>
              <a:gd name="T21" fmla="*/ 2147483646 h 4289"/>
              <a:gd name="T22" fmla="*/ 2147483646 w 4387"/>
              <a:gd name="T23" fmla="*/ 2147483646 h 4289"/>
              <a:gd name="T24" fmla="*/ 2147483646 w 4387"/>
              <a:gd name="T25" fmla="*/ 2147483646 h 4289"/>
              <a:gd name="T26" fmla="*/ 2147483646 w 4387"/>
              <a:gd name="T27" fmla="*/ 2147483646 h 4289"/>
              <a:gd name="T28" fmla="*/ 2147483646 w 4387"/>
              <a:gd name="T29" fmla="*/ 2147483646 h 4289"/>
              <a:gd name="T30" fmla="*/ 2147483646 w 4387"/>
              <a:gd name="T31" fmla="*/ 2147483646 h 4289"/>
              <a:gd name="T32" fmla="*/ 2147483646 w 4387"/>
              <a:gd name="T33" fmla="*/ 2147483646 h 42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87"/>
              <a:gd name="T52" fmla="*/ 0 h 4289"/>
              <a:gd name="T53" fmla="*/ 4387 w 4387"/>
              <a:gd name="T54" fmla="*/ 4289 h 428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87" h="4289">
                <a:moveTo>
                  <a:pt x="0" y="0"/>
                </a:moveTo>
                <a:lnTo>
                  <a:pt x="191" y="346"/>
                </a:lnTo>
                <a:lnTo>
                  <a:pt x="397" y="685"/>
                </a:lnTo>
                <a:lnTo>
                  <a:pt x="615" y="1014"/>
                </a:lnTo>
                <a:lnTo>
                  <a:pt x="846" y="1335"/>
                </a:lnTo>
                <a:lnTo>
                  <a:pt x="1084" y="1643"/>
                </a:lnTo>
                <a:lnTo>
                  <a:pt x="1337" y="1942"/>
                </a:lnTo>
                <a:lnTo>
                  <a:pt x="1599" y="2230"/>
                </a:lnTo>
                <a:lnTo>
                  <a:pt x="1873" y="2509"/>
                </a:lnTo>
                <a:lnTo>
                  <a:pt x="2155" y="2773"/>
                </a:lnTo>
                <a:lnTo>
                  <a:pt x="2447" y="3028"/>
                </a:lnTo>
                <a:lnTo>
                  <a:pt x="2748" y="3269"/>
                </a:lnTo>
                <a:lnTo>
                  <a:pt x="3059" y="3499"/>
                </a:lnTo>
                <a:lnTo>
                  <a:pt x="3378" y="3715"/>
                </a:lnTo>
                <a:lnTo>
                  <a:pt x="3706" y="3919"/>
                </a:lnTo>
                <a:lnTo>
                  <a:pt x="4043" y="4110"/>
                </a:lnTo>
                <a:lnTo>
                  <a:pt x="4387" y="4289"/>
                </a:lnTo>
              </a:path>
            </a:pathLst>
          </a:custGeom>
          <a:noFill/>
          <a:ln w="57150">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08" name="Oval 38">
            <a:extLst>
              <a:ext uri="{FF2B5EF4-FFF2-40B4-BE49-F238E27FC236}">
                <a16:creationId xmlns:a16="http://schemas.microsoft.com/office/drawing/2014/main" id="{7D32391E-756A-4B98-915E-F99DA4F3A76B}"/>
              </a:ext>
            </a:extLst>
          </p:cNvPr>
          <p:cNvSpPr>
            <a:spLocks noChangeArrowheads="1"/>
          </p:cNvSpPr>
          <p:nvPr/>
        </p:nvSpPr>
        <p:spPr bwMode="auto">
          <a:xfrm>
            <a:off x="5334000" y="16764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8709" name="Oval 39">
            <a:extLst>
              <a:ext uri="{FF2B5EF4-FFF2-40B4-BE49-F238E27FC236}">
                <a16:creationId xmlns:a16="http://schemas.microsoft.com/office/drawing/2014/main" id="{297C9E0E-A7D5-4BB2-8238-7D5AE2CA5194}"/>
              </a:ext>
            </a:extLst>
          </p:cNvPr>
          <p:cNvSpPr>
            <a:spLocks noChangeArrowheads="1"/>
          </p:cNvSpPr>
          <p:nvPr/>
        </p:nvSpPr>
        <p:spPr bwMode="auto">
          <a:xfrm>
            <a:off x="5867400" y="2514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8710" name="Oval 40">
            <a:extLst>
              <a:ext uri="{FF2B5EF4-FFF2-40B4-BE49-F238E27FC236}">
                <a16:creationId xmlns:a16="http://schemas.microsoft.com/office/drawing/2014/main" id="{566BA8CA-4AE4-4BBF-8224-C50467BCDE4B}"/>
              </a:ext>
            </a:extLst>
          </p:cNvPr>
          <p:cNvSpPr>
            <a:spLocks noChangeArrowheads="1"/>
          </p:cNvSpPr>
          <p:nvPr/>
        </p:nvSpPr>
        <p:spPr bwMode="auto">
          <a:xfrm>
            <a:off x="6553200" y="3276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8711" name="Oval 41">
            <a:extLst>
              <a:ext uri="{FF2B5EF4-FFF2-40B4-BE49-F238E27FC236}">
                <a16:creationId xmlns:a16="http://schemas.microsoft.com/office/drawing/2014/main" id="{9960FE0F-921B-4BC1-A440-136CAD18356B}"/>
              </a:ext>
            </a:extLst>
          </p:cNvPr>
          <p:cNvSpPr>
            <a:spLocks noChangeArrowheads="1"/>
          </p:cNvSpPr>
          <p:nvPr/>
        </p:nvSpPr>
        <p:spPr bwMode="auto">
          <a:xfrm>
            <a:off x="7696200" y="41148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8712" name="Oval 42">
            <a:extLst>
              <a:ext uri="{FF2B5EF4-FFF2-40B4-BE49-F238E27FC236}">
                <a16:creationId xmlns:a16="http://schemas.microsoft.com/office/drawing/2014/main" id="{5423C53C-F236-47F6-8655-73A6C93DA03F}"/>
              </a:ext>
            </a:extLst>
          </p:cNvPr>
          <p:cNvSpPr>
            <a:spLocks noChangeArrowheads="1"/>
          </p:cNvSpPr>
          <p:nvPr/>
        </p:nvSpPr>
        <p:spPr bwMode="auto">
          <a:xfrm>
            <a:off x="9296400" y="49530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8713" name="Line 44">
            <a:extLst>
              <a:ext uri="{FF2B5EF4-FFF2-40B4-BE49-F238E27FC236}">
                <a16:creationId xmlns:a16="http://schemas.microsoft.com/office/drawing/2014/main" id="{B7ED625D-6410-4216-83FD-302F17B9B349}"/>
              </a:ext>
            </a:extLst>
          </p:cNvPr>
          <p:cNvSpPr>
            <a:spLocks noChangeShapeType="1"/>
          </p:cNvSpPr>
          <p:nvPr/>
        </p:nvSpPr>
        <p:spPr bwMode="auto">
          <a:xfrm flipV="1">
            <a:off x="2971800" y="30480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14" name="Line 45">
            <a:extLst>
              <a:ext uri="{FF2B5EF4-FFF2-40B4-BE49-F238E27FC236}">
                <a16:creationId xmlns:a16="http://schemas.microsoft.com/office/drawing/2014/main" id="{134D59BE-F68D-44EE-AE58-FE5886D78A32}"/>
              </a:ext>
            </a:extLst>
          </p:cNvPr>
          <p:cNvSpPr>
            <a:spLocks noChangeShapeType="1"/>
          </p:cNvSpPr>
          <p:nvPr/>
        </p:nvSpPr>
        <p:spPr bwMode="auto">
          <a:xfrm flipV="1">
            <a:off x="2895600" y="37338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15" name="Line 46">
            <a:extLst>
              <a:ext uri="{FF2B5EF4-FFF2-40B4-BE49-F238E27FC236}">
                <a16:creationId xmlns:a16="http://schemas.microsoft.com/office/drawing/2014/main" id="{8DCC0A31-FDD4-4BBE-806C-B06AB19BBED2}"/>
              </a:ext>
            </a:extLst>
          </p:cNvPr>
          <p:cNvSpPr>
            <a:spLocks noChangeShapeType="1"/>
          </p:cNvSpPr>
          <p:nvPr/>
        </p:nvSpPr>
        <p:spPr bwMode="auto">
          <a:xfrm flipV="1">
            <a:off x="2895600" y="43434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16" name="Line 47">
            <a:extLst>
              <a:ext uri="{FF2B5EF4-FFF2-40B4-BE49-F238E27FC236}">
                <a16:creationId xmlns:a16="http://schemas.microsoft.com/office/drawing/2014/main" id="{5FF795CA-6ADA-476B-AF2D-CE8067AB6DF7}"/>
              </a:ext>
            </a:extLst>
          </p:cNvPr>
          <p:cNvSpPr>
            <a:spLocks noChangeShapeType="1"/>
          </p:cNvSpPr>
          <p:nvPr/>
        </p:nvSpPr>
        <p:spPr bwMode="auto">
          <a:xfrm flipV="1">
            <a:off x="2971800" y="50292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17" name="Line 48">
            <a:extLst>
              <a:ext uri="{FF2B5EF4-FFF2-40B4-BE49-F238E27FC236}">
                <a16:creationId xmlns:a16="http://schemas.microsoft.com/office/drawing/2014/main" id="{3A12379C-DC31-450F-AC88-33230C5B7975}"/>
              </a:ext>
            </a:extLst>
          </p:cNvPr>
          <p:cNvSpPr>
            <a:spLocks noChangeShapeType="1"/>
          </p:cNvSpPr>
          <p:nvPr/>
        </p:nvSpPr>
        <p:spPr bwMode="auto">
          <a:xfrm flipV="1">
            <a:off x="2895600" y="57150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18" name="Rectangle 31">
            <a:extLst>
              <a:ext uri="{FF2B5EF4-FFF2-40B4-BE49-F238E27FC236}">
                <a16:creationId xmlns:a16="http://schemas.microsoft.com/office/drawing/2014/main" id="{7E0DEC84-3C13-409D-8CAE-EADF088E00C3}"/>
              </a:ext>
            </a:extLst>
          </p:cNvPr>
          <p:cNvSpPr>
            <a:spLocks noChangeArrowheads="1"/>
          </p:cNvSpPr>
          <p:nvPr/>
        </p:nvSpPr>
        <p:spPr bwMode="auto">
          <a:xfrm>
            <a:off x="8839200" y="5029201"/>
            <a:ext cx="15890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Demand</a:t>
            </a:r>
          </a:p>
        </p:txBody>
      </p:sp>
    </p:spTree>
    <p:extLst>
      <p:ext uri="{BB962C8B-B14F-4D97-AF65-F5344CB8AC3E}">
        <p14:creationId xmlns:p14="http://schemas.microsoft.com/office/powerpoint/2010/main" val="372758151"/>
      </p:ext>
    </p:extLst>
  </p:cSld>
  <p:clrMapOvr>
    <a:masterClrMapping/>
  </p:clrMapOvr>
  <p:transition>
    <p:dissolv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10221051-3856-4E4E-A3A1-364B2891569E}"/>
              </a:ext>
            </a:extLst>
          </p:cNvPr>
          <p:cNvSpPr>
            <a:spLocks noGrp="1" noChangeArrowheads="1"/>
          </p:cNvSpPr>
          <p:nvPr>
            <p:ph type="title" idx="4294967295"/>
          </p:nvPr>
        </p:nvSpPr>
        <p:spPr>
          <a:xfrm>
            <a:off x="1752600" y="120651"/>
            <a:ext cx="8629650" cy="862013"/>
          </a:xfrm>
          <a:noFill/>
        </p:spPr>
        <p:txBody>
          <a:bodyPr vert="horz" lIns="92075" tIns="46038" rIns="92075" bIns="46038" rtlCol="0" anchor="ctr">
            <a:normAutofit/>
          </a:bodyPr>
          <a:lstStyle/>
          <a:p>
            <a:pPr eaLnBrk="1" hangingPunct="1"/>
            <a:r>
              <a:rPr lang="en-US" altLang="en-US" sz="5200" b="1"/>
              <a:t>Change in Demand</a:t>
            </a:r>
          </a:p>
        </p:txBody>
      </p:sp>
      <p:grpSp>
        <p:nvGrpSpPr>
          <p:cNvPr id="29699" name="Group 17">
            <a:extLst>
              <a:ext uri="{FF2B5EF4-FFF2-40B4-BE49-F238E27FC236}">
                <a16:creationId xmlns:a16="http://schemas.microsoft.com/office/drawing/2014/main" id="{C06AF680-8A66-4C87-B480-2B62B544F73E}"/>
              </a:ext>
            </a:extLst>
          </p:cNvPr>
          <p:cNvGrpSpPr>
            <a:grpSpLocks/>
          </p:cNvGrpSpPr>
          <p:nvPr/>
        </p:nvGrpSpPr>
        <p:grpSpPr bwMode="auto">
          <a:xfrm>
            <a:off x="4992688" y="1604964"/>
            <a:ext cx="4608512" cy="4262437"/>
            <a:chOff x="1473" y="948"/>
            <a:chExt cx="2989" cy="2724"/>
          </a:xfrm>
        </p:grpSpPr>
        <p:sp>
          <p:nvSpPr>
            <p:cNvPr id="29743" name="Line 18">
              <a:extLst>
                <a:ext uri="{FF2B5EF4-FFF2-40B4-BE49-F238E27FC236}">
                  <a16:creationId xmlns:a16="http://schemas.microsoft.com/office/drawing/2014/main" id="{31B59226-8C82-4F2A-8621-C693438BCD0E}"/>
                </a:ext>
              </a:extLst>
            </p:cNvPr>
            <p:cNvSpPr>
              <a:spLocks noChangeShapeType="1"/>
            </p:cNvSpPr>
            <p:nvPr/>
          </p:nvSpPr>
          <p:spPr bwMode="auto">
            <a:xfrm>
              <a:off x="1489" y="948"/>
              <a:ext cx="0" cy="2724"/>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9744" name="Line 19">
              <a:extLst>
                <a:ext uri="{FF2B5EF4-FFF2-40B4-BE49-F238E27FC236}">
                  <a16:creationId xmlns:a16="http://schemas.microsoft.com/office/drawing/2014/main" id="{4E19245D-7C09-42A5-9FC0-B53614D92621}"/>
                </a:ext>
              </a:extLst>
            </p:cNvPr>
            <p:cNvSpPr>
              <a:spLocks noChangeShapeType="1"/>
            </p:cNvSpPr>
            <p:nvPr/>
          </p:nvSpPr>
          <p:spPr bwMode="auto">
            <a:xfrm>
              <a:off x="1473" y="3655"/>
              <a:ext cx="2989" cy="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29700" name="Rectangle 21">
            <a:extLst>
              <a:ext uri="{FF2B5EF4-FFF2-40B4-BE49-F238E27FC236}">
                <a16:creationId xmlns:a16="http://schemas.microsoft.com/office/drawing/2014/main" id="{63483CCD-DDF2-4BE6-8D05-66DB6869674E}"/>
              </a:ext>
            </a:extLst>
          </p:cNvPr>
          <p:cNvSpPr>
            <a:spLocks noChangeArrowheads="1"/>
          </p:cNvSpPr>
          <p:nvPr/>
        </p:nvSpPr>
        <p:spPr bwMode="auto">
          <a:xfrm>
            <a:off x="9753601" y="5791201"/>
            <a:ext cx="460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Q</a:t>
            </a:r>
          </a:p>
        </p:txBody>
      </p:sp>
      <p:sp>
        <p:nvSpPr>
          <p:cNvPr id="29701" name="Rectangle 22">
            <a:extLst>
              <a:ext uri="{FF2B5EF4-FFF2-40B4-BE49-F238E27FC236}">
                <a16:creationId xmlns:a16="http://schemas.microsoft.com/office/drawing/2014/main" id="{E03B00CA-F31F-400D-9A1C-95E1762C9D5D}"/>
              </a:ext>
            </a:extLst>
          </p:cNvPr>
          <p:cNvSpPr>
            <a:spLocks noChangeArrowheads="1"/>
          </p:cNvSpPr>
          <p:nvPr/>
        </p:nvSpPr>
        <p:spPr bwMode="auto">
          <a:xfrm>
            <a:off x="4729163" y="5683250"/>
            <a:ext cx="405560"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o</a:t>
            </a:r>
          </a:p>
        </p:txBody>
      </p:sp>
      <p:sp>
        <p:nvSpPr>
          <p:cNvPr id="29702" name="Text Box 23">
            <a:extLst>
              <a:ext uri="{FF2B5EF4-FFF2-40B4-BE49-F238E27FC236}">
                <a16:creationId xmlns:a16="http://schemas.microsoft.com/office/drawing/2014/main" id="{B0EECEB8-6228-4527-924E-E17B6DFC6308}"/>
              </a:ext>
            </a:extLst>
          </p:cNvPr>
          <p:cNvSpPr txBox="1">
            <a:spLocks noChangeArrowheads="1"/>
          </p:cNvSpPr>
          <p:nvPr/>
        </p:nvSpPr>
        <p:spPr bwMode="auto">
          <a:xfrm>
            <a:off x="4578350" y="1595438"/>
            <a:ext cx="43815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US" altLang="en-US" sz="1800" b="1">
                <a:latin typeface="Arial" panose="020B0604020202020204" pitchFamily="34" charset="0"/>
              </a:rPr>
              <a:t>$5</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4</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3</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2</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1</a:t>
            </a:r>
          </a:p>
        </p:txBody>
      </p:sp>
      <p:sp>
        <p:nvSpPr>
          <p:cNvPr id="29703" name="Text Box 31">
            <a:extLst>
              <a:ext uri="{FF2B5EF4-FFF2-40B4-BE49-F238E27FC236}">
                <a16:creationId xmlns:a16="http://schemas.microsoft.com/office/drawing/2014/main" id="{D8FD1B6A-3922-4D2B-B237-061CF40DB287}"/>
              </a:ext>
            </a:extLst>
          </p:cNvPr>
          <p:cNvSpPr txBox="1">
            <a:spLocks noChangeArrowheads="1"/>
          </p:cNvSpPr>
          <p:nvPr/>
        </p:nvSpPr>
        <p:spPr bwMode="auto">
          <a:xfrm>
            <a:off x="4038601" y="990601"/>
            <a:ext cx="26765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800" b="1">
                <a:latin typeface="Arial" panose="020B0604020202020204" pitchFamily="34" charset="0"/>
              </a:rPr>
              <a:t>Price of Cereal</a:t>
            </a:r>
          </a:p>
        </p:txBody>
      </p:sp>
      <p:sp>
        <p:nvSpPr>
          <p:cNvPr id="29704" name="Text Box 32">
            <a:extLst>
              <a:ext uri="{FF2B5EF4-FFF2-40B4-BE49-F238E27FC236}">
                <a16:creationId xmlns:a16="http://schemas.microsoft.com/office/drawing/2014/main" id="{87AD5F3C-DFAE-44AE-9D14-3598CEACB531}"/>
              </a:ext>
            </a:extLst>
          </p:cNvPr>
          <p:cNvSpPr txBox="1">
            <a:spLocks noChangeArrowheads="1"/>
          </p:cNvSpPr>
          <p:nvPr/>
        </p:nvSpPr>
        <p:spPr bwMode="auto">
          <a:xfrm>
            <a:off x="6048376" y="6206161"/>
            <a:ext cx="2835713"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400" b="1">
                <a:latin typeface="Arial" panose="020B0604020202020204" pitchFamily="34" charset="0"/>
              </a:rPr>
              <a:t>Quantity of Cereal</a:t>
            </a:r>
          </a:p>
        </p:txBody>
      </p:sp>
      <p:sp>
        <p:nvSpPr>
          <p:cNvPr id="29705" name="Text Box 34">
            <a:extLst>
              <a:ext uri="{FF2B5EF4-FFF2-40B4-BE49-F238E27FC236}">
                <a16:creationId xmlns:a16="http://schemas.microsoft.com/office/drawing/2014/main" id="{22438E80-8116-4C8F-BE56-975427DFD4D2}"/>
              </a:ext>
            </a:extLst>
          </p:cNvPr>
          <p:cNvSpPr txBox="1">
            <a:spLocks noChangeArrowheads="1"/>
          </p:cNvSpPr>
          <p:nvPr/>
        </p:nvSpPr>
        <p:spPr bwMode="auto">
          <a:xfrm>
            <a:off x="1828800" y="990600"/>
            <a:ext cx="2133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800" b="1">
                <a:solidFill>
                  <a:srgbClr val="CC0000"/>
                </a:solidFill>
              </a:rPr>
              <a:t>Demand Schedule</a:t>
            </a:r>
          </a:p>
        </p:txBody>
      </p:sp>
      <p:sp>
        <p:nvSpPr>
          <p:cNvPr id="29706" name="Text Box 35">
            <a:extLst>
              <a:ext uri="{FF2B5EF4-FFF2-40B4-BE49-F238E27FC236}">
                <a16:creationId xmlns:a16="http://schemas.microsoft.com/office/drawing/2014/main" id="{5AFD0ED5-5131-481A-AA32-91032C10C3FC}"/>
              </a:ext>
            </a:extLst>
          </p:cNvPr>
          <p:cNvSpPr txBox="1">
            <a:spLocks noChangeArrowheads="1"/>
          </p:cNvSpPr>
          <p:nvPr/>
        </p:nvSpPr>
        <p:spPr bwMode="auto">
          <a:xfrm>
            <a:off x="5224464" y="5827713"/>
            <a:ext cx="4529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a:latin typeface="Arial" panose="020B0604020202020204" pitchFamily="34" charset="0"/>
              </a:rPr>
              <a:t>10     20     30     40     50     60     70     80</a:t>
            </a:r>
          </a:p>
        </p:txBody>
      </p:sp>
      <p:sp>
        <p:nvSpPr>
          <p:cNvPr id="29707" name="Slide Number Placeholder 38">
            <a:extLst>
              <a:ext uri="{FF2B5EF4-FFF2-40B4-BE49-F238E27FC236}">
                <a16:creationId xmlns:a16="http://schemas.microsoft.com/office/drawing/2014/main" id="{EE1E6C73-618B-42AB-BE49-F3A8D8F794C8}"/>
              </a:ext>
            </a:extLst>
          </p:cNvPr>
          <p:cNvSpPr txBox="1">
            <a:spLocks noGrp="1"/>
          </p:cNvSpPr>
          <p:nvPr/>
        </p:nvSpPr>
        <p:spPr bwMode="auto">
          <a:xfrm>
            <a:off x="8763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D048CC0F-68FF-425E-8284-7E8713C716A7}" type="slidenum">
              <a:rPr lang="en-US" altLang="en-US" sz="1400"/>
              <a:pPr algn="r" eaLnBrk="1" hangingPunct="1">
                <a:spcBef>
                  <a:spcPct val="0"/>
                </a:spcBef>
                <a:buFontTx/>
                <a:buNone/>
              </a:pPr>
              <a:t>45</a:t>
            </a:fld>
            <a:endParaRPr lang="en-US" altLang="en-US" sz="1400"/>
          </a:p>
        </p:txBody>
      </p:sp>
      <p:graphicFrame>
        <p:nvGraphicFramePr>
          <p:cNvPr id="93198" name="Group 14">
            <a:extLst>
              <a:ext uri="{FF2B5EF4-FFF2-40B4-BE49-F238E27FC236}">
                <a16:creationId xmlns:a16="http://schemas.microsoft.com/office/drawing/2014/main" id="{CB0539F8-71C0-47F2-944B-3960E4854C5B}"/>
              </a:ext>
            </a:extLst>
          </p:cNvPr>
          <p:cNvGraphicFramePr>
            <a:graphicFrameLocks noGrp="1"/>
          </p:cNvGraphicFramePr>
          <p:nvPr/>
        </p:nvGraphicFramePr>
        <p:xfrm>
          <a:off x="1828801" y="2057401"/>
          <a:ext cx="2327275" cy="4173539"/>
        </p:xfrm>
        <a:graphic>
          <a:graphicData uri="http://schemas.openxmlformats.org/drawingml/2006/table">
            <a:tbl>
              <a:tblPr/>
              <a:tblGrid>
                <a:gridCol w="971550">
                  <a:extLst>
                    <a:ext uri="{9D8B030D-6E8A-4147-A177-3AD203B41FA5}">
                      <a16:colId xmlns:a16="http://schemas.microsoft.com/office/drawing/2014/main" val="1395815011"/>
                    </a:ext>
                  </a:extLst>
                </a:gridCol>
                <a:gridCol w="1355725">
                  <a:extLst>
                    <a:ext uri="{9D8B030D-6E8A-4147-A177-3AD203B41FA5}">
                      <a16:colId xmlns:a16="http://schemas.microsoft.com/office/drawing/2014/main" val="2110811757"/>
                    </a:ext>
                  </a:extLst>
                </a:gridCol>
              </a:tblGrid>
              <a:tr h="762000">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Price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Quantity</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Demanded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51692976"/>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533400" indent="-533400" eaLnBrk="0" hangingPunct="0">
                        <a:spcBef>
                          <a:spcPct val="20000"/>
                        </a:spcBef>
                        <a:defRPr sz="2800">
                          <a:solidFill>
                            <a:schemeClr val="tx1"/>
                          </a:solidFill>
                          <a:latin typeface="Times New Roman" panose="02020603050405020304" pitchFamily="18" charset="0"/>
                        </a:defRPr>
                      </a:lvl1pPr>
                      <a:lvl2pPr marL="914400" indent="-457200" eaLnBrk="0" hangingPunct="0">
                        <a:spcBef>
                          <a:spcPct val="20000"/>
                        </a:spcBef>
                        <a:defRPr sz="2400">
                          <a:solidFill>
                            <a:schemeClr val="tx1"/>
                          </a:solidFill>
                          <a:latin typeface="Times New Roman" panose="02020603050405020304" pitchFamily="18" charset="0"/>
                        </a:defRPr>
                      </a:lvl2pPr>
                      <a:lvl3pPr marL="1295400" indent="-381000" eaLnBrk="0" hangingPunct="0">
                        <a:spcBef>
                          <a:spcPct val="20000"/>
                        </a:spcBef>
                        <a:defRPr sz="2000">
                          <a:solidFill>
                            <a:schemeClr val="tx1"/>
                          </a:solidFill>
                          <a:latin typeface="Times New Roman" panose="02020603050405020304" pitchFamily="18" charset="0"/>
                        </a:defRPr>
                      </a:lvl3pPr>
                      <a:lvl4pPr marL="1714500" indent="-342900" eaLnBrk="0" hangingPunct="0">
                        <a:spcBef>
                          <a:spcPct val="20000"/>
                        </a:spcBef>
                        <a:defRPr>
                          <a:solidFill>
                            <a:schemeClr val="tx1"/>
                          </a:solidFill>
                          <a:latin typeface="Times New Roman" panose="02020603050405020304" pitchFamily="18" charset="0"/>
                        </a:defRPr>
                      </a:lvl4pPr>
                      <a:lvl5pPr marL="2171700" indent="-342900" eaLnBrk="0" hangingPunct="0">
                        <a:spcBef>
                          <a:spcPct val="20000"/>
                        </a:spcBef>
                        <a:defRPr>
                          <a:solidFill>
                            <a:schemeClr val="tx1"/>
                          </a:solidFill>
                          <a:latin typeface="Times New Roman" panose="02020603050405020304" pitchFamily="18" charset="0"/>
                        </a:defRPr>
                      </a:lvl5pPr>
                      <a:lvl6pPr marL="2628900" indent="-342900" eaLnBrk="0" fontAlgn="base" hangingPunct="0">
                        <a:spcBef>
                          <a:spcPct val="20000"/>
                        </a:spcBef>
                        <a:spcAft>
                          <a:spcPct val="0"/>
                        </a:spcAft>
                        <a:defRPr>
                          <a:solidFill>
                            <a:schemeClr val="tx1"/>
                          </a:solidFill>
                          <a:latin typeface="Times New Roman" panose="02020603050405020304" pitchFamily="18" charset="0"/>
                        </a:defRPr>
                      </a:lvl6pPr>
                      <a:lvl7pPr marL="3086100" indent="-342900" eaLnBrk="0" fontAlgn="base" hangingPunct="0">
                        <a:spcBef>
                          <a:spcPct val="20000"/>
                        </a:spcBef>
                        <a:spcAft>
                          <a:spcPct val="0"/>
                        </a:spcAft>
                        <a:defRPr>
                          <a:solidFill>
                            <a:schemeClr val="tx1"/>
                          </a:solidFill>
                          <a:latin typeface="Times New Roman" panose="02020603050405020304" pitchFamily="18" charset="0"/>
                        </a:defRPr>
                      </a:lvl7pPr>
                      <a:lvl8pPr marL="3543300" indent="-342900" eaLnBrk="0" fontAlgn="base" hangingPunct="0">
                        <a:spcBef>
                          <a:spcPct val="20000"/>
                        </a:spcBef>
                        <a:spcAft>
                          <a:spcPct val="0"/>
                        </a:spcAft>
                        <a:defRPr>
                          <a:solidFill>
                            <a:schemeClr val="tx1"/>
                          </a:solidFill>
                          <a:latin typeface="Times New Roman" panose="02020603050405020304" pitchFamily="18" charset="0"/>
                        </a:defRPr>
                      </a:lvl8pPr>
                      <a:lvl9pPr marL="4000500" indent="-342900" eaLnBrk="0" fontAlgn="base" hangingPunct="0">
                        <a:spcBef>
                          <a:spcPct val="20000"/>
                        </a:spcBef>
                        <a:spcAft>
                          <a:spcPct val="0"/>
                        </a:spcAft>
                        <a:defRPr>
                          <a:solidFill>
                            <a:schemeClr val="tx1"/>
                          </a:solidFill>
                          <a:latin typeface="Times New Roman" panose="02020603050405020304" pitchFamily="18" charset="0"/>
                        </a:defRPr>
                      </a:lvl9pPr>
                    </a:lstStyle>
                    <a:p>
                      <a:pPr marL="533400" marR="0" lvl="0" indent="-533400" algn="l" defTabSz="914400" rtl="0" eaLnBrk="0" fontAlgn="base" latinLnBrk="0" hangingPunct="0">
                        <a:lnSpc>
                          <a:spcPct val="100000"/>
                        </a:lnSpc>
                        <a:spcBef>
                          <a:spcPct val="20000"/>
                        </a:spcBef>
                        <a:spcAft>
                          <a:spcPct val="0"/>
                        </a:spcAft>
                        <a:buClrTx/>
                        <a:buSzTx/>
                        <a:buFontTx/>
                        <a:buAutoNum type="arabicPlain" startAt="10"/>
                        <a:tabLst/>
                      </a:pPr>
                      <a:r>
                        <a:rPr kumimoji="0" lang="en-US" altLang="en-US" sz="2800" b="1" i="0" u="none" strike="noStrike" cap="none" normalizeH="0" baseline="0">
                          <a:ln>
                            <a:noFill/>
                          </a:ln>
                          <a:solidFill>
                            <a:schemeClr val="tx1"/>
                          </a:solidFill>
                          <a:effectLst/>
                          <a:latin typeface="Times New Roman" panose="02020603050405020304" pitchFamily="18" charset="0"/>
                        </a:rPr>
                        <a:t>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85693209"/>
                  </a:ext>
                </a:extLst>
              </a:tr>
              <a:tr h="7032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533400" indent="-533400" eaLnBrk="0" hangingPunct="0">
                        <a:spcBef>
                          <a:spcPct val="20000"/>
                        </a:spcBef>
                        <a:defRPr sz="2800">
                          <a:solidFill>
                            <a:schemeClr val="tx1"/>
                          </a:solidFill>
                          <a:latin typeface="Times New Roman" panose="02020603050405020304" pitchFamily="18" charset="0"/>
                        </a:defRPr>
                      </a:lvl1pPr>
                      <a:lvl2pPr marL="914400" indent="-457200" eaLnBrk="0" hangingPunct="0">
                        <a:spcBef>
                          <a:spcPct val="20000"/>
                        </a:spcBef>
                        <a:defRPr sz="2400">
                          <a:solidFill>
                            <a:schemeClr val="tx1"/>
                          </a:solidFill>
                          <a:latin typeface="Times New Roman" panose="02020603050405020304" pitchFamily="18" charset="0"/>
                        </a:defRPr>
                      </a:lvl2pPr>
                      <a:lvl3pPr marL="1295400" indent="-381000" eaLnBrk="0" hangingPunct="0">
                        <a:spcBef>
                          <a:spcPct val="20000"/>
                        </a:spcBef>
                        <a:defRPr sz="2000">
                          <a:solidFill>
                            <a:schemeClr val="tx1"/>
                          </a:solidFill>
                          <a:latin typeface="Times New Roman" panose="02020603050405020304" pitchFamily="18" charset="0"/>
                        </a:defRPr>
                      </a:lvl3pPr>
                      <a:lvl4pPr marL="1714500" indent="-342900" eaLnBrk="0" hangingPunct="0">
                        <a:spcBef>
                          <a:spcPct val="20000"/>
                        </a:spcBef>
                        <a:defRPr>
                          <a:solidFill>
                            <a:schemeClr val="tx1"/>
                          </a:solidFill>
                          <a:latin typeface="Times New Roman" panose="02020603050405020304" pitchFamily="18" charset="0"/>
                        </a:defRPr>
                      </a:lvl4pPr>
                      <a:lvl5pPr marL="2171700" indent="-342900" eaLnBrk="0" hangingPunct="0">
                        <a:spcBef>
                          <a:spcPct val="20000"/>
                        </a:spcBef>
                        <a:defRPr>
                          <a:solidFill>
                            <a:schemeClr val="tx1"/>
                          </a:solidFill>
                          <a:latin typeface="Times New Roman" panose="02020603050405020304" pitchFamily="18" charset="0"/>
                        </a:defRPr>
                      </a:lvl5pPr>
                      <a:lvl6pPr marL="2628900" indent="-342900" eaLnBrk="0" fontAlgn="base" hangingPunct="0">
                        <a:spcBef>
                          <a:spcPct val="20000"/>
                        </a:spcBef>
                        <a:spcAft>
                          <a:spcPct val="0"/>
                        </a:spcAft>
                        <a:defRPr>
                          <a:solidFill>
                            <a:schemeClr val="tx1"/>
                          </a:solidFill>
                          <a:latin typeface="Times New Roman" panose="02020603050405020304" pitchFamily="18" charset="0"/>
                        </a:defRPr>
                      </a:lvl6pPr>
                      <a:lvl7pPr marL="3086100" indent="-342900" eaLnBrk="0" fontAlgn="base" hangingPunct="0">
                        <a:spcBef>
                          <a:spcPct val="20000"/>
                        </a:spcBef>
                        <a:spcAft>
                          <a:spcPct val="0"/>
                        </a:spcAft>
                        <a:defRPr>
                          <a:solidFill>
                            <a:schemeClr val="tx1"/>
                          </a:solidFill>
                          <a:latin typeface="Times New Roman" panose="02020603050405020304" pitchFamily="18" charset="0"/>
                        </a:defRPr>
                      </a:lvl7pPr>
                      <a:lvl8pPr marL="3543300" indent="-342900" eaLnBrk="0" fontAlgn="base" hangingPunct="0">
                        <a:spcBef>
                          <a:spcPct val="20000"/>
                        </a:spcBef>
                        <a:spcAft>
                          <a:spcPct val="0"/>
                        </a:spcAft>
                        <a:defRPr>
                          <a:solidFill>
                            <a:schemeClr val="tx1"/>
                          </a:solidFill>
                          <a:latin typeface="Times New Roman" panose="02020603050405020304" pitchFamily="18" charset="0"/>
                        </a:defRPr>
                      </a:lvl8pPr>
                      <a:lvl9pPr marL="4000500" indent="-342900" eaLnBrk="0" fontAlgn="base" hangingPunct="0">
                        <a:spcBef>
                          <a:spcPct val="20000"/>
                        </a:spcBef>
                        <a:spcAft>
                          <a:spcPct val="0"/>
                        </a:spcAft>
                        <a:defRPr>
                          <a:solidFill>
                            <a:schemeClr val="tx1"/>
                          </a:solidFill>
                          <a:latin typeface="Times New Roman" panose="02020603050405020304" pitchFamily="18" charset="0"/>
                        </a:defRPr>
                      </a:lvl9pPr>
                    </a:lstStyle>
                    <a:p>
                      <a:pPr marL="533400" marR="0" lvl="0" indent="-533400" algn="l" defTabSz="914400" rtl="0" eaLnBrk="0" fontAlgn="base" latinLnBrk="0" hangingPunct="0">
                        <a:lnSpc>
                          <a:spcPct val="100000"/>
                        </a:lnSpc>
                        <a:spcBef>
                          <a:spcPct val="20000"/>
                        </a:spcBef>
                        <a:spcAft>
                          <a:spcPct val="0"/>
                        </a:spcAft>
                        <a:buClrTx/>
                        <a:buSzTx/>
                        <a:buFontTx/>
                        <a:buAutoNum type="arabicPlain" startAt="20"/>
                        <a:tabLst/>
                      </a:pPr>
                      <a:r>
                        <a:rPr kumimoji="0" lang="en-US" altLang="en-US" sz="2800" b="1" i="0" u="none" strike="noStrike" cap="none" normalizeH="0" baseline="0">
                          <a:ln>
                            <a:noFill/>
                          </a:ln>
                          <a:solidFill>
                            <a:schemeClr val="tx1"/>
                          </a:solidFill>
                          <a:effectLst/>
                          <a:latin typeface="Times New Roman" panose="02020603050405020304" pitchFamily="18" charset="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68684305"/>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533400" indent="-533400" eaLnBrk="0" hangingPunct="0">
                        <a:spcBef>
                          <a:spcPct val="20000"/>
                        </a:spcBef>
                        <a:defRPr sz="2800">
                          <a:solidFill>
                            <a:schemeClr val="tx1"/>
                          </a:solidFill>
                          <a:latin typeface="Times New Roman" panose="02020603050405020304" pitchFamily="18" charset="0"/>
                        </a:defRPr>
                      </a:lvl1pPr>
                      <a:lvl2pPr marL="914400" indent="-457200" eaLnBrk="0" hangingPunct="0">
                        <a:spcBef>
                          <a:spcPct val="20000"/>
                        </a:spcBef>
                        <a:defRPr sz="2400">
                          <a:solidFill>
                            <a:schemeClr val="tx1"/>
                          </a:solidFill>
                          <a:latin typeface="Times New Roman" panose="02020603050405020304" pitchFamily="18" charset="0"/>
                        </a:defRPr>
                      </a:lvl2pPr>
                      <a:lvl3pPr marL="1295400" indent="-381000" eaLnBrk="0" hangingPunct="0">
                        <a:spcBef>
                          <a:spcPct val="20000"/>
                        </a:spcBef>
                        <a:defRPr sz="2000">
                          <a:solidFill>
                            <a:schemeClr val="tx1"/>
                          </a:solidFill>
                          <a:latin typeface="Times New Roman" panose="02020603050405020304" pitchFamily="18" charset="0"/>
                        </a:defRPr>
                      </a:lvl3pPr>
                      <a:lvl4pPr marL="1714500" indent="-342900" eaLnBrk="0" hangingPunct="0">
                        <a:spcBef>
                          <a:spcPct val="20000"/>
                        </a:spcBef>
                        <a:defRPr>
                          <a:solidFill>
                            <a:schemeClr val="tx1"/>
                          </a:solidFill>
                          <a:latin typeface="Times New Roman" panose="02020603050405020304" pitchFamily="18" charset="0"/>
                        </a:defRPr>
                      </a:lvl4pPr>
                      <a:lvl5pPr marL="2171700" indent="-342900" eaLnBrk="0" hangingPunct="0">
                        <a:spcBef>
                          <a:spcPct val="20000"/>
                        </a:spcBef>
                        <a:defRPr>
                          <a:solidFill>
                            <a:schemeClr val="tx1"/>
                          </a:solidFill>
                          <a:latin typeface="Times New Roman" panose="02020603050405020304" pitchFamily="18" charset="0"/>
                        </a:defRPr>
                      </a:lvl5pPr>
                      <a:lvl6pPr marL="2628900" indent="-342900" eaLnBrk="0" fontAlgn="base" hangingPunct="0">
                        <a:spcBef>
                          <a:spcPct val="20000"/>
                        </a:spcBef>
                        <a:spcAft>
                          <a:spcPct val="0"/>
                        </a:spcAft>
                        <a:defRPr>
                          <a:solidFill>
                            <a:schemeClr val="tx1"/>
                          </a:solidFill>
                          <a:latin typeface="Times New Roman" panose="02020603050405020304" pitchFamily="18" charset="0"/>
                        </a:defRPr>
                      </a:lvl6pPr>
                      <a:lvl7pPr marL="3086100" indent="-342900" eaLnBrk="0" fontAlgn="base" hangingPunct="0">
                        <a:spcBef>
                          <a:spcPct val="20000"/>
                        </a:spcBef>
                        <a:spcAft>
                          <a:spcPct val="0"/>
                        </a:spcAft>
                        <a:defRPr>
                          <a:solidFill>
                            <a:schemeClr val="tx1"/>
                          </a:solidFill>
                          <a:latin typeface="Times New Roman" panose="02020603050405020304" pitchFamily="18" charset="0"/>
                        </a:defRPr>
                      </a:lvl7pPr>
                      <a:lvl8pPr marL="3543300" indent="-342900" eaLnBrk="0" fontAlgn="base" hangingPunct="0">
                        <a:spcBef>
                          <a:spcPct val="20000"/>
                        </a:spcBef>
                        <a:spcAft>
                          <a:spcPct val="0"/>
                        </a:spcAft>
                        <a:defRPr>
                          <a:solidFill>
                            <a:schemeClr val="tx1"/>
                          </a:solidFill>
                          <a:latin typeface="Times New Roman" panose="02020603050405020304" pitchFamily="18" charset="0"/>
                        </a:defRPr>
                      </a:lvl8pPr>
                      <a:lvl9pPr marL="4000500" indent="-342900" eaLnBrk="0" fontAlgn="base" hangingPunct="0">
                        <a:spcBef>
                          <a:spcPct val="20000"/>
                        </a:spcBef>
                        <a:spcAft>
                          <a:spcPct val="0"/>
                        </a:spcAft>
                        <a:defRPr>
                          <a:solidFill>
                            <a:schemeClr val="tx1"/>
                          </a:solidFill>
                          <a:latin typeface="Times New Roman" panose="02020603050405020304" pitchFamily="18" charset="0"/>
                        </a:defRPr>
                      </a:lvl9pPr>
                    </a:lstStyle>
                    <a:p>
                      <a:pPr marL="533400" marR="0" lvl="0" indent="-533400" algn="l" defTabSz="914400" rtl="0" eaLnBrk="0" fontAlgn="base" latinLnBrk="0" hangingPunct="0">
                        <a:lnSpc>
                          <a:spcPct val="100000"/>
                        </a:lnSpc>
                        <a:spcBef>
                          <a:spcPct val="20000"/>
                        </a:spcBef>
                        <a:spcAft>
                          <a:spcPct val="0"/>
                        </a:spcAft>
                        <a:buClrTx/>
                        <a:buSzTx/>
                        <a:buFontTx/>
                        <a:buAutoNum type="arabicPlain" startAt="30"/>
                        <a:tabLst/>
                      </a:pPr>
                      <a:r>
                        <a:rPr kumimoji="0" lang="en-US" altLang="en-US" sz="2800" b="1" i="0" u="none" strike="noStrike" cap="none" normalizeH="0" baseline="0">
                          <a:ln>
                            <a:noFill/>
                          </a:ln>
                          <a:solidFill>
                            <a:schemeClr val="tx1"/>
                          </a:solidFill>
                          <a:effectLst/>
                          <a:latin typeface="Times New Roman" panose="02020603050405020304" pitchFamily="18" charset="0"/>
                        </a:rPr>
                        <a:t>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35316576"/>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533400" indent="-533400" eaLnBrk="0" hangingPunct="0">
                        <a:spcBef>
                          <a:spcPct val="20000"/>
                        </a:spcBef>
                        <a:defRPr sz="2800">
                          <a:solidFill>
                            <a:schemeClr val="tx1"/>
                          </a:solidFill>
                          <a:latin typeface="Times New Roman" panose="02020603050405020304" pitchFamily="18" charset="0"/>
                        </a:defRPr>
                      </a:lvl1pPr>
                      <a:lvl2pPr marL="914400" indent="-457200" eaLnBrk="0" hangingPunct="0">
                        <a:spcBef>
                          <a:spcPct val="20000"/>
                        </a:spcBef>
                        <a:defRPr sz="2400">
                          <a:solidFill>
                            <a:schemeClr val="tx1"/>
                          </a:solidFill>
                          <a:latin typeface="Times New Roman" panose="02020603050405020304" pitchFamily="18" charset="0"/>
                        </a:defRPr>
                      </a:lvl2pPr>
                      <a:lvl3pPr marL="1295400" indent="-381000" eaLnBrk="0" hangingPunct="0">
                        <a:spcBef>
                          <a:spcPct val="20000"/>
                        </a:spcBef>
                        <a:defRPr sz="2000">
                          <a:solidFill>
                            <a:schemeClr val="tx1"/>
                          </a:solidFill>
                          <a:latin typeface="Times New Roman" panose="02020603050405020304" pitchFamily="18" charset="0"/>
                        </a:defRPr>
                      </a:lvl3pPr>
                      <a:lvl4pPr marL="1714500" indent="-342900" eaLnBrk="0" hangingPunct="0">
                        <a:spcBef>
                          <a:spcPct val="20000"/>
                        </a:spcBef>
                        <a:defRPr>
                          <a:solidFill>
                            <a:schemeClr val="tx1"/>
                          </a:solidFill>
                          <a:latin typeface="Times New Roman" panose="02020603050405020304" pitchFamily="18" charset="0"/>
                        </a:defRPr>
                      </a:lvl4pPr>
                      <a:lvl5pPr marL="2171700" indent="-342900" eaLnBrk="0" hangingPunct="0">
                        <a:spcBef>
                          <a:spcPct val="20000"/>
                        </a:spcBef>
                        <a:defRPr>
                          <a:solidFill>
                            <a:schemeClr val="tx1"/>
                          </a:solidFill>
                          <a:latin typeface="Times New Roman" panose="02020603050405020304" pitchFamily="18" charset="0"/>
                        </a:defRPr>
                      </a:lvl5pPr>
                      <a:lvl6pPr marL="2628900" indent="-342900" eaLnBrk="0" fontAlgn="base" hangingPunct="0">
                        <a:spcBef>
                          <a:spcPct val="20000"/>
                        </a:spcBef>
                        <a:spcAft>
                          <a:spcPct val="0"/>
                        </a:spcAft>
                        <a:defRPr>
                          <a:solidFill>
                            <a:schemeClr val="tx1"/>
                          </a:solidFill>
                          <a:latin typeface="Times New Roman" panose="02020603050405020304" pitchFamily="18" charset="0"/>
                        </a:defRPr>
                      </a:lvl6pPr>
                      <a:lvl7pPr marL="3086100" indent="-342900" eaLnBrk="0" fontAlgn="base" hangingPunct="0">
                        <a:spcBef>
                          <a:spcPct val="20000"/>
                        </a:spcBef>
                        <a:spcAft>
                          <a:spcPct val="0"/>
                        </a:spcAft>
                        <a:defRPr>
                          <a:solidFill>
                            <a:schemeClr val="tx1"/>
                          </a:solidFill>
                          <a:latin typeface="Times New Roman" panose="02020603050405020304" pitchFamily="18" charset="0"/>
                        </a:defRPr>
                      </a:lvl7pPr>
                      <a:lvl8pPr marL="3543300" indent="-342900" eaLnBrk="0" fontAlgn="base" hangingPunct="0">
                        <a:spcBef>
                          <a:spcPct val="20000"/>
                        </a:spcBef>
                        <a:spcAft>
                          <a:spcPct val="0"/>
                        </a:spcAft>
                        <a:defRPr>
                          <a:solidFill>
                            <a:schemeClr val="tx1"/>
                          </a:solidFill>
                          <a:latin typeface="Times New Roman" panose="02020603050405020304" pitchFamily="18" charset="0"/>
                        </a:defRPr>
                      </a:lvl8pPr>
                      <a:lvl9pPr marL="4000500" indent="-342900" eaLnBrk="0" fontAlgn="base" hangingPunct="0">
                        <a:spcBef>
                          <a:spcPct val="20000"/>
                        </a:spcBef>
                        <a:spcAft>
                          <a:spcPct val="0"/>
                        </a:spcAft>
                        <a:defRPr>
                          <a:solidFill>
                            <a:schemeClr val="tx1"/>
                          </a:solidFill>
                          <a:latin typeface="Times New Roman" panose="02020603050405020304" pitchFamily="18" charset="0"/>
                        </a:defRPr>
                      </a:lvl9pPr>
                    </a:lstStyle>
                    <a:p>
                      <a:pPr marL="533400" marR="0" lvl="0" indent="-533400" algn="l" defTabSz="914400" rtl="0" eaLnBrk="0" fontAlgn="base" latinLnBrk="0" hangingPunct="0">
                        <a:lnSpc>
                          <a:spcPct val="100000"/>
                        </a:lnSpc>
                        <a:spcBef>
                          <a:spcPct val="20000"/>
                        </a:spcBef>
                        <a:spcAft>
                          <a:spcPct val="0"/>
                        </a:spcAft>
                        <a:buClrTx/>
                        <a:buSzTx/>
                        <a:buFontTx/>
                        <a:buAutoNum type="arabicPlain" startAt="50"/>
                        <a:tabLst/>
                      </a:pPr>
                      <a:r>
                        <a:rPr kumimoji="0" lang="en-US" altLang="en-US" sz="2800" b="1" i="0" u="none" strike="noStrike" cap="none" normalizeH="0" baseline="0">
                          <a:ln>
                            <a:noFill/>
                          </a:ln>
                          <a:solidFill>
                            <a:schemeClr val="tx1"/>
                          </a:solidFill>
                          <a:effectLst/>
                          <a:latin typeface="Times New Roman" panose="02020603050405020304" pitchFamily="18"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05222815"/>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80  60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51746758"/>
                  </a:ext>
                </a:extLst>
              </a:tr>
            </a:tbl>
          </a:graphicData>
        </a:graphic>
      </p:graphicFrame>
      <p:sp>
        <p:nvSpPr>
          <p:cNvPr id="29731" name="Freeform 30">
            <a:extLst>
              <a:ext uri="{FF2B5EF4-FFF2-40B4-BE49-F238E27FC236}">
                <a16:creationId xmlns:a16="http://schemas.microsoft.com/office/drawing/2014/main" id="{A44578B9-73FC-46D4-A4C3-32A17EA6E8EC}"/>
              </a:ext>
            </a:extLst>
          </p:cNvPr>
          <p:cNvSpPr>
            <a:spLocks/>
          </p:cNvSpPr>
          <p:nvPr/>
        </p:nvSpPr>
        <p:spPr bwMode="auto">
          <a:xfrm rot="21241100">
            <a:off x="5562600" y="1600200"/>
            <a:ext cx="3657600" cy="3657600"/>
          </a:xfrm>
          <a:custGeom>
            <a:avLst/>
            <a:gdLst>
              <a:gd name="T0" fmla="*/ 0 w 4387"/>
              <a:gd name="T1" fmla="*/ 0 h 4289"/>
              <a:gd name="T2" fmla="*/ 2147483646 w 4387"/>
              <a:gd name="T3" fmla="*/ 2147483646 h 4289"/>
              <a:gd name="T4" fmla="*/ 2147483646 w 4387"/>
              <a:gd name="T5" fmla="*/ 2147483646 h 4289"/>
              <a:gd name="T6" fmla="*/ 2147483646 w 4387"/>
              <a:gd name="T7" fmla="*/ 2147483646 h 4289"/>
              <a:gd name="T8" fmla="*/ 2147483646 w 4387"/>
              <a:gd name="T9" fmla="*/ 2147483646 h 4289"/>
              <a:gd name="T10" fmla="*/ 2147483646 w 4387"/>
              <a:gd name="T11" fmla="*/ 2147483646 h 4289"/>
              <a:gd name="T12" fmla="*/ 2147483646 w 4387"/>
              <a:gd name="T13" fmla="*/ 2147483646 h 4289"/>
              <a:gd name="T14" fmla="*/ 2147483646 w 4387"/>
              <a:gd name="T15" fmla="*/ 2147483646 h 4289"/>
              <a:gd name="T16" fmla="*/ 2147483646 w 4387"/>
              <a:gd name="T17" fmla="*/ 2147483646 h 4289"/>
              <a:gd name="T18" fmla="*/ 2147483646 w 4387"/>
              <a:gd name="T19" fmla="*/ 2147483646 h 4289"/>
              <a:gd name="T20" fmla="*/ 2147483646 w 4387"/>
              <a:gd name="T21" fmla="*/ 2147483646 h 4289"/>
              <a:gd name="T22" fmla="*/ 2147483646 w 4387"/>
              <a:gd name="T23" fmla="*/ 2147483646 h 4289"/>
              <a:gd name="T24" fmla="*/ 2147483646 w 4387"/>
              <a:gd name="T25" fmla="*/ 2147483646 h 4289"/>
              <a:gd name="T26" fmla="*/ 2147483646 w 4387"/>
              <a:gd name="T27" fmla="*/ 2147483646 h 4289"/>
              <a:gd name="T28" fmla="*/ 2147483646 w 4387"/>
              <a:gd name="T29" fmla="*/ 2147483646 h 4289"/>
              <a:gd name="T30" fmla="*/ 2147483646 w 4387"/>
              <a:gd name="T31" fmla="*/ 2147483646 h 4289"/>
              <a:gd name="T32" fmla="*/ 2147483646 w 4387"/>
              <a:gd name="T33" fmla="*/ 2147483646 h 42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87"/>
              <a:gd name="T52" fmla="*/ 0 h 4289"/>
              <a:gd name="T53" fmla="*/ 4387 w 4387"/>
              <a:gd name="T54" fmla="*/ 4289 h 428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87" h="4289">
                <a:moveTo>
                  <a:pt x="0" y="0"/>
                </a:moveTo>
                <a:lnTo>
                  <a:pt x="191" y="346"/>
                </a:lnTo>
                <a:lnTo>
                  <a:pt x="397" y="685"/>
                </a:lnTo>
                <a:lnTo>
                  <a:pt x="615" y="1014"/>
                </a:lnTo>
                <a:lnTo>
                  <a:pt x="846" y="1335"/>
                </a:lnTo>
                <a:lnTo>
                  <a:pt x="1084" y="1643"/>
                </a:lnTo>
                <a:lnTo>
                  <a:pt x="1337" y="1942"/>
                </a:lnTo>
                <a:lnTo>
                  <a:pt x="1599" y="2230"/>
                </a:lnTo>
                <a:lnTo>
                  <a:pt x="1873" y="2509"/>
                </a:lnTo>
                <a:lnTo>
                  <a:pt x="2155" y="2773"/>
                </a:lnTo>
                <a:lnTo>
                  <a:pt x="2447" y="3028"/>
                </a:lnTo>
                <a:lnTo>
                  <a:pt x="2748" y="3269"/>
                </a:lnTo>
                <a:lnTo>
                  <a:pt x="3059" y="3499"/>
                </a:lnTo>
                <a:lnTo>
                  <a:pt x="3378" y="3715"/>
                </a:lnTo>
                <a:lnTo>
                  <a:pt x="3706" y="3919"/>
                </a:lnTo>
                <a:lnTo>
                  <a:pt x="4043" y="4110"/>
                </a:lnTo>
                <a:lnTo>
                  <a:pt x="4387" y="4289"/>
                </a:lnTo>
              </a:path>
            </a:pathLst>
          </a:custGeom>
          <a:noFill/>
          <a:ln w="57150">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732" name="Oval 38">
            <a:extLst>
              <a:ext uri="{FF2B5EF4-FFF2-40B4-BE49-F238E27FC236}">
                <a16:creationId xmlns:a16="http://schemas.microsoft.com/office/drawing/2014/main" id="{4E3D5433-8E36-4B6F-A331-645200EDD639}"/>
              </a:ext>
            </a:extLst>
          </p:cNvPr>
          <p:cNvSpPr>
            <a:spLocks noChangeArrowheads="1"/>
          </p:cNvSpPr>
          <p:nvPr/>
        </p:nvSpPr>
        <p:spPr bwMode="auto">
          <a:xfrm>
            <a:off x="5334000" y="16764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9733" name="Oval 39">
            <a:extLst>
              <a:ext uri="{FF2B5EF4-FFF2-40B4-BE49-F238E27FC236}">
                <a16:creationId xmlns:a16="http://schemas.microsoft.com/office/drawing/2014/main" id="{053DB465-28B1-48F6-9D5D-2FE5AE30B2CA}"/>
              </a:ext>
            </a:extLst>
          </p:cNvPr>
          <p:cNvSpPr>
            <a:spLocks noChangeArrowheads="1"/>
          </p:cNvSpPr>
          <p:nvPr/>
        </p:nvSpPr>
        <p:spPr bwMode="auto">
          <a:xfrm>
            <a:off x="5867400" y="2514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9734" name="Oval 40">
            <a:extLst>
              <a:ext uri="{FF2B5EF4-FFF2-40B4-BE49-F238E27FC236}">
                <a16:creationId xmlns:a16="http://schemas.microsoft.com/office/drawing/2014/main" id="{95610F14-698B-4AB5-8C1A-C8AFE81E4667}"/>
              </a:ext>
            </a:extLst>
          </p:cNvPr>
          <p:cNvSpPr>
            <a:spLocks noChangeArrowheads="1"/>
          </p:cNvSpPr>
          <p:nvPr/>
        </p:nvSpPr>
        <p:spPr bwMode="auto">
          <a:xfrm>
            <a:off x="6553200" y="3276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9735" name="Oval 41">
            <a:extLst>
              <a:ext uri="{FF2B5EF4-FFF2-40B4-BE49-F238E27FC236}">
                <a16:creationId xmlns:a16="http://schemas.microsoft.com/office/drawing/2014/main" id="{DD22C884-FA3D-4DEF-B511-A575E6CAD63C}"/>
              </a:ext>
            </a:extLst>
          </p:cNvPr>
          <p:cNvSpPr>
            <a:spLocks noChangeArrowheads="1"/>
          </p:cNvSpPr>
          <p:nvPr/>
        </p:nvSpPr>
        <p:spPr bwMode="auto">
          <a:xfrm>
            <a:off x="7696200" y="41148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9736" name="Oval 42">
            <a:extLst>
              <a:ext uri="{FF2B5EF4-FFF2-40B4-BE49-F238E27FC236}">
                <a16:creationId xmlns:a16="http://schemas.microsoft.com/office/drawing/2014/main" id="{8AE1B946-9049-4294-BEBB-23F79C0446AC}"/>
              </a:ext>
            </a:extLst>
          </p:cNvPr>
          <p:cNvSpPr>
            <a:spLocks noChangeArrowheads="1"/>
          </p:cNvSpPr>
          <p:nvPr/>
        </p:nvSpPr>
        <p:spPr bwMode="auto">
          <a:xfrm>
            <a:off x="9296400" y="49530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9737" name="Line 44">
            <a:extLst>
              <a:ext uri="{FF2B5EF4-FFF2-40B4-BE49-F238E27FC236}">
                <a16:creationId xmlns:a16="http://schemas.microsoft.com/office/drawing/2014/main" id="{34D8BAA5-252B-4534-834E-C0E14C08063C}"/>
              </a:ext>
            </a:extLst>
          </p:cNvPr>
          <p:cNvSpPr>
            <a:spLocks noChangeShapeType="1"/>
          </p:cNvSpPr>
          <p:nvPr/>
        </p:nvSpPr>
        <p:spPr bwMode="auto">
          <a:xfrm flipV="1">
            <a:off x="2971800" y="30480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38" name="Line 45">
            <a:extLst>
              <a:ext uri="{FF2B5EF4-FFF2-40B4-BE49-F238E27FC236}">
                <a16:creationId xmlns:a16="http://schemas.microsoft.com/office/drawing/2014/main" id="{240BD2BE-2CE5-4E35-80C6-866A4F9CEAE6}"/>
              </a:ext>
            </a:extLst>
          </p:cNvPr>
          <p:cNvSpPr>
            <a:spLocks noChangeShapeType="1"/>
          </p:cNvSpPr>
          <p:nvPr/>
        </p:nvSpPr>
        <p:spPr bwMode="auto">
          <a:xfrm flipV="1">
            <a:off x="2895600" y="37338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39" name="Line 46">
            <a:extLst>
              <a:ext uri="{FF2B5EF4-FFF2-40B4-BE49-F238E27FC236}">
                <a16:creationId xmlns:a16="http://schemas.microsoft.com/office/drawing/2014/main" id="{C7E0EB44-878E-49C8-A09C-C236668035E6}"/>
              </a:ext>
            </a:extLst>
          </p:cNvPr>
          <p:cNvSpPr>
            <a:spLocks noChangeShapeType="1"/>
          </p:cNvSpPr>
          <p:nvPr/>
        </p:nvSpPr>
        <p:spPr bwMode="auto">
          <a:xfrm flipV="1">
            <a:off x="2895600" y="43434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40" name="Line 47">
            <a:extLst>
              <a:ext uri="{FF2B5EF4-FFF2-40B4-BE49-F238E27FC236}">
                <a16:creationId xmlns:a16="http://schemas.microsoft.com/office/drawing/2014/main" id="{A016E320-12A1-4A90-A779-51EA8D8FA036}"/>
              </a:ext>
            </a:extLst>
          </p:cNvPr>
          <p:cNvSpPr>
            <a:spLocks noChangeShapeType="1"/>
          </p:cNvSpPr>
          <p:nvPr/>
        </p:nvSpPr>
        <p:spPr bwMode="auto">
          <a:xfrm flipV="1">
            <a:off x="2971800" y="50292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41" name="Line 48">
            <a:extLst>
              <a:ext uri="{FF2B5EF4-FFF2-40B4-BE49-F238E27FC236}">
                <a16:creationId xmlns:a16="http://schemas.microsoft.com/office/drawing/2014/main" id="{C3B89894-AB8A-49D6-A73C-58A8A362C3F5}"/>
              </a:ext>
            </a:extLst>
          </p:cNvPr>
          <p:cNvSpPr>
            <a:spLocks noChangeShapeType="1"/>
          </p:cNvSpPr>
          <p:nvPr/>
        </p:nvSpPr>
        <p:spPr bwMode="auto">
          <a:xfrm flipV="1">
            <a:off x="2895600" y="57150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42" name="Rectangle 31">
            <a:extLst>
              <a:ext uri="{FF2B5EF4-FFF2-40B4-BE49-F238E27FC236}">
                <a16:creationId xmlns:a16="http://schemas.microsoft.com/office/drawing/2014/main" id="{2D499486-E40F-4E1C-B589-94726F251795}"/>
              </a:ext>
            </a:extLst>
          </p:cNvPr>
          <p:cNvSpPr>
            <a:spLocks noChangeArrowheads="1"/>
          </p:cNvSpPr>
          <p:nvPr/>
        </p:nvSpPr>
        <p:spPr bwMode="auto">
          <a:xfrm>
            <a:off x="8839200" y="5029201"/>
            <a:ext cx="15890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Demand</a:t>
            </a:r>
          </a:p>
        </p:txBody>
      </p:sp>
    </p:spTree>
    <p:extLst>
      <p:ext uri="{BB962C8B-B14F-4D97-AF65-F5344CB8AC3E}">
        <p14:creationId xmlns:p14="http://schemas.microsoft.com/office/powerpoint/2010/main" val="3500588655"/>
      </p:ext>
    </p:extLst>
  </p:cSld>
  <p:clrMapOvr>
    <a:masterClrMapping/>
  </p:clrMapOvr>
  <p:transition>
    <p:dissolv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A865D6E4-A0D2-4094-986E-3E66F3BC5C39}"/>
              </a:ext>
            </a:extLst>
          </p:cNvPr>
          <p:cNvSpPr>
            <a:spLocks noGrp="1" noChangeArrowheads="1"/>
          </p:cNvSpPr>
          <p:nvPr>
            <p:ph type="title" idx="4294967295"/>
          </p:nvPr>
        </p:nvSpPr>
        <p:spPr>
          <a:xfrm>
            <a:off x="1752600" y="120651"/>
            <a:ext cx="8629650" cy="862013"/>
          </a:xfrm>
          <a:noFill/>
        </p:spPr>
        <p:txBody>
          <a:bodyPr vert="horz" lIns="92075" tIns="46038" rIns="92075" bIns="46038" rtlCol="0" anchor="ctr">
            <a:normAutofit/>
          </a:bodyPr>
          <a:lstStyle/>
          <a:p>
            <a:pPr eaLnBrk="1" hangingPunct="1"/>
            <a:r>
              <a:rPr lang="en-US" altLang="en-US" sz="5200" b="1"/>
              <a:t>Change in Demand</a:t>
            </a:r>
          </a:p>
        </p:txBody>
      </p:sp>
      <p:grpSp>
        <p:nvGrpSpPr>
          <p:cNvPr id="30723" name="Group 17">
            <a:extLst>
              <a:ext uri="{FF2B5EF4-FFF2-40B4-BE49-F238E27FC236}">
                <a16:creationId xmlns:a16="http://schemas.microsoft.com/office/drawing/2014/main" id="{BD4E9CB9-EEDF-43EE-809E-FFAD9C18049D}"/>
              </a:ext>
            </a:extLst>
          </p:cNvPr>
          <p:cNvGrpSpPr>
            <a:grpSpLocks/>
          </p:cNvGrpSpPr>
          <p:nvPr/>
        </p:nvGrpSpPr>
        <p:grpSpPr bwMode="auto">
          <a:xfrm>
            <a:off x="4992688" y="1604964"/>
            <a:ext cx="4608512" cy="4262437"/>
            <a:chOff x="1473" y="948"/>
            <a:chExt cx="2989" cy="2724"/>
          </a:xfrm>
        </p:grpSpPr>
        <p:sp>
          <p:nvSpPr>
            <p:cNvPr id="30775" name="Line 18">
              <a:extLst>
                <a:ext uri="{FF2B5EF4-FFF2-40B4-BE49-F238E27FC236}">
                  <a16:creationId xmlns:a16="http://schemas.microsoft.com/office/drawing/2014/main" id="{8FC7640D-B429-4DF0-9939-097E457C2980}"/>
                </a:ext>
              </a:extLst>
            </p:cNvPr>
            <p:cNvSpPr>
              <a:spLocks noChangeShapeType="1"/>
            </p:cNvSpPr>
            <p:nvPr/>
          </p:nvSpPr>
          <p:spPr bwMode="auto">
            <a:xfrm>
              <a:off x="1489" y="948"/>
              <a:ext cx="0" cy="2724"/>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76" name="Line 19">
              <a:extLst>
                <a:ext uri="{FF2B5EF4-FFF2-40B4-BE49-F238E27FC236}">
                  <a16:creationId xmlns:a16="http://schemas.microsoft.com/office/drawing/2014/main" id="{05D6A42E-84FF-4898-A5B0-FD751DA1EEAB}"/>
                </a:ext>
              </a:extLst>
            </p:cNvPr>
            <p:cNvSpPr>
              <a:spLocks noChangeShapeType="1"/>
            </p:cNvSpPr>
            <p:nvPr/>
          </p:nvSpPr>
          <p:spPr bwMode="auto">
            <a:xfrm>
              <a:off x="1473" y="3655"/>
              <a:ext cx="2989" cy="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30724" name="Rectangle 21">
            <a:extLst>
              <a:ext uri="{FF2B5EF4-FFF2-40B4-BE49-F238E27FC236}">
                <a16:creationId xmlns:a16="http://schemas.microsoft.com/office/drawing/2014/main" id="{009038F7-AA9F-4543-AB2E-DF25EEEE395C}"/>
              </a:ext>
            </a:extLst>
          </p:cNvPr>
          <p:cNvSpPr>
            <a:spLocks noChangeArrowheads="1"/>
          </p:cNvSpPr>
          <p:nvPr/>
        </p:nvSpPr>
        <p:spPr bwMode="auto">
          <a:xfrm>
            <a:off x="9753601" y="5791201"/>
            <a:ext cx="460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Q</a:t>
            </a:r>
          </a:p>
        </p:txBody>
      </p:sp>
      <p:sp>
        <p:nvSpPr>
          <p:cNvPr id="30725" name="Rectangle 22">
            <a:extLst>
              <a:ext uri="{FF2B5EF4-FFF2-40B4-BE49-F238E27FC236}">
                <a16:creationId xmlns:a16="http://schemas.microsoft.com/office/drawing/2014/main" id="{2096FA18-8EAE-4263-BA45-7E0818D4D3CE}"/>
              </a:ext>
            </a:extLst>
          </p:cNvPr>
          <p:cNvSpPr>
            <a:spLocks noChangeArrowheads="1"/>
          </p:cNvSpPr>
          <p:nvPr/>
        </p:nvSpPr>
        <p:spPr bwMode="auto">
          <a:xfrm>
            <a:off x="4729163" y="5683250"/>
            <a:ext cx="405560"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o</a:t>
            </a:r>
          </a:p>
        </p:txBody>
      </p:sp>
      <p:sp>
        <p:nvSpPr>
          <p:cNvPr id="30726" name="Text Box 23">
            <a:extLst>
              <a:ext uri="{FF2B5EF4-FFF2-40B4-BE49-F238E27FC236}">
                <a16:creationId xmlns:a16="http://schemas.microsoft.com/office/drawing/2014/main" id="{7227AB79-3410-46F6-833C-B02DF598BB5A}"/>
              </a:ext>
            </a:extLst>
          </p:cNvPr>
          <p:cNvSpPr txBox="1">
            <a:spLocks noChangeArrowheads="1"/>
          </p:cNvSpPr>
          <p:nvPr/>
        </p:nvSpPr>
        <p:spPr bwMode="auto">
          <a:xfrm>
            <a:off x="4578350" y="1595438"/>
            <a:ext cx="43815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US" altLang="en-US" sz="1800" b="1">
                <a:latin typeface="Arial" panose="020B0604020202020204" pitchFamily="34" charset="0"/>
              </a:rPr>
              <a:t>$5</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4</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3</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2</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1</a:t>
            </a:r>
          </a:p>
        </p:txBody>
      </p:sp>
      <p:sp>
        <p:nvSpPr>
          <p:cNvPr id="30727" name="Text Box 31">
            <a:extLst>
              <a:ext uri="{FF2B5EF4-FFF2-40B4-BE49-F238E27FC236}">
                <a16:creationId xmlns:a16="http://schemas.microsoft.com/office/drawing/2014/main" id="{2CAA1850-6D77-4A60-8741-FD9D528DDF06}"/>
              </a:ext>
            </a:extLst>
          </p:cNvPr>
          <p:cNvSpPr txBox="1">
            <a:spLocks noChangeArrowheads="1"/>
          </p:cNvSpPr>
          <p:nvPr/>
        </p:nvSpPr>
        <p:spPr bwMode="auto">
          <a:xfrm>
            <a:off x="4038601" y="990601"/>
            <a:ext cx="26765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800" b="1">
                <a:latin typeface="Arial" panose="020B0604020202020204" pitchFamily="34" charset="0"/>
              </a:rPr>
              <a:t>Price of Cereal</a:t>
            </a:r>
          </a:p>
        </p:txBody>
      </p:sp>
      <p:sp>
        <p:nvSpPr>
          <p:cNvPr id="30728" name="Text Box 32">
            <a:extLst>
              <a:ext uri="{FF2B5EF4-FFF2-40B4-BE49-F238E27FC236}">
                <a16:creationId xmlns:a16="http://schemas.microsoft.com/office/drawing/2014/main" id="{8D8C1DBB-D5BC-47F6-8C7E-3AD384CFC6C4}"/>
              </a:ext>
            </a:extLst>
          </p:cNvPr>
          <p:cNvSpPr txBox="1">
            <a:spLocks noChangeArrowheads="1"/>
          </p:cNvSpPr>
          <p:nvPr/>
        </p:nvSpPr>
        <p:spPr bwMode="auto">
          <a:xfrm>
            <a:off x="6048376" y="6206161"/>
            <a:ext cx="2835713"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400" b="1">
                <a:latin typeface="Arial" panose="020B0604020202020204" pitchFamily="34" charset="0"/>
              </a:rPr>
              <a:t>Quantity of Cereal</a:t>
            </a:r>
          </a:p>
        </p:txBody>
      </p:sp>
      <p:sp>
        <p:nvSpPr>
          <p:cNvPr id="30729" name="Text Box 34">
            <a:extLst>
              <a:ext uri="{FF2B5EF4-FFF2-40B4-BE49-F238E27FC236}">
                <a16:creationId xmlns:a16="http://schemas.microsoft.com/office/drawing/2014/main" id="{75954F90-AFBA-45C3-B279-1AF3690C40FD}"/>
              </a:ext>
            </a:extLst>
          </p:cNvPr>
          <p:cNvSpPr txBox="1">
            <a:spLocks noChangeArrowheads="1"/>
          </p:cNvSpPr>
          <p:nvPr/>
        </p:nvSpPr>
        <p:spPr bwMode="auto">
          <a:xfrm>
            <a:off x="1828800" y="990600"/>
            <a:ext cx="2133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800" b="1">
                <a:solidFill>
                  <a:srgbClr val="CC0000"/>
                </a:solidFill>
              </a:rPr>
              <a:t>Demand Schedule</a:t>
            </a:r>
          </a:p>
        </p:txBody>
      </p:sp>
      <p:sp>
        <p:nvSpPr>
          <p:cNvPr id="30730" name="Text Box 35">
            <a:extLst>
              <a:ext uri="{FF2B5EF4-FFF2-40B4-BE49-F238E27FC236}">
                <a16:creationId xmlns:a16="http://schemas.microsoft.com/office/drawing/2014/main" id="{312FCE5A-AEDD-4EFF-97AD-F6CE0DF451B3}"/>
              </a:ext>
            </a:extLst>
          </p:cNvPr>
          <p:cNvSpPr txBox="1">
            <a:spLocks noChangeArrowheads="1"/>
          </p:cNvSpPr>
          <p:nvPr/>
        </p:nvSpPr>
        <p:spPr bwMode="auto">
          <a:xfrm>
            <a:off x="5224464" y="5827713"/>
            <a:ext cx="4529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a:latin typeface="Arial" panose="020B0604020202020204" pitchFamily="34" charset="0"/>
              </a:rPr>
              <a:t>10     20     30     40     50     60     70     80</a:t>
            </a:r>
          </a:p>
        </p:txBody>
      </p:sp>
      <p:sp>
        <p:nvSpPr>
          <p:cNvPr id="30731" name="Slide Number Placeholder 38">
            <a:extLst>
              <a:ext uri="{FF2B5EF4-FFF2-40B4-BE49-F238E27FC236}">
                <a16:creationId xmlns:a16="http://schemas.microsoft.com/office/drawing/2014/main" id="{1870F598-AD6B-4E1B-BD50-C439F403B8A8}"/>
              </a:ext>
            </a:extLst>
          </p:cNvPr>
          <p:cNvSpPr txBox="1">
            <a:spLocks noGrp="1"/>
          </p:cNvSpPr>
          <p:nvPr/>
        </p:nvSpPr>
        <p:spPr bwMode="auto">
          <a:xfrm>
            <a:off x="8763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99E40886-87E0-4889-B4EC-D4B8AF3E1C32}" type="slidenum">
              <a:rPr lang="en-US" altLang="en-US" sz="1400"/>
              <a:pPr algn="r" eaLnBrk="1" hangingPunct="1">
                <a:spcBef>
                  <a:spcPct val="0"/>
                </a:spcBef>
                <a:buFontTx/>
                <a:buNone/>
              </a:pPr>
              <a:t>46</a:t>
            </a:fld>
            <a:endParaRPr lang="en-US" altLang="en-US" sz="1400"/>
          </a:p>
        </p:txBody>
      </p:sp>
      <p:graphicFrame>
        <p:nvGraphicFramePr>
          <p:cNvPr id="94222" name="Group 14">
            <a:extLst>
              <a:ext uri="{FF2B5EF4-FFF2-40B4-BE49-F238E27FC236}">
                <a16:creationId xmlns:a16="http://schemas.microsoft.com/office/drawing/2014/main" id="{1F825316-687D-4D0C-BFF0-D3AD5B7F0528}"/>
              </a:ext>
            </a:extLst>
          </p:cNvPr>
          <p:cNvGraphicFramePr>
            <a:graphicFrameLocks noGrp="1"/>
          </p:cNvGraphicFramePr>
          <p:nvPr/>
        </p:nvGraphicFramePr>
        <p:xfrm>
          <a:off x="1828801" y="2057401"/>
          <a:ext cx="2327275" cy="4173539"/>
        </p:xfrm>
        <a:graphic>
          <a:graphicData uri="http://schemas.openxmlformats.org/drawingml/2006/table">
            <a:tbl>
              <a:tblPr/>
              <a:tblGrid>
                <a:gridCol w="971550">
                  <a:extLst>
                    <a:ext uri="{9D8B030D-6E8A-4147-A177-3AD203B41FA5}">
                      <a16:colId xmlns:a16="http://schemas.microsoft.com/office/drawing/2014/main" val="1544628379"/>
                    </a:ext>
                  </a:extLst>
                </a:gridCol>
                <a:gridCol w="1355725">
                  <a:extLst>
                    <a:ext uri="{9D8B030D-6E8A-4147-A177-3AD203B41FA5}">
                      <a16:colId xmlns:a16="http://schemas.microsoft.com/office/drawing/2014/main" val="63796207"/>
                    </a:ext>
                  </a:extLst>
                </a:gridCol>
              </a:tblGrid>
              <a:tr h="762000">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Price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Quantity</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Demanded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48882766"/>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533400" indent="-533400" eaLnBrk="0" hangingPunct="0">
                        <a:spcBef>
                          <a:spcPct val="20000"/>
                        </a:spcBef>
                        <a:defRPr sz="2800">
                          <a:solidFill>
                            <a:schemeClr val="tx1"/>
                          </a:solidFill>
                          <a:latin typeface="Times New Roman" panose="02020603050405020304" pitchFamily="18" charset="0"/>
                        </a:defRPr>
                      </a:lvl1pPr>
                      <a:lvl2pPr marL="914400" indent="-457200" eaLnBrk="0" hangingPunct="0">
                        <a:spcBef>
                          <a:spcPct val="20000"/>
                        </a:spcBef>
                        <a:defRPr sz="2400">
                          <a:solidFill>
                            <a:schemeClr val="tx1"/>
                          </a:solidFill>
                          <a:latin typeface="Times New Roman" panose="02020603050405020304" pitchFamily="18" charset="0"/>
                        </a:defRPr>
                      </a:lvl2pPr>
                      <a:lvl3pPr marL="1295400" indent="-381000" eaLnBrk="0" hangingPunct="0">
                        <a:spcBef>
                          <a:spcPct val="20000"/>
                        </a:spcBef>
                        <a:defRPr sz="2000">
                          <a:solidFill>
                            <a:schemeClr val="tx1"/>
                          </a:solidFill>
                          <a:latin typeface="Times New Roman" panose="02020603050405020304" pitchFamily="18" charset="0"/>
                        </a:defRPr>
                      </a:lvl3pPr>
                      <a:lvl4pPr marL="1714500" indent="-342900" eaLnBrk="0" hangingPunct="0">
                        <a:spcBef>
                          <a:spcPct val="20000"/>
                        </a:spcBef>
                        <a:defRPr>
                          <a:solidFill>
                            <a:schemeClr val="tx1"/>
                          </a:solidFill>
                          <a:latin typeface="Times New Roman" panose="02020603050405020304" pitchFamily="18" charset="0"/>
                        </a:defRPr>
                      </a:lvl4pPr>
                      <a:lvl5pPr marL="2171700" indent="-342900" eaLnBrk="0" hangingPunct="0">
                        <a:spcBef>
                          <a:spcPct val="20000"/>
                        </a:spcBef>
                        <a:defRPr>
                          <a:solidFill>
                            <a:schemeClr val="tx1"/>
                          </a:solidFill>
                          <a:latin typeface="Times New Roman" panose="02020603050405020304" pitchFamily="18" charset="0"/>
                        </a:defRPr>
                      </a:lvl5pPr>
                      <a:lvl6pPr marL="2628900" indent="-342900" eaLnBrk="0" fontAlgn="base" hangingPunct="0">
                        <a:spcBef>
                          <a:spcPct val="20000"/>
                        </a:spcBef>
                        <a:spcAft>
                          <a:spcPct val="0"/>
                        </a:spcAft>
                        <a:defRPr>
                          <a:solidFill>
                            <a:schemeClr val="tx1"/>
                          </a:solidFill>
                          <a:latin typeface="Times New Roman" panose="02020603050405020304" pitchFamily="18" charset="0"/>
                        </a:defRPr>
                      </a:lvl6pPr>
                      <a:lvl7pPr marL="3086100" indent="-342900" eaLnBrk="0" fontAlgn="base" hangingPunct="0">
                        <a:spcBef>
                          <a:spcPct val="20000"/>
                        </a:spcBef>
                        <a:spcAft>
                          <a:spcPct val="0"/>
                        </a:spcAft>
                        <a:defRPr>
                          <a:solidFill>
                            <a:schemeClr val="tx1"/>
                          </a:solidFill>
                          <a:latin typeface="Times New Roman" panose="02020603050405020304" pitchFamily="18" charset="0"/>
                        </a:defRPr>
                      </a:lvl7pPr>
                      <a:lvl8pPr marL="3543300" indent="-342900" eaLnBrk="0" fontAlgn="base" hangingPunct="0">
                        <a:spcBef>
                          <a:spcPct val="20000"/>
                        </a:spcBef>
                        <a:spcAft>
                          <a:spcPct val="0"/>
                        </a:spcAft>
                        <a:defRPr>
                          <a:solidFill>
                            <a:schemeClr val="tx1"/>
                          </a:solidFill>
                          <a:latin typeface="Times New Roman" panose="02020603050405020304" pitchFamily="18" charset="0"/>
                        </a:defRPr>
                      </a:lvl8pPr>
                      <a:lvl9pPr marL="4000500" indent="-342900" eaLnBrk="0" fontAlgn="base" hangingPunct="0">
                        <a:spcBef>
                          <a:spcPct val="20000"/>
                        </a:spcBef>
                        <a:spcAft>
                          <a:spcPct val="0"/>
                        </a:spcAft>
                        <a:defRPr>
                          <a:solidFill>
                            <a:schemeClr val="tx1"/>
                          </a:solidFill>
                          <a:latin typeface="Times New Roman" panose="02020603050405020304" pitchFamily="18" charset="0"/>
                        </a:defRPr>
                      </a:lvl9pPr>
                    </a:lstStyle>
                    <a:p>
                      <a:pPr marL="533400" marR="0" lvl="0" indent="-533400" algn="l" defTabSz="914400" rtl="0" eaLnBrk="0" fontAlgn="base" latinLnBrk="0" hangingPunct="0">
                        <a:lnSpc>
                          <a:spcPct val="100000"/>
                        </a:lnSpc>
                        <a:spcBef>
                          <a:spcPct val="20000"/>
                        </a:spcBef>
                        <a:spcAft>
                          <a:spcPct val="0"/>
                        </a:spcAft>
                        <a:buClrTx/>
                        <a:buSzTx/>
                        <a:buFontTx/>
                        <a:buAutoNum type="arabicPlain" startAt="10"/>
                        <a:tabLst/>
                      </a:pPr>
                      <a:r>
                        <a:rPr kumimoji="0" lang="en-US" altLang="en-US" sz="2800" b="1" i="0" u="none" strike="noStrike" cap="none" normalizeH="0" baseline="0">
                          <a:ln>
                            <a:noFill/>
                          </a:ln>
                          <a:solidFill>
                            <a:schemeClr val="tx1"/>
                          </a:solidFill>
                          <a:effectLst/>
                          <a:latin typeface="Times New Roman" panose="02020603050405020304" pitchFamily="18" charset="0"/>
                        </a:rPr>
                        <a:t>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38745994"/>
                  </a:ext>
                </a:extLst>
              </a:tr>
              <a:tr h="7032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533400" indent="-533400" eaLnBrk="0" hangingPunct="0">
                        <a:spcBef>
                          <a:spcPct val="20000"/>
                        </a:spcBef>
                        <a:defRPr sz="2800">
                          <a:solidFill>
                            <a:schemeClr val="tx1"/>
                          </a:solidFill>
                          <a:latin typeface="Times New Roman" panose="02020603050405020304" pitchFamily="18" charset="0"/>
                        </a:defRPr>
                      </a:lvl1pPr>
                      <a:lvl2pPr marL="914400" indent="-457200" eaLnBrk="0" hangingPunct="0">
                        <a:spcBef>
                          <a:spcPct val="20000"/>
                        </a:spcBef>
                        <a:defRPr sz="2400">
                          <a:solidFill>
                            <a:schemeClr val="tx1"/>
                          </a:solidFill>
                          <a:latin typeface="Times New Roman" panose="02020603050405020304" pitchFamily="18" charset="0"/>
                        </a:defRPr>
                      </a:lvl2pPr>
                      <a:lvl3pPr marL="1295400" indent="-381000" eaLnBrk="0" hangingPunct="0">
                        <a:spcBef>
                          <a:spcPct val="20000"/>
                        </a:spcBef>
                        <a:defRPr sz="2000">
                          <a:solidFill>
                            <a:schemeClr val="tx1"/>
                          </a:solidFill>
                          <a:latin typeface="Times New Roman" panose="02020603050405020304" pitchFamily="18" charset="0"/>
                        </a:defRPr>
                      </a:lvl3pPr>
                      <a:lvl4pPr marL="1714500" indent="-342900" eaLnBrk="0" hangingPunct="0">
                        <a:spcBef>
                          <a:spcPct val="20000"/>
                        </a:spcBef>
                        <a:defRPr>
                          <a:solidFill>
                            <a:schemeClr val="tx1"/>
                          </a:solidFill>
                          <a:latin typeface="Times New Roman" panose="02020603050405020304" pitchFamily="18" charset="0"/>
                        </a:defRPr>
                      </a:lvl4pPr>
                      <a:lvl5pPr marL="2171700" indent="-342900" eaLnBrk="0" hangingPunct="0">
                        <a:spcBef>
                          <a:spcPct val="20000"/>
                        </a:spcBef>
                        <a:defRPr>
                          <a:solidFill>
                            <a:schemeClr val="tx1"/>
                          </a:solidFill>
                          <a:latin typeface="Times New Roman" panose="02020603050405020304" pitchFamily="18" charset="0"/>
                        </a:defRPr>
                      </a:lvl5pPr>
                      <a:lvl6pPr marL="2628900" indent="-342900" eaLnBrk="0" fontAlgn="base" hangingPunct="0">
                        <a:spcBef>
                          <a:spcPct val="20000"/>
                        </a:spcBef>
                        <a:spcAft>
                          <a:spcPct val="0"/>
                        </a:spcAft>
                        <a:defRPr>
                          <a:solidFill>
                            <a:schemeClr val="tx1"/>
                          </a:solidFill>
                          <a:latin typeface="Times New Roman" panose="02020603050405020304" pitchFamily="18" charset="0"/>
                        </a:defRPr>
                      </a:lvl6pPr>
                      <a:lvl7pPr marL="3086100" indent="-342900" eaLnBrk="0" fontAlgn="base" hangingPunct="0">
                        <a:spcBef>
                          <a:spcPct val="20000"/>
                        </a:spcBef>
                        <a:spcAft>
                          <a:spcPct val="0"/>
                        </a:spcAft>
                        <a:defRPr>
                          <a:solidFill>
                            <a:schemeClr val="tx1"/>
                          </a:solidFill>
                          <a:latin typeface="Times New Roman" panose="02020603050405020304" pitchFamily="18" charset="0"/>
                        </a:defRPr>
                      </a:lvl7pPr>
                      <a:lvl8pPr marL="3543300" indent="-342900" eaLnBrk="0" fontAlgn="base" hangingPunct="0">
                        <a:spcBef>
                          <a:spcPct val="20000"/>
                        </a:spcBef>
                        <a:spcAft>
                          <a:spcPct val="0"/>
                        </a:spcAft>
                        <a:defRPr>
                          <a:solidFill>
                            <a:schemeClr val="tx1"/>
                          </a:solidFill>
                          <a:latin typeface="Times New Roman" panose="02020603050405020304" pitchFamily="18" charset="0"/>
                        </a:defRPr>
                      </a:lvl8pPr>
                      <a:lvl9pPr marL="4000500" indent="-342900" eaLnBrk="0" fontAlgn="base" hangingPunct="0">
                        <a:spcBef>
                          <a:spcPct val="20000"/>
                        </a:spcBef>
                        <a:spcAft>
                          <a:spcPct val="0"/>
                        </a:spcAft>
                        <a:defRPr>
                          <a:solidFill>
                            <a:schemeClr val="tx1"/>
                          </a:solidFill>
                          <a:latin typeface="Times New Roman" panose="02020603050405020304" pitchFamily="18" charset="0"/>
                        </a:defRPr>
                      </a:lvl9pPr>
                    </a:lstStyle>
                    <a:p>
                      <a:pPr marL="533400" marR="0" lvl="0" indent="-533400" algn="l" defTabSz="914400" rtl="0" eaLnBrk="0" fontAlgn="base" latinLnBrk="0" hangingPunct="0">
                        <a:lnSpc>
                          <a:spcPct val="100000"/>
                        </a:lnSpc>
                        <a:spcBef>
                          <a:spcPct val="20000"/>
                        </a:spcBef>
                        <a:spcAft>
                          <a:spcPct val="0"/>
                        </a:spcAft>
                        <a:buClrTx/>
                        <a:buSzTx/>
                        <a:buFontTx/>
                        <a:buAutoNum type="arabicPlain" startAt="20"/>
                        <a:tabLst/>
                      </a:pPr>
                      <a:r>
                        <a:rPr kumimoji="0" lang="en-US" altLang="en-US" sz="2800" b="1" i="0" u="none" strike="noStrike" cap="none" normalizeH="0" baseline="0">
                          <a:ln>
                            <a:noFill/>
                          </a:ln>
                          <a:solidFill>
                            <a:schemeClr val="tx1"/>
                          </a:solidFill>
                          <a:effectLst/>
                          <a:latin typeface="Times New Roman" panose="02020603050405020304" pitchFamily="18" charset="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41948945"/>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533400" indent="-533400" eaLnBrk="0" hangingPunct="0">
                        <a:spcBef>
                          <a:spcPct val="20000"/>
                        </a:spcBef>
                        <a:defRPr sz="2800">
                          <a:solidFill>
                            <a:schemeClr val="tx1"/>
                          </a:solidFill>
                          <a:latin typeface="Times New Roman" panose="02020603050405020304" pitchFamily="18" charset="0"/>
                        </a:defRPr>
                      </a:lvl1pPr>
                      <a:lvl2pPr marL="914400" indent="-457200" eaLnBrk="0" hangingPunct="0">
                        <a:spcBef>
                          <a:spcPct val="20000"/>
                        </a:spcBef>
                        <a:defRPr sz="2400">
                          <a:solidFill>
                            <a:schemeClr val="tx1"/>
                          </a:solidFill>
                          <a:latin typeface="Times New Roman" panose="02020603050405020304" pitchFamily="18" charset="0"/>
                        </a:defRPr>
                      </a:lvl2pPr>
                      <a:lvl3pPr marL="1295400" indent="-381000" eaLnBrk="0" hangingPunct="0">
                        <a:spcBef>
                          <a:spcPct val="20000"/>
                        </a:spcBef>
                        <a:defRPr sz="2000">
                          <a:solidFill>
                            <a:schemeClr val="tx1"/>
                          </a:solidFill>
                          <a:latin typeface="Times New Roman" panose="02020603050405020304" pitchFamily="18" charset="0"/>
                        </a:defRPr>
                      </a:lvl3pPr>
                      <a:lvl4pPr marL="1714500" indent="-342900" eaLnBrk="0" hangingPunct="0">
                        <a:spcBef>
                          <a:spcPct val="20000"/>
                        </a:spcBef>
                        <a:defRPr>
                          <a:solidFill>
                            <a:schemeClr val="tx1"/>
                          </a:solidFill>
                          <a:latin typeface="Times New Roman" panose="02020603050405020304" pitchFamily="18" charset="0"/>
                        </a:defRPr>
                      </a:lvl4pPr>
                      <a:lvl5pPr marL="2171700" indent="-342900" eaLnBrk="0" hangingPunct="0">
                        <a:spcBef>
                          <a:spcPct val="20000"/>
                        </a:spcBef>
                        <a:defRPr>
                          <a:solidFill>
                            <a:schemeClr val="tx1"/>
                          </a:solidFill>
                          <a:latin typeface="Times New Roman" panose="02020603050405020304" pitchFamily="18" charset="0"/>
                        </a:defRPr>
                      </a:lvl5pPr>
                      <a:lvl6pPr marL="2628900" indent="-342900" eaLnBrk="0" fontAlgn="base" hangingPunct="0">
                        <a:spcBef>
                          <a:spcPct val="20000"/>
                        </a:spcBef>
                        <a:spcAft>
                          <a:spcPct val="0"/>
                        </a:spcAft>
                        <a:defRPr>
                          <a:solidFill>
                            <a:schemeClr val="tx1"/>
                          </a:solidFill>
                          <a:latin typeface="Times New Roman" panose="02020603050405020304" pitchFamily="18" charset="0"/>
                        </a:defRPr>
                      </a:lvl6pPr>
                      <a:lvl7pPr marL="3086100" indent="-342900" eaLnBrk="0" fontAlgn="base" hangingPunct="0">
                        <a:spcBef>
                          <a:spcPct val="20000"/>
                        </a:spcBef>
                        <a:spcAft>
                          <a:spcPct val="0"/>
                        </a:spcAft>
                        <a:defRPr>
                          <a:solidFill>
                            <a:schemeClr val="tx1"/>
                          </a:solidFill>
                          <a:latin typeface="Times New Roman" panose="02020603050405020304" pitchFamily="18" charset="0"/>
                        </a:defRPr>
                      </a:lvl7pPr>
                      <a:lvl8pPr marL="3543300" indent="-342900" eaLnBrk="0" fontAlgn="base" hangingPunct="0">
                        <a:spcBef>
                          <a:spcPct val="20000"/>
                        </a:spcBef>
                        <a:spcAft>
                          <a:spcPct val="0"/>
                        </a:spcAft>
                        <a:defRPr>
                          <a:solidFill>
                            <a:schemeClr val="tx1"/>
                          </a:solidFill>
                          <a:latin typeface="Times New Roman" panose="02020603050405020304" pitchFamily="18" charset="0"/>
                        </a:defRPr>
                      </a:lvl8pPr>
                      <a:lvl9pPr marL="4000500" indent="-342900" eaLnBrk="0" fontAlgn="base" hangingPunct="0">
                        <a:spcBef>
                          <a:spcPct val="20000"/>
                        </a:spcBef>
                        <a:spcAft>
                          <a:spcPct val="0"/>
                        </a:spcAft>
                        <a:defRPr>
                          <a:solidFill>
                            <a:schemeClr val="tx1"/>
                          </a:solidFill>
                          <a:latin typeface="Times New Roman" panose="02020603050405020304" pitchFamily="18" charset="0"/>
                        </a:defRPr>
                      </a:lvl9pPr>
                    </a:lstStyle>
                    <a:p>
                      <a:pPr marL="533400" marR="0" lvl="0" indent="-533400" algn="l" defTabSz="914400" rtl="0" eaLnBrk="0" fontAlgn="base" latinLnBrk="0" hangingPunct="0">
                        <a:lnSpc>
                          <a:spcPct val="100000"/>
                        </a:lnSpc>
                        <a:spcBef>
                          <a:spcPct val="20000"/>
                        </a:spcBef>
                        <a:spcAft>
                          <a:spcPct val="0"/>
                        </a:spcAft>
                        <a:buClrTx/>
                        <a:buSzTx/>
                        <a:buFontTx/>
                        <a:buAutoNum type="arabicPlain" startAt="30"/>
                        <a:tabLst/>
                      </a:pPr>
                      <a:r>
                        <a:rPr kumimoji="0" lang="en-US" altLang="en-US" sz="2800" b="1" i="0" u="none" strike="noStrike" cap="none" normalizeH="0" baseline="0">
                          <a:ln>
                            <a:noFill/>
                          </a:ln>
                          <a:solidFill>
                            <a:schemeClr val="tx1"/>
                          </a:solidFill>
                          <a:effectLst/>
                          <a:latin typeface="Times New Roman" panose="02020603050405020304" pitchFamily="18" charset="0"/>
                        </a:rPr>
                        <a:t>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44711195"/>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533400" indent="-533400" eaLnBrk="0" hangingPunct="0">
                        <a:spcBef>
                          <a:spcPct val="20000"/>
                        </a:spcBef>
                        <a:defRPr sz="2800">
                          <a:solidFill>
                            <a:schemeClr val="tx1"/>
                          </a:solidFill>
                          <a:latin typeface="Times New Roman" panose="02020603050405020304" pitchFamily="18" charset="0"/>
                        </a:defRPr>
                      </a:lvl1pPr>
                      <a:lvl2pPr marL="914400" indent="-457200" eaLnBrk="0" hangingPunct="0">
                        <a:spcBef>
                          <a:spcPct val="20000"/>
                        </a:spcBef>
                        <a:defRPr sz="2400">
                          <a:solidFill>
                            <a:schemeClr val="tx1"/>
                          </a:solidFill>
                          <a:latin typeface="Times New Roman" panose="02020603050405020304" pitchFamily="18" charset="0"/>
                        </a:defRPr>
                      </a:lvl2pPr>
                      <a:lvl3pPr marL="1295400" indent="-381000" eaLnBrk="0" hangingPunct="0">
                        <a:spcBef>
                          <a:spcPct val="20000"/>
                        </a:spcBef>
                        <a:defRPr sz="2000">
                          <a:solidFill>
                            <a:schemeClr val="tx1"/>
                          </a:solidFill>
                          <a:latin typeface="Times New Roman" panose="02020603050405020304" pitchFamily="18" charset="0"/>
                        </a:defRPr>
                      </a:lvl3pPr>
                      <a:lvl4pPr marL="1714500" indent="-342900" eaLnBrk="0" hangingPunct="0">
                        <a:spcBef>
                          <a:spcPct val="20000"/>
                        </a:spcBef>
                        <a:defRPr>
                          <a:solidFill>
                            <a:schemeClr val="tx1"/>
                          </a:solidFill>
                          <a:latin typeface="Times New Roman" panose="02020603050405020304" pitchFamily="18" charset="0"/>
                        </a:defRPr>
                      </a:lvl4pPr>
                      <a:lvl5pPr marL="2171700" indent="-342900" eaLnBrk="0" hangingPunct="0">
                        <a:spcBef>
                          <a:spcPct val="20000"/>
                        </a:spcBef>
                        <a:defRPr>
                          <a:solidFill>
                            <a:schemeClr val="tx1"/>
                          </a:solidFill>
                          <a:latin typeface="Times New Roman" panose="02020603050405020304" pitchFamily="18" charset="0"/>
                        </a:defRPr>
                      </a:lvl5pPr>
                      <a:lvl6pPr marL="2628900" indent="-342900" eaLnBrk="0" fontAlgn="base" hangingPunct="0">
                        <a:spcBef>
                          <a:spcPct val="20000"/>
                        </a:spcBef>
                        <a:spcAft>
                          <a:spcPct val="0"/>
                        </a:spcAft>
                        <a:defRPr>
                          <a:solidFill>
                            <a:schemeClr val="tx1"/>
                          </a:solidFill>
                          <a:latin typeface="Times New Roman" panose="02020603050405020304" pitchFamily="18" charset="0"/>
                        </a:defRPr>
                      </a:lvl6pPr>
                      <a:lvl7pPr marL="3086100" indent="-342900" eaLnBrk="0" fontAlgn="base" hangingPunct="0">
                        <a:spcBef>
                          <a:spcPct val="20000"/>
                        </a:spcBef>
                        <a:spcAft>
                          <a:spcPct val="0"/>
                        </a:spcAft>
                        <a:defRPr>
                          <a:solidFill>
                            <a:schemeClr val="tx1"/>
                          </a:solidFill>
                          <a:latin typeface="Times New Roman" panose="02020603050405020304" pitchFamily="18" charset="0"/>
                        </a:defRPr>
                      </a:lvl7pPr>
                      <a:lvl8pPr marL="3543300" indent="-342900" eaLnBrk="0" fontAlgn="base" hangingPunct="0">
                        <a:spcBef>
                          <a:spcPct val="20000"/>
                        </a:spcBef>
                        <a:spcAft>
                          <a:spcPct val="0"/>
                        </a:spcAft>
                        <a:defRPr>
                          <a:solidFill>
                            <a:schemeClr val="tx1"/>
                          </a:solidFill>
                          <a:latin typeface="Times New Roman" panose="02020603050405020304" pitchFamily="18" charset="0"/>
                        </a:defRPr>
                      </a:lvl8pPr>
                      <a:lvl9pPr marL="4000500" indent="-342900" eaLnBrk="0" fontAlgn="base" hangingPunct="0">
                        <a:spcBef>
                          <a:spcPct val="20000"/>
                        </a:spcBef>
                        <a:spcAft>
                          <a:spcPct val="0"/>
                        </a:spcAft>
                        <a:defRPr>
                          <a:solidFill>
                            <a:schemeClr val="tx1"/>
                          </a:solidFill>
                          <a:latin typeface="Times New Roman" panose="02020603050405020304" pitchFamily="18" charset="0"/>
                        </a:defRPr>
                      </a:lvl9pPr>
                    </a:lstStyle>
                    <a:p>
                      <a:pPr marL="533400" marR="0" lvl="0" indent="-533400" algn="l" defTabSz="914400" rtl="0" eaLnBrk="0" fontAlgn="base" latinLnBrk="0" hangingPunct="0">
                        <a:lnSpc>
                          <a:spcPct val="100000"/>
                        </a:lnSpc>
                        <a:spcBef>
                          <a:spcPct val="20000"/>
                        </a:spcBef>
                        <a:spcAft>
                          <a:spcPct val="0"/>
                        </a:spcAft>
                        <a:buClrTx/>
                        <a:buSzTx/>
                        <a:buFontTx/>
                        <a:buAutoNum type="arabicPlain" startAt="50"/>
                        <a:tabLst/>
                      </a:pPr>
                      <a:r>
                        <a:rPr kumimoji="0" lang="en-US" altLang="en-US" sz="2800" b="1" i="0" u="none" strike="noStrike" cap="none" normalizeH="0" baseline="0">
                          <a:ln>
                            <a:noFill/>
                          </a:ln>
                          <a:solidFill>
                            <a:schemeClr val="tx1"/>
                          </a:solidFill>
                          <a:effectLst/>
                          <a:latin typeface="Times New Roman" panose="02020603050405020304" pitchFamily="18"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31712993"/>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80  60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8843114"/>
                  </a:ext>
                </a:extLst>
              </a:tr>
            </a:tbl>
          </a:graphicData>
        </a:graphic>
      </p:graphicFrame>
      <p:sp>
        <p:nvSpPr>
          <p:cNvPr id="30755" name="Rectangle 31">
            <a:extLst>
              <a:ext uri="{FF2B5EF4-FFF2-40B4-BE49-F238E27FC236}">
                <a16:creationId xmlns:a16="http://schemas.microsoft.com/office/drawing/2014/main" id="{D39B3A8B-9C9C-4DAB-82E6-A23CADE338AB}"/>
              </a:ext>
            </a:extLst>
          </p:cNvPr>
          <p:cNvSpPr>
            <a:spLocks noChangeArrowheads="1"/>
          </p:cNvSpPr>
          <p:nvPr/>
        </p:nvSpPr>
        <p:spPr bwMode="auto">
          <a:xfrm>
            <a:off x="8839200" y="5029201"/>
            <a:ext cx="15890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Demand</a:t>
            </a:r>
          </a:p>
        </p:txBody>
      </p:sp>
      <p:sp>
        <p:nvSpPr>
          <p:cNvPr id="30756" name="Line 38">
            <a:extLst>
              <a:ext uri="{FF2B5EF4-FFF2-40B4-BE49-F238E27FC236}">
                <a16:creationId xmlns:a16="http://schemas.microsoft.com/office/drawing/2014/main" id="{0381C28C-CA47-4043-9634-5CC29317B34E}"/>
              </a:ext>
            </a:extLst>
          </p:cNvPr>
          <p:cNvSpPr>
            <a:spLocks noChangeShapeType="1"/>
          </p:cNvSpPr>
          <p:nvPr/>
        </p:nvSpPr>
        <p:spPr bwMode="auto">
          <a:xfrm flipV="1">
            <a:off x="2971800" y="30480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57" name="Line 39">
            <a:extLst>
              <a:ext uri="{FF2B5EF4-FFF2-40B4-BE49-F238E27FC236}">
                <a16:creationId xmlns:a16="http://schemas.microsoft.com/office/drawing/2014/main" id="{41D30DE6-3CD0-4049-B9F8-0B2B7DBCE574}"/>
              </a:ext>
            </a:extLst>
          </p:cNvPr>
          <p:cNvSpPr>
            <a:spLocks noChangeShapeType="1"/>
          </p:cNvSpPr>
          <p:nvPr/>
        </p:nvSpPr>
        <p:spPr bwMode="auto">
          <a:xfrm flipV="1">
            <a:off x="2895600" y="37338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58" name="Line 40">
            <a:extLst>
              <a:ext uri="{FF2B5EF4-FFF2-40B4-BE49-F238E27FC236}">
                <a16:creationId xmlns:a16="http://schemas.microsoft.com/office/drawing/2014/main" id="{E34A49F1-C2A9-4AE0-A573-75FEDE24D040}"/>
              </a:ext>
            </a:extLst>
          </p:cNvPr>
          <p:cNvSpPr>
            <a:spLocks noChangeShapeType="1"/>
          </p:cNvSpPr>
          <p:nvPr/>
        </p:nvSpPr>
        <p:spPr bwMode="auto">
          <a:xfrm flipV="1">
            <a:off x="2895600" y="43434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59" name="Line 41">
            <a:extLst>
              <a:ext uri="{FF2B5EF4-FFF2-40B4-BE49-F238E27FC236}">
                <a16:creationId xmlns:a16="http://schemas.microsoft.com/office/drawing/2014/main" id="{DC43575E-D5BA-4084-BACF-24A8C3B51CF3}"/>
              </a:ext>
            </a:extLst>
          </p:cNvPr>
          <p:cNvSpPr>
            <a:spLocks noChangeShapeType="1"/>
          </p:cNvSpPr>
          <p:nvPr/>
        </p:nvSpPr>
        <p:spPr bwMode="auto">
          <a:xfrm flipV="1">
            <a:off x="2971800" y="50292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60" name="Line 42">
            <a:extLst>
              <a:ext uri="{FF2B5EF4-FFF2-40B4-BE49-F238E27FC236}">
                <a16:creationId xmlns:a16="http://schemas.microsoft.com/office/drawing/2014/main" id="{48DB993E-DEBA-4900-86A7-302D8EE0A374}"/>
              </a:ext>
            </a:extLst>
          </p:cNvPr>
          <p:cNvSpPr>
            <a:spLocks noChangeShapeType="1"/>
          </p:cNvSpPr>
          <p:nvPr/>
        </p:nvSpPr>
        <p:spPr bwMode="auto">
          <a:xfrm flipV="1">
            <a:off x="2895600" y="57150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61" name="Freeform 30">
            <a:extLst>
              <a:ext uri="{FF2B5EF4-FFF2-40B4-BE49-F238E27FC236}">
                <a16:creationId xmlns:a16="http://schemas.microsoft.com/office/drawing/2014/main" id="{EEBE22F9-6632-4520-8DED-581921AA875F}"/>
              </a:ext>
            </a:extLst>
          </p:cNvPr>
          <p:cNvSpPr>
            <a:spLocks/>
          </p:cNvSpPr>
          <p:nvPr/>
        </p:nvSpPr>
        <p:spPr bwMode="auto">
          <a:xfrm rot="21241100">
            <a:off x="5562600" y="1600200"/>
            <a:ext cx="3657600" cy="3657600"/>
          </a:xfrm>
          <a:custGeom>
            <a:avLst/>
            <a:gdLst>
              <a:gd name="T0" fmla="*/ 0 w 4387"/>
              <a:gd name="T1" fmla="*/ 0 h 4289"/>
              <a:gd name="T2" fmla="*/ 2147483646 w 4387"/>
              <a:gd name="T3" fmla="*/ 2147483646 h 4289"/>
              <a:gd name="T4" fmla="*/ 2147483646 w 4387"/>
              <a:gd name="T5" fmla="*/ 2147483646 h 4289"/>
              <a:gd name="T6" fmla="*/ 2147483646 w 4387"/>
              <a:gd name="T7" fmla="*/ 2147483646 h 4289"/>
              <a:gd name="T8" fmla="*/ 2147483646 w 4387"/>
              <a:gd name="T9" fmla="*/ 2147483646 h 4289"/>
              <a:gd name="T10" fmla="*/ 2147483646 w 4387"/>
              <a:gd name="T11" fmla="*/ 2147483646 h 4289"/>
              <a:gd name="T12" fmla="*/ 2147483646 w 4387"/>
              <a:gd name="T13" fmla="*/ 2147483646 h 4289"/>
              <a:gd name="T14" fmla="*/ 2147483646 w 4387"/>
              <a:gd name="T15" fmla="*/ 2147483646 h 4289"/>
              <a:gd name="T16" fmla="*/ 2147483646 w 4387"/>
              <a:gd name="T17" fmla="*/ 2147483646 h 4289"/>
              <a:gd name="T18" fmla="*/ 2147483646 w 4387"/>
              <a:gd name="T19" fmla="*/ 2147483646 h 4289"/>
              <a:gd name="T20" fmla="*/ 2147483646 w 4387"/>
              <a:gd name="T21" fmla="*/ 2147483646 h 4289"/>
              <a:gd name="T22" fmla="*/ 2147483646 w 4387"/>
              <a:gd name="T23" fmla="*/ 2147483646 h 4289"/>
              <a:gd name="T24" fmla="*/ 2147483646 w 4387"/>
              <a:gd name="T25" fmla="*/ 2147483646 h 4289"/>
              <a:gd name="T26" fmla="*/ 2147483646 w 4387"/>
              <a:gd name="T27" fmla="*/ 2147483646 h 4289"/>
              <a:gd name="T28" fmla="*/ 2147483646 w 4387"/>
              <a:gd name="T29" fmla="*/ 2147483646 h 4289"/>
              <a:gd name="T30" fmla="*/ 2147483646 w 4387"/>
              <a:gd name="T31" fmla="*/ 2147483646 h 4289"/>
              <a:gd name="T32" fmla="*/ 2147483646 w 4387"/>
              <a:gd name="T33" fmla="*/ 2147483646 h 42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87"/>
              <a:gd name="T52" fmla="*/ 0 h 4289"/>
              <a:gd name="T53" fmla="*/ 4387 w 4387"/>
              <a:gd name="T54" fmla="*/ 4289 h 428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87" h="4289">
                <a:moveTo>
                  <a:pt x="0" y="0"/>
                </a:moveTo>
                <a:lnTo>
                  <a:pt x="191" y="346"/>
                </a:lnTo>
                <a:lnTo>
                  <a:pt x="397" y="685"/>
                </a:lnTo>
                <a:lnTo>
                  <a:pt x="615" y="1014"/>
                </a:lnTo>
                <a:lnTo>
                  <a:pt x="846" y="1335"/>
                </a:lnTo>
                <a:lnTo>
                  <a:pt x="1084" y="1643"/>
                </a:lnTo>
                <a:lnTo>
                  <a:pt x="1337" y="1942"/>
                </a:lnTo>
                <a:lnTo>
                  <a:pt x="1599" y="2230"/>
                </a:lnTo>
                <a:lnTo>
                  <a:pt x="1873" y="2509"/>
                </a:lnTo>
                <a:lnTo>
                  <a:pt x="2155" y="2773"/>
                </a:lnTo>
                <a:lnTo>
                  <a:pt x="2447" y="3028"/>
                </a:lnTo>
                <a:lnTo>
                  <a:pt x="2748" y="3269"/>
                </a:lnTo>
                <a:lnTo>
                  <a:pt x="3059" y="3499"/>
                </a:lnTo>
                <a:lnTo>
                  <a:pt x="3378" y="3715"/>
                </a:lnTo>
                <a:lnTo>
                  <a:pt x="3706" y="3919"/>
                </a:lnTo>
                <a:lnTo>
                  <a:pt x="4043" y="4110"/>
                </a:lnTo>
                <a:lnTo>
                  <a:pt x="4387" y="4289"/>
                </a:lnTo>
              </a:path>
            </a:pathLst>
          </a:custGeom>
          <a:noFill/>
          <a:ln w="57150">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62" name="Oval 44">
            <a:extLst>
              <a:ext uri="{FF2B5EF4-FFF2-40B4-BE49-F238E27FC236}">
                <a16:creationId xmlns:a16="http://schemas.microsoft.com/office/drawing/2014/main" id="{DDF77419-84DF-46E6-B046-8CB55EA49D3D}"/>
              </a:ext>
            </a:extLst>
          </p:cNvPr>
          <p:cNvSpPr>
            <a:spLocks noChangeArrowheads="1"/>
          </p:cNvSpPr>
          <p:nvPr/>
        </p:nvSpPr>
        <p:spPr bwMode="auto">
          <a:xfrm>
            <a:off x="5334000" y="16764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0763" name="Oval 45">
            <a:extLst>
              <a:ext uri="{FF2B5EF4-FFF2-40B4-BE49-F238E27FC236}">
                <a16:creationId xmlns:a16="http://schemas.microsoft.com/office/drawing/2014/main" id="{F11E965A-D7DE-4197-98E1-5C55990D9F2D}"/>
              </a:ext>
            </a:extLst>
          </p:cNvPr>
          <p:cNvSpPr>
            <a:spLocks noChangeArrowheads="1"/>
          </p:cNvSpPr>
          <p:nvPr/>
        </p:nvSpPr>
        <p:spPr bwMode="auto">
          <a:xfrm>
            <a:off x="5867400" y="2514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0764" name="Oval 46">
            <a:extLst>
              <a:ext uri="{FF2B5EF4-FFF2-40B4-BE49-F238E27FC236}">
                <a16:creationId xmlns:a16="http://schemas.microsoft.com/office/drawing/2014/main" id="{626D3074-BC88-4CC7-801A-4AAC6B225DD6}"/>
              </a:ext>
            </a:extLst>
          </p:cNvPr>
          <p:cNvSpPr>
            <a:spLocks noChangeArrowheads="1"/>
          </p:cNvSpPr>
          <p:nvPr/>
        </p:nvSpPr>
        <p:spPr bwMode="auto">
          <a:xfrm>
            <a:off x="6553200" y="3276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0765" name="Oval 47">
            <a:extLst>
              <a:ext uri="{FF2B5EF4-FFF2-40B4-BE49-F238E27FC236}">
                <a16:creationId xmlns:a16="http://schemas.microsoft.com/office/drawing/2014/main" id="{F3F55BD7-5AF4-4DDB-B8B7-CB448227E9AD}"/>
              </a:ext>
            </a:extLst>
          </p:cNvPr>
          <p:cNvSpPr>
            <a:spLocks noChangeArrowheads="1"/>
          </p:cNvSpPr>
          <p:nvPr/>
        </p:nvSpPr>
        <p:spPr bwMode="auto">
          <a:xfrm>
            <a:off x="7696200" y="41148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0766" name="Oval 48">
            <a:extLst>
              <a:ext uri="{FF2B5EF4-FFF2-40B4-BE49-F238E27FC236}">
                <a16:creationId xmlns:a16="http://schemas.microsoft.com/office/drawing/2014/main" id="{27D496A1-3DE9-4C1F-B9C7-1D6CEB5E5A27}"/>
              </a:ext>
            </a:extLst>
          </p:cNvPr>
          <p:cNvSpPr>
            <a:spLocks noChangeArrowheads="1"/>
          </p:cNvSpPr>
          <p:nvPr/>
        </p:nvSpPr>
        <p:spPr bwMode="auto">
          <a:xfrm>
            <a:off x="9296400" y="49530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94257" name="AutoShape 49">
            <a:extLst>
              <a:ext uri="{FF2B5EF4-FFF2-40B4-BE49-F238E27FC236}">
                <a16:creationId xmlns:a16="http://schemas.microsoft.com/office/drawing/2014/main" id="{26023CCC-6F1D-4AB0-ADC6-C402A657BA7E}"/>
              </a:ext>
            </a:extLst>
          </p:cNvPr>
          <p:cNvSpPr>
            <a:spLocks noChangeArrowheads="1"/>
          </p:cNvSpPr>
          <p:nvPr/>
        </p:nvSpPr>
        <p:spPr bwMode="auto">
          <a:xfrm rot="10800000">
            <a:off x="6400800" y="3581400"/>
            <a:ext cx="609600" cy="381000"/>
          </a:xfrm>
          <a:prstGeom prst="rightArrow">
            <a:avLst>
              <a:gd name="adj1" fmla="val 50000"/>
              <a:gd name="adj2" fmla="val 40000"/>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 name="Rectangle 31">
            <a:extLst>
              <a:ext uri="{FF2B5EF4-FFF2-40B4-BE49-F238E27FC236}">
                <a16:creationId xmlns:a16="http://schemas.microsoft.com/office/drawing/2014/main" id="{56138250-7B51-4E3B-B068-1FFDBF1140BA}"/>
              </a:ext>
            </a:extLst>
          </p:cNvPr>
          <p:cNvSpPr>
            <a:spLocks noChangeArrowheads="1"/>
          </p:cNvSpPr>
          <p:nvPr/>
        </p:nvSpPr>
        <p:spPr bwMode="auto">
          <a:xfrm>
            <a:off x="7696201" y="5029201"/>
            <a:ext cx="5762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D</a:t>
            </a:r>
            <a:r>
              <a:rPr lang="en-US" altLang="en-US" sz="2800" b="1" baseline="-25000">
                <a:latin typeface="Arial" panose="020B0604020202020204" pitchFamily="34" charset="0"/>
              </a:rPr>
              <a:t>2</a:t>
            </a:r>
          </a:p>
        </p:txBody>
      </p:sp>
      <p:sp>
        <p:nvSpPr>
          <p:cNvPr id="3" name="Rectangle 31">
            <a:extLst>
              <a:ext uri="{FF2B5EF4-FFF2-40B4-BE49-F238E27FC236}">
                <a16:creationId xmlns:a16="http://schemas.microsoft.com/office/drawing/2014/main" id="{E61C2498-0FCB-4AA0-A5EA-AC44E7C26319}"/>
              </a:ext>
            </a:extLst>
          </p:cNvPr>
          <p:cNvSpPr>
            <a:spLocks noChangeArrowheads="1"/>
          </p:cNvSpPr>
          <p:nvPr/>
        </p:nvSpPr>
        <p:spPr bwMode="auto">
          <a:xfrm>
            <a:off x="6553200" y="1828800"/>
            <a:ext cx="3505200" cy="116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90000"/>
              </a:lnSpc>
              <a:spcBef>
                <a:spcPct val="0"/>
              </a:spcBef>
              <a:buFontTx/>
              <a:buNone/>
            </a:pPr>
            <a:r>
              <a:rPr lang="en-US" altLang="en-US" sz="2400" b="1" u="sng"/>
              <a:t>Decrease in Demand</a:t>
            </a:r>
            <a:endParaRPr lang="en-US" altLang="en-US" sz="2400" b="1">
              <a:solidFill>
                <a:srgbClr val="990000"/>
              </a:solidFill>
            </a:endParaRPr>
          </a:p>
          <a:p>
            <a:pPr algn="ctr">
              <a:spcBef>
                <a:spcPct val="0"/>
              </a:spcBef>
              <a:buFontTx/>
              <a:buNone/>
            </a:pPr>
            <a:r>
              <a:rPr lang="en-US" altLang="en-US" sz="2400" b="1">
                <a:solidFill>
                  <a:srgbClr val="990000"/>
                </a:solidFill>
              </a:rPr>
              <a:t>Prices didn’t change but people want LESS cereal</a:t>
            </a:r>
          </a:p>
        </p:txBody>
      </p:sp>
      <p:sp>
        <p:nvSpPr>
          <p:cNvPr id="4" name="Freeform 30">
            <a:extLst>
              <a:ext uri="{FF2B5EF4-FFF2-40B4-BE49-F238E27FC236}">
                <a16:creationId xmlns:a16="http://schemas.microsoft.com/office/drawing/2014/main" id="{DA3142B4-2660-42EE-8EE4-18B8B12BFE45}"/>
              </a:ext>
            </a:extLst>
          </p:cNvPr>
          <p:cNvSpPr>
            <a:spLocks/>
          </p:cNvSpPr>
          <p:nvPr/>
        </p:nvSpPr>
        <p:spPr bwMode="auto">
          <a:xfrm rot="21241100">
            <a:off x="5400675" y="2528888"/>
            <a:ext cx="2667000" cy="2667000"/>
          </a:xfrm>
          <a:custGeom>
            <a:avLst/>
            <a:gdLst>
              <a:gd name="T0" fmla="*/ 0 w 4387"/>
              <a:gd name="T1" fmla="*/ 0 h 4289"/>
              <a:gd name="T2" fmla="*/ 2147483646 w 4387"/>
              <a:gd name="T3" fmla="*/ 2147483646 h 4289"/>
              <a:gd name="T4" fmla="*/ 2147483646 w 4387"/>
              <a:gd name="T5" fmla="*/ 2147483646 h 4289"/>
              <a:gd name="T6" fmla="*/ 2147483646 w 4387"/>
              <a:gd name="T7" fmla="*/ 2147483646 h 4289"/>
              <a:gd name="T8" fmla="*/ 2147483646 w 4387"/>
              <a:gd name="T9" fmla="*/ 2147483646 h 4289"/>
              <a:gd name="T10" fmla="*/ 2147483646 w 4387"/>
              <a:gd name="T11" fmla="*/ 2147483646 h 4289"/>
              <a:gd name="T12" fmla="*/ 2147483646 w 4387"/>
              <a:gd name="T13" fmla="*/ 2147483646 h 4289"/>
              <a:gd name="T14" fmla="*/ 2147483646 w 4387"/>
              <a:gd name="T15" fmla="*/ 2147483646 h 4289"/>
              <a:gd name="T16" fmla="*/ 2147483646 w 4387"/>
              <a:gd name="T17" fmla="*/ 2147483646 h 4289"/>
              <a:gd name="T18" fmla="*/ 2147483646 w 4387"/>
              <a:gd name="T19" fmla="*/ 2147483646 h 4289"/>
              <a:gd name="T20" fmla="*/ 2147483646 w 4387"/>
              <a:gd name="T21" fmla="*/ 2147483646 h 4289"/>
              <a:gd name="T22" fmla="*/ 2147483646 w 4387"/>
              <a:gd name="T23" fmla="*/ 2147483646 h 4289"/>
              <a:gd name="T24" fmla="*/ 2147483646 w 4387"/>
              <a:gd name="T25" fmla="*/ 2147483646 h 4289"/>
              <a:gd name="T26" fmla="*/ 2147483646 w 4387"/>
              <a:gd name="T27" fmla="*/ 2147483646 h 4289"/>
              <a:gd name="T28" fmla="*/ 2147483646 w 4387"/>
              <a:gd name="T29" fmla="*/ 2147483646 h 4289"/>
              <a:gd name="T30" fmla="*/ 2147483646 w 4387"/>
              <a:gd name="T31" fmla="*/ 2147483646 h 4289"/>
              <a:gd name="T32" fmla="*/ 2147483646 w 4387"/>
              <a:gd name="T33" fmla="*/ 2147483646 h 42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87"/>
              <a:gd name="T52" fmla="*/ 0 h 4289"/>
              <a:gd name="T53" fmla="*/ 4387 w 4387"/>
              <a:gd name="T54" fmla="*/ 4289 h 428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87" h="4289">
                <a:moveTo>
                  <a:pt x="0" y="0"/>
                </a:moveTo>
                <a:lnTo>
                  <a:pt x="191" y="346"/>
                </a:lnTo>
                <a:lnTo>
                  <a:pt x="397" y="685"/>
                </a:lnTo>
                <a:lnTo>
                  <a:pt x="615" y="1014"/>
                </a:lnTo>
                <a:lnTo>
                  <a:pt x="846" y="1335"/>
                </a:lnTo>
                <a:lnTo>
                  <a:pt x="1084" y="1643"/>
                </a:lnTo>
                <a:lnTo>
                  <a:pt x="1337" y="1942"/>
                </a:lnTo>
                <a:lnTo>
                  <a:pt x="1599" y="2230"/>
                </a:lnTo>
                <a:lnTo>
                  <a:pt x="1873" y="2509"/>
                </a:lnTo>
                <a:lnTo>
                  <a:pt x="2155" y="2773"/>
                </a:lnTo>
                <a:lnTo>
                  <a:pt x="2447" y="3028"/>
                </a:lnTo>
                <a:lnTo>
                  <a:pt x="2748" y="3269"/>
                </a:lnTo>
                <a:lnTo>
                  <a:pt x="3059" y="3499"/>
                </a:lnTo>
                <a:lnTo>
                  <a:pt x="3378" y="3715"/>
                </a:lnTo>
                <a:lnTo>
                  <a:pt x="3706" y="3919"/>
                </a:lnTo>
                <a:lnTo>
                  <a:pt x="4043" y="4110"/>
                </a:lnTo>
                <a:lnTo>
                  <a:pt x="4387" y="4289"/>
                </a:lnTo>
              </a:path>
            </a:pathLst>
          </a:custGeom>
          <a:noFill/>
          <a:ln w="57150">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268" name="Oval 60">
            <a:extLst>
              <a:ext uri="{FF2B5EF4-FFF2-40B4-BE49-F238E27FC236}">
                <a16:creationId xmlns:a16="http://schemas.microsoft.com/office/drawing/2014/main" id="{33BB06AF-5C57-467F-8EF4-0A5F924E82DD}"/>
              </a:ext>
            </a:extLst>
          </p:cNvPr>
          <p:cNvSpPr>
            <a:spLocks noChangeArrowheads="1"/>
          </p:cNvSpPr>
          <p:nvPr/>
        </p:nvSpPr>
        <p:spPr bwMode="auto">
          <a:xfrm>
            <a:off x="5181600" y="2514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94269" name="Oval 61">
            <a:extLst>
              <a:ext uri="{FF2B5EF4-FFF2-40B4-BE49-F238E27FC236}">
                <a16:creationId xmlns:a16="http://schemas.microsoft.com/office/drawing/2014/main" id="{042FAC8A-3BEA-46DC-B155-5FECF960074B}"/>
              </a:ext>
            </a:extLst>
          </p:cNvPr>
          <p:cNvSpPr>
            <a:spLocks noChangeArrowheads="1"/>
          </p:cNvSpPr>
          <p:nvPr/>
        </p:nvSpPr>
        <p:spPr bwMode="auto">
          <a:xfrm>
            <a:off x="5791200" y="3276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94270" name="Oval 62">
            <a:extLst>
              <a:ext uri="{FF2B5EF4-FFF2-40B4-BE49-F238E27FC236}">
                <a16:creationId xmlns:a16="http://schemas.microsoft.com/office/drawing/2014/main" id="{F14F7001-A9A2-4417-A5D8-E15B30F0FF3D}"/>
              </a:ext>
            </a:extLst>
          </p:cNvPr>
          <p:cNvSpPr>
            <a:spLocks noChangeArrowheads="1"/>
          </p:cNvSpPr>
          <p:nvPr/>
        </p:nvSpPr>
        <p:spPr bwMode="auto">
          <a:xfrm>
            <a:off x="6629400" y="41148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94271" name="Oval 63">
            <a:extLst>
              <a:ext uri="{FF2B5EF4-FFF2-40B4-BE49-F238E27FC236}">
                <a16:creationId xmlns:a16="http://schemas.microsoft.com/office/drawing/2014/main" id="{C13388E9-45F7-4554-9C93-AB80AEC666F7}"/>
              </a:ext>
            </a:extLst>
          </p:cNvPr>
          <p:cNvSpPr>
            <a:spLocks noChangeArrowheads="1"/>
          </p:cNvSpPr>
          <p:nvPr/>
        </p:nvSpPr>
        <p:spPr bwMode="auto">
          <a:xfrm>
            <a:off x="8153400" y="49530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Tree>
    <p:extLst>
      <p:ext uri="{BB962C8B-B14F-4D97-AF65-F5344CB8AC3E}">
        <p14:creationId xmlns:p14="http://schemas.microsoft.com/office/powerpoint/2010/main" val="288647351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4257"/>
                                        </p:tgtEl>
                                        <p:attrNameLst>
                                          <p:attrName>style.visibility</p:attrName>
                                        </p:attrNameLst>
                                      </p:cBhvr>
                                      <p:to>
                                        <p:strVal val="visible"/>
                                      </p:to>
                                    </p:set>
                                    <p:animEffect transition="in" filter="dissolve">
                                      <p:cBhvr>
                                        <p:cTn id="7" dur="500"/>
                                        <p:tgtEl>
                                          <p:spTgt spid="942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4268"/>
                                        </p:tgtEl>
                                        <p:attrNameLst>
                                          <p:attrName>style.visibility</p:attrName>
                                        </p:attrNameLst>
                                      </p:cBhvr>
                                      <p:to>
                                        <p:strVal val="visible"/>
                                      </p:to>
                                    </p:set>
                                    <p:animEffect transition="in" filter="dissolve">
                                      <p:cBhvr>
                                        <p:cTn id="12" dur="500"/>
                                        <p:tgtEl>
                                          <p:spTgt spid="94268"/>
                                        </p:tgtEl>
                                      </p:cBhvr>
                                    </p:animEffect>
                                  </p:childTnLst>
                                </p:cTn>
                              </p:par>
                              <p:par>
                                <p:cTn id="13" presetID="9" presetClass="entr" presetSubtype="0" fill="hold" nodeType="withEffect">
                                  <p:stCondLst>
                                    <p:cond delay="0"/>
                                  </p:stCondLst>
                                  <p:childTnLst>
                                    <p:set>
                                      <p:cBhvr>
                                        <p:cTn id="14" dur="1" fill="hold">
                                          <p:stCondLst>
                                            <p:cond delay="0"/>
                                          </p:stCondLst>
                                        </p:cTn>
                                        <p:tgtEl>
                                          <p:spTgt spid="94269"/>
                                        </p:tgtEl>
                                        <p:attrNameLst>
                                          <p:attrName>style.visibility</p:attrName>
                                        </p:attrNameLst>
                                      </p:cBhvr>
                                      <p:to>
                                        <p:strVal val="visible"/>
                                      </p:to>
                                    </p:set>
                                    <p:animEffect transition="in" filter="dissolve">
                                      <p:cBhvr>
                                        <p:cTn id="15" dur="500"/>
                                        <p:tgtEl>
                                          <p:spTgt spid="94269"/>
                                        </p:tgtEl>
                                      </p:cBhvr>
                                    </p:animEffect>
                                  </p:childTnLst>
                                </p:cTn>
                              </p:par>
                              <p:par>
                                <p:cTn id="16" presetID="9" presetClass="entr" presetSubtype="0" fill="hold" nodeType="withEffect">
                                  <p:stCondLst>
                                    <p:cond delay="0"/>
                                  </p:stCondLst>
                                  <p:childTnLst>
                                    <p:set>
                                      <p:cBhvr>
                                        <p:cTn id="17" dur="1" fill="hold">
                                          <p:stCondLst>
                                            <p:cond delay="0"/>
                                          </p:stCondLst>
                                        </p:cTn>
                                        <p:tgtEl>
                                          <p:spTgt spid="94270"/>
                                        </p:tgtEl>
                                        <p:attrNameLst>
                                          <p:attrName>style.visibility</p:attrName>
                                        </p:attrNameLst>
                                      </p:cBhvr>
                                      <p:to>
                                        <p:strVal val="visible"/>
                                      </p:to>
                                    </p:set>
                                    <p:animEffect transition="in" filter="dissolve">
                                      <p:cBhvr>
                                        <p:cTn id="18" dur="500"/>
                                        <p:tgtEl>
                                          <p:spTgt spid="94270"/>
                                        </p:tgtEl>
                                      </p:cBhvr>
                                    </p:animEffect>
                                  </p:childTnLst>
                                </p:cTn>
                              </p:par>
                              <p:par>
                                <p:cTn id="19" presetID="9" presetClass="entr" presetSubtype="0" fill="hold" nodeType="withEffect">
                                  <p:stCondLst>
                                    <p:cond delay="0"/>
                                  </p:stCondLst>
                                  <p:childTnLst>
                                    <p:set>
                                      <p:cBhvr>
                                        <p:cTn id="20" dur="1" fill="hold">
                                          <p:stCondLst>
                                            <p:cond delay="0"/>
                                          </p:stCondLst>
                                        </p:cTn>
                                        <p:tgtEl>
                                          <p:spTgt spid="94271"/>
                                        </p:tgtEl>
                                        <p:attrNameLst>
                                          <p:attrName>style.visibility</p:attrName>
                                        </p:attrNameLst>
                                      </p:cBhvr>
                                      <p:to>
                                        <p:strVal val="visible"/>
                                      </p:to>
                                    </p:set>
                                    <p:animEffect transition="in" filter="dissolve">
                                      <p:cBhvr>
                                        <p:cTn id="21" dur="500"/>
                                        <p:tgtEl>
                                          <p:spTgt spid="94271"/>
                                        </p:tgtEl>
                                      </p:cBhvr>
                                    </p:animEffect>
                                  </p:childTnLst>
                                </p:cTn>
                              </p:par>
                              <p:par>
                                <p:cTn id="22" presetID="9"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dissolve">
                                      <p:cBhvr>
                                        <p:cTn id="24" dur="500"/>
                                        <p:tgtEl>
                                          <p:spTgt spid="4"/>
                                        </p:tgtEl>
                                      </p:cBhvr>
                                    </p:animEffect>
                                  </p:childTnLst>
                                </p:cTn>
                              </p:par>
                              <p:par>
                                <p:cTn id="25" presetID="9" presetClass="entr" presetSubtype="0" fill="hold" nodeType="with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dissolve">
                                      <p:cBhvr>
                                        <p:cTn id="27" dur="500"/>
                                        <p:tgtEl>
                                          <p:spTgt spid="2">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dissolve">
                                      <p:cBhvr>
                                        <p:cTn id="32" dur="500"/>
                                        <p:tgtEl>
                                          <p:spTgt spid="3">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animEffect transition="in" filter="dissolve">
                                      <p:cBhvr>
                                        <p:cTn id="3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41EDFE2C-3051-4B75-BA5C-BAA64A89FEB6}"/>
              </a:ext>
            </a:extLst>
          </p:cNvPr>
          <p:cNvSpPr>
            <a:spLocks noGrp="1" noChangeArrowheads="1"/>
          </p:cNvSpPr>
          <p:nvPr>
            <p:ph type="title" idx="4294967295"/>
          </p:nvPr>
        </p:nvSpPr>
        <p:spPr>
          <a:xfrm>
            <a:off x="1752600" y="120651"/>
            <a:ext cx="8629650" cy="862013"/>
          </a:xfrm>
          <a:noFill/>
        </p:spPr>
        <p:txBody>
          <a:bodyPr vert="horz" lIns="92075" tIns="46038" rIns="92075" bIns="46038" rtlCol="0" anchor="ctr">
            <a:normAutofit/>
          </a:bodyPr>
          <a:lstStyle/>
          <a:p>
            <a:pPr eaLnBrk="1" hangingPunct="1"/>
            <a:r>
              <a:rPr lang="en-US" altLang="en-US" sz="5200" b="1"/>
              <a:t>Change in Demand</a:t>
            </a:r>
          </a:p>
        </p:txBody>
      </p:sp>
      <p:grpSp>
        <p:nvGrpSpPr>
          <p:cNvPr id="31747" name="Group 17">
            <a:extLst>
              <a:ext uri="{FF2B5EF4-FFF2-40B4-BE49-F238E27FC236}">
                <a16:creationId xmlns:a16="http://schemas.microsoft.com/office/drawing/2014/main" id="{331B66B8-90A5-4D42-85D1-F19881FB17C1}"/>
              </a:ext>
            </a:extLst>
          </p:cNvPr>
          <p:cNvGrpSpPr>
            <a:grpSpLocks/>
          </p:cNvGrpSpPr>
          <p:nvPr/>
        </p:nvGrpSpPr>
        <p:grpSpPr bwMode="auto">
          <a:xfrm>
            <a:off x="4992688" y="1604964"/>
            <a:ext cx="4608512" cy="4262437"/>
            <a:chOff x="1473" y="948"/>
            <a:chExt cx="2989" cy="2724"/>
          </a:xfrm>
        </p:grpSpPr>
        <p:sp>
          <p:nvSpPr>
            <p:cNvPr id="31787" name="Line 18">
              <a:extLst>
                <a:ext uri="{FF2B5EF4-FFF2-40B4-BE49-F238E27FC236}">
                  <a16:creationId xmlns:a16="http://schemas.microsoft.com/office/drawing/2014/main" id="{2F1BCF7B-9A5B-472E-AC25-9CA6A803643F}"/>
                </a:ext>
              </a:extLst>
            </p:cNvPr>
            <p:cNvSpPr>
              <a:spLocks noChangeShapeType="1"/>
            </p:cNvSpPr>
            <p:nvPr/>
          </p:nvSpPr>
          <p:spPr bwMode="auto">
            <a:xfrm>
              <a:off x="1489" y="948"/>
              <a:ext cx="0" cy="2724"/>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1788" name="Line 19">
              <a:extLst>
                <a:ext uri="{FF2B5EF4-FFF2-40B4-BE49-F238E27FC236}">
                  <a16:creationId xmlns:a16="http://schemas.microsoft.com/office/drawing/2014/main" id="{F1564A13-CC2E-42B0-B562-0EF10BE312D4}"/>
                </a:ext>
              </a:extLst>
            </p:cNvPr>
            <p:cNvSpPr>
              <a:spLocks noChangeShapeType="1"/>
            </p:cNvSpPr>
            <p:nvPr/>
          </p:nvSpPr>
          <p:spPr bwMode="auto">
            <a:xfrm>
              <a:off x="1473" y="3655"/>
              <a:ext cx="2989" cy="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31748" name="Rectangle 21">
            <a:extLst>
              <a:ext uri="{FF2B5EF4-FFF2-40B4-BE49-F238E27FC236}">
                <a16:creationId xmlns:a16="http://schemas.microsoft.com/office/drawing/2014/main" id="{2191D03B-41E0-4AA6-99FF-7F0243E04DF6}"/>
              </a:ext>
            </a:extLst>
          </p:cNvPr>
          <p:cNvSpPr>
            <a:spLocks noChangeArrowheads="1"/>
          </p:cNvSpPr>
          <p:nvPr/>
        </p:nvSpPr>
        <p:spPr bwMode="auto">
          <a:xfrm>
            <a:off x="9753601" y="5791201"/>
            <a:ext cx="460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Q</a:t>
            </a:r>
          </a:p>
        </p:txBody>
      </p:sp>
      <p:sp>
        <p:nvSpPr>
          <p:cNvPr id="31749" name="Rectangle 22">
            <a:extLst>
              <a:ext uri="{FF2B5EF4-FFF2-40B4-BE49-F238E27FC236}">
                <a16:creationId xmlns:a16="http://schemas.microsoft.com/office/drawing/2014/main" id="{583B7EAD-27CD-447B-8FAC-E80F3A5207D9}"/>
              </a:ext>
            </a:extLst>
          </p:cNvPr>
          <p:cNvSpPr>
            <a:spLocks noChangeArrowheads="1"/>
          </p:cNvSpPr>
          <p:nvPr/>
        </p:nvSpPr>
        <p:spPr bwMode="auto">
          <a:xfrm>
            <a:off x="4729163" y="5683250"/>
            <a:ext cx="405560"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o</a:t>
            </a:r>
          </a:p>
        </p:txBody>
      </p:sp>
      <p:sp>
        <p:nvSpPr>
          <p:cNvPr id="31750" name="Text Box 23">
            <a:extLst>
              <a:ext uri="{FF2B5EF4-FFF2-40B4-BE49-F238E27FC236}">
                <a16:creationId xmlns:a16="http://schemas.microsoft.com/office/drawing/2014/main" id="{E4581CB7-4330-487F-B8FB-4DD0E00446BA}"/>
              </a:ext>
            </a:extLst>
          </p:cNvPr>
          <p:cNvSpPr txBox="1">
            <a:spLocks noChangeArrowheads="1"/>
          </p:cNvSpPr>
          <p:nvPr/>
        </p:nvSpPr>
        <p:spPr bwMode="auto">
          <a:xfrm>
            <a:off x="4578350" y="1595438"/>
            <a:ext cx="43815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US" altLang="en-US" sz="1800" b="1">
                <a:latin typeface="Arial" panose="020B0604020202020204" pitchFamily="34" charset="0"/>
              </a:rPr>
              <a:t>$5</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4</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3</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2</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1</a:t>
            </a:r>
          </a:p>
        </p:txBody>
      </p:sp>
      <p:sp>
        <p:nvSpPr>
          <p:cNvPr id="31751" name="Text Box 31">
            <a:extLst>
              <a:ext uri="{FF2B5EF4-FFF2-40B4-BE49-F238E27FC236}">
                <a16:creationId xmlns:a16="http://schemas.microsoft.com/office/drawing/2014/main" id="{6216D64A-768D-4DDA-8781-2978DD8423DC}"/>
              </a:ext>
            </a:extLst>
          </p:cNvPr>
          <p:cNvSpPr txBox="1">
            <a:spLocks noChangeArrowheads="1"/>
          </p:cNvSpPr>
          <p:nvPr/>
        </p:nvSpPr>
        <p:spPr bwMode="auto">
          <a:xfrm>
            <a:off x="4038601" y="990601"/>
            <a:ext cx="26765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800" b="1">
                <a:latin typeface="Arial" panose="020B0604020202020204" pitchFamily="34" charset="0"/>
              </a:rPr>
              <a:t>Price of Cereal</a:t>
            </a:r>
          </a:p>
        </p:txBody>
      </p:sp>
      <p:sp>
        <p:nvSpPr>
          <p:cNvPr id="31752" name="Text Box 32">
            <a:extLst>
              <a:ext uri="{FF2B5EF4-FFF2-40B4-BE49-F238E27FC236}">
                <a16:creationId xmlns:a16="http://schemas.microsoft.com/office/drawing/2014/main" id="{068CCD05-97EE-4B88-A7D4-8A4D70919D6C}"/>
              </a:ext>
            </a:extLst>
          </p:cNvPr>
          <p:cNvSpPr txBox="1">
            <a:spLocks noChangeArrowheads="1"/>
          </p:cNvSpPr>
          <p:nvPr/>
        </p:nvSpPr>
        <p:spPr bwMode="auto">
          <a:xfrm>
            <a:off x="6048376" y="6206161"/>
            <a:ext cx="2835713"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400" b="1">
                <a:latin typeface="Arial" panose="020B0604020202020204" pitchFamily="34" charset="0"/>
              </a:rPr>
              <a:t>Quantity of Cereal</a:t>
            </a:r>
          </a:p>
        </p:txBody>
      </p:sp>
      <p:sp>
        <p:nvSpPr>
          <p:cNvPr id="31753" name="Text Box 34">
            <a:extLst>
              <a:ext uri="{FF2B5EF4-FFF2-40B4-BE49-F238E27FC236}">
                <a16:creationId xmlns:a16="http://schemas.microsoft.com/office/drawing/2014/main" id="{7E269D19-D8E3-4CD9-B54D-BC00BD2C86BD}"/>
              </a:ext>
            </a:extLst>
          </p:cNvPr>
          <p:cNvSpPr txBox="1">
            <a:spLocks noChangeArrowheads="1"/>
          </p:cNvSpPr>
          <p:nvPr/>
        </p:nvSpPr>
        <p:spPr bwMode="auto">
          <a:xfrm>
            <a:off x="1828800" y="990600"/>
            <a:ext cx="2133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800" b="1">
                <a:solidFill>
                  <a:srgbClr val="CC0000"/>
                </a:solidFill>
              </a:rPr>
              <a:t>Demand Schedule</a:t>
            </a:r>
          </a:p>
        </p:txBody>
      </p:sp>
      <p:sp>
        <p:nvSpPr>
          <p:cNvPr id="31754" name="Text Box 35">
            <a:extLst>
              <a:ext uri="{FF2B5EF4-FFF2-40B4-BE49-F238E27FC236}">
                <a16:creationId xmlns:a16="http://schemas.microsoft.com/office/drawing/2014/main" id="{241D4226-002F-4A0D-95C3-4A7A2CF1F763}"/>
              </a:ext>
            </a:extLst>
          </p:cNvPr>
          <p:cNvSpPr txBox="1">
            <a:spLocks noChangeArrowheads="1"/>
          </p:cNvSpPr>
          <p:nvPr/>
        </p:nvSpPr>
        <p:spPr bwMode="auto">
          <a:xfrm>
            <a:off x="5224464" y="5827713"/>
            <a:ext cx="4529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a:latin typeface="Arial" panose="020B0604020202020204" pitchFamily="34" charset="0"/>
              </a:rPr>
              <a:t>10     20     30     40     50     60     70     80</a:t>
            </a:r>
          </a:p>
        </p:txBody>
      </p:sp>
      <p:sp>
        <p:nvSpPr>
          <p:cNvPr id="31755" name="Slide Number Placeholder 38">
            <a:extLst>
              <a:ext uri="{FF2B5EF4-FFF2-40B4-BE49-F238E27FC236}">
                <a16:creationId xmlns:a16="http://schemas.microsoft.com/office/drawing/2014/main" id="{69476BEF-9028-48E5-AA90-AE7CB4C7C659}"/>
              </a:ext>
            </a:extLst>
          </p:cNvPr>
          <p:cNvSpPr txBox="1">
            <a:spLocks noGrp="1"/>
          </p:cNvSpPr>
          <p:nvPr/>
        </p:nvSpPr>
        <p:spPr bwMode="auto">
          <a:xfrm>
            <a:off x="8763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925CA9C6-5113-46AC-80D1-733F4B6527F4}" type="slidenum">
              <a:rPr lang="en-US" altLang="en-US" sz="1400"/>
              <a:pPr algn="r" eaLnBrk="1" hangingPunct="1">
                <a:spcBef>
                  <a:spcPct val="0"/>
                </a:spcBef>
                <a:buFontTx/>
                <a:buNone/>
              </a:pPr>
              <a:t>47</a:t>
            </a:fld>
            <a:endParaRPr lang="en-US" altLang="en-US" sz="1400"/>
          </a:p>
        </p:txBody>
      </p:sp>
      <p:graphicFrame>
        <p:nvGraphicFramePr>
          <p:cNvPr id="95246" name="Group 14">
            <a:extLst>
              <a:ext uri="{FF2B5EF4-FFF2-40B4-BE49-F238E27FC236}">
                <a16:creationId xmlns:a16="http://schemas.microsoft.com/office/drawing/2014/main" id="{44DFB028-74F3-46A1-8EDF-E8F720DDADF0}"/>
              </a:ext>
            </a:extLst>
          </p:cNvPr>
          <p:cNvGraphicFramePr>
            <a:graphicFrameLocks noGrp="1"/>
          </p:cNvGraphicFramePr>
          <p:nvPr/>
        </p:nvGraphicFramePr>
        <p:xfrm>
          <a:off x="1828801" y="2057401"/>
          <a:ext cx="2327275" cy="4173539"/>
        </p:xfrm>
        <a:graphic>
          <a:graphicData uri="http://schemas.openxmlformats.org/drawingml/2006/table">
            <a:tbl>
              <a:tblPr/>
              <a:tblGrid>
                <a:gridCol w="971550">
                  <a:extLst>
                    <a:ext uri="{9D8B030D-6E8A-4147-A177-3AD203B41FA5}">
                      <a16:colId xmlns:a16="http://schemas.microsoft.com/office/drawing/2014/main" val="2487651760"/>
                    </a:ext>
                  </a:extLst>
                </a:gridCol>
                <a:gridCol w="1355725">
                  <a:extLst>
                    <a:ext uri="{9D8B030D-6E8A-4147-A177-3AD203B41FA5}">
                      <a16:colId xmlns:a16="http://schemas.microsoft.com/office/drawing/2014/main" val="2887603105"/>
                    </a:ext>
                  </a:extLst>
                </a:gridCol>
              </a:tblGrid>
              <a:tr h="762000">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Price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Quantity</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Demanded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60587245"/>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99196051"/>
                  </a:ext>
                </a:extLst>
              </a:tr>
              <a:tr h="7032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20606489"/>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94676450"/>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15908043"/>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80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08404639"/>
                  </a:ext>
                </a:extLst>
              </a:tr>
            </a:tbl>
          </a:graphicData>
        </a:graphic>
      </p:graphicFrame>
      <p:sp>
        <p:nvSpPr>
          <p:cNvPr id="31779" name="Freeform 30">
            <a:extLst>
              <a:ext uri="{FF2B5EF4-FFF2-40B4-BE49-F238E27FC236}">
                <a16:creationId xmlns:a16="http://schemas.microsoft.com/office/drawing/2014/main" id="{55C688DF-96A1-4D2B-9D2E-4F09FD5BCCC3}"/>
              </a:ext>
            </a:extLst>
          </p:cNvPr>
          <p:cNvSpPr>
            <a:spLocks/>
          </p:cNvSpPr>
          <p:nvPr/>
        </p:nvSpPr>
        <p:spPr bwMode="auto">
          <a:xfrm rot="21241100">
            <a:off x="5562600" y="1600200"/>
            <a:ext cx="3657600" cy="3657600"/>
          </a:xfrm>
          <a:custGeom>
            <a:avLst/>
            <a:gdLst>
              <a:gd name="T0" fmla="*/ 0 w 4387"/>
              <a:gd name="T1" fmla="*/ 0 h 4289"/>
              <a:gd name="T2" fmla="*/ 2147483646 w 4387"/>
              <a:gd name="T3" fmla="*/ 2147483646 h 4289"/>
              <a:gd name="T4" fmla="*/ 2147483646 w 4387"/>
              <a:gd name="T5" fmla="*/ 2147483646 h 4289"/>
              <a:gd name="T6" fmla="*/ 2147483646 w 4387"/>
              <a:gd name="T7" fmla="*/ 2147483646 h 4289"/>
              <a:gd name="T8" fmla="*/ 2147483646 w 4387"/>
              <a:gd name="T9" fmla="*/ 2147483646 h 4289"/>
              <a:gd name="T10" fmla="*/ 2147483646 w 4387"/>
              <a:gd name="T11" fmla="*/ 2147483646 h 4289"/>
              <a:gd name="T12" fmla="*/ 2147483646 w 4387"/>
              <a:gd name="T13" fmla="*/ 2147483646 h 4289"/>
              <a:gd name="T14" fmla="*/ 2147483646 w 4387"/>
              <a:gd name="T15" fmla="*/ 2147483646 h 4289"/>
              <a:gd name="T16" fmla="*/ 2147483646 w 4387"/>
              <a:gd name="T17" fmla="*/ 2147483646 h 4289"/>
              <a:gd name="T18" fmla="*/ 2147483646 w 4387"/>
              <a:gd name="T19" fmla="*/ 2147483646 h 4289"/>
              <a:gd name="T20" fmla="*/ 2147483646 w 4387"/>
              <a:gd name="T21" fmla="*/ 2147483646 h 4289"/>
              <a:gd name="T22" fmla="*/ 2147483646 w 4387"/>
              <a:gd name="T23" fmla="*/ 2147483646 h 4289"/>
              <a:gd name="T24" fmla="*/ 2147483646 w 4387"/>
              <a:gd name="T25" fmla="*/ 2147483646 h 4289"/>
              <a:gd name="T26" fmla="*/ 2147483646 w 4387"/>
              <a:gd name="T27" fmla="*/ 2147483646 h 4289"/>
              <a:gd name="T28" fmla="*/ 2147483646 w 4387"/>
              <a:gd name="T29" fmla="*/ 2147483646 h 4289"/>
              <a:gd name="T30" fmla="*/ 2147483646 w 4387"/>
              <a:gd name="T31" fmla="*/ 2147483646 h 4289"/>
              <a:gd name="T32" fmla="*/ 2147483646 w 4387"/>
              <a:gd name="T33" fmla="*/ 2147483646 h 42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87"/>
              <a:gd name="T52" fmla="*/ 0 h 4289"/>
              <a:gd name="T53" fmla="*/ 4387 w 4387"/>
              <a:gd name="T54" fmla="*/ 4289 h 428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87" h="4289">
                <a:moveTo>
                  <a:pt x="0" y="0"/>
                </a:moveTo>
                <a:lnTo>
                  <a:pt x="191" y="346"/>
                </a:lnTo>
                <a:lnTo>
                  <a:pt x="397" y="685"/>
                </a:lnTo>
                <a:lnTo>
                  <a:pt x="615" y="1014"/>
                </a:lnTo>
                <a:lnTo>
                  <a:pt x="846" y="1335"/>
                </a:lnTo>
                <a:lnTo>
                  <a:pt x="1084" y="1643"/>
                </a:lnTo>
                <a:lnTo>
                  <a:pt x="1337" y="1942"/>
                </a:lnTo>
                <a:lnTo>
                  <a:pt x="1599" y="2230"/>
                </a:lnTo>
                <a:lnTo>
                  <a:pt x="1873" y="2509"/>
                </a:lnTo>
                <a:lnTo>
                  <a:pt x="2155" y="2773"/>
                </a:lnTo>
                <a:lnTo>
                  <a:pt x="2447" y="3028"/>
                </a:lnTo>
                <a:lnTo>
                  <a:pt x="2748" y="3269"/>
                </a:lnTo>
                <a:lnTo>
                  <a:pt x="3059" y="3499"/>
                </a:lnTo>
                <a:lnTo>
                  <a:pt x="3378" y="3715"/>
                </a:lnTo>
                <a:lnTo>
                  <a:pt x="3706" y="3919"/>
                </a:lnTo>
                <a:lnTo>
                  <a:pt x="4043" y="4110"/>
                </a:lnTo>
                <a:lnTo>
                  <a:pt x="4387" y="4289"/>
                </a:lnTo>
              </a:path>
            </a:pathLst>
          </a:custGeom>
          <a:noFill/>
          <a:ln w="57150">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80" name="Oval 38">
            <a:extLst>
              <a:ext uri="{FF2B5EF4-FFF2-40B4-BE49-F238E27FC236}">
                <a16:creationId xmlns:a16="http://schemas.microsoft.com/office/drawing/2014/main" id="{49AC42F5-B9B1-4AD3-8496-9F94EB708416}"/>
              </a:ext>
            </a:extLst>
          </p:cNvPr>
          <p:cNvSpPr>
            <a:spLocks noChangeArrowheads="1"/>
          </p:cNvSpPr>
          <p:nvPr/>
        </p:nvSpPr>
        <p:spPr bwMode="auto">
          <a:xfrm>
            <a:off x="5334000" y="16764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1781" name="Oval 39">
            <a:extLst>
              <a:ext uri="{FF2B5EF4-FFF2-40B4-BE49-F238E27FC236}">
                <a16:creationId xmlns:a16="http://schemas.microsoft.com/office/drawing/2014/main" id="{C8886ABC-B10D-46B7-A5B9-A66C75D5A65A}"/>
              </a:ext>
            </a:extLst>
          </p:cNvPr>
          <p:cNvSpPr>
            <a:spLocks noChangeArrowheads="1"/>
          </p:cNvSpPr>
          <p:nvPr/>
        </p:nvSpPr>
        <p:spPr bwMode="auto">
          <a:xfrm>
            <a:off x="5867400" y="2514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1782" name="Oval 40">
            <a:extLst>
              <a:ext uri="{FF2B5EF4-FFF2-40B4-BE49-F238E27FC236}">
                <a16:creationId xmlns:a16="http://schemas.microsoft.com/office/drawing/2014/main" id="{93B9CB40-A651-4347-BACA-8A73B3F55A8C}"/>
              </a:ext>
            </a:extLst>
          </p:cNvPr>
          <p:cNvSpPr>
            <a:spLocks noChangeArrowheads="1"/>
          </p:cNvSpPr>
          <p:nvPr/>
        </p:nvSpPr>
        <p:spPr bwMode="auto">
          <a:xfrm>
            <a:off x="6553200" y="3276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1783" name="Oval 41">
            <a:extLst>
              <a:ext uri="{FF2B5EF4-FFF2-40B4-BE49-F238E27FC236}">
                <a16:creationId xmlns:a16="http://schemas.microsoft.com/office/drawing/2014/main" id="{FE94B4DF-1530-44DD-83FD-AAEEB2003A86}"/>
              </a:ext>
            </a:extLst>
          </p:cNvPr>
          <p:cNvSpPr>
            <a:spLocks noChangeArrowheads="1"/>
          </p:cNvSpPr>
          <p:nvPr/>
        </p:nvSpPr>
        <p:spPr bwMode="auto">
          <a:xfrm>
            <a:off x="7696200" y="41148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1784" name="Oval 42">
            <a:extLst>
              <a:ext uri="{FF2B5EF4-FFF2-40B4-BE49-F238E27FC236}">
                <a16:creationId xmlns:a16="http://schemas.microsoft.com/office/drawing/2014/main" id="{CE7354F9-D1E4-4788-978E-350B882C6D6C}"/>
              </a:ext>
            </a:extLst>
          </p:cNvPr>
          <p:cNvSpPr>
            <a:spLocks noChangeArrowheads="1"/>
          </p:cNvSpPr>
          <p:nvPr/>
        </p:nvSpPr>
        <p:spPr bwMode="auto">
          <a:xfrm>
            <a:off x="9296400" y="49530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1785" name="AutoShape 5">
            <a:extLst>
              <a:ext uri="{FF2B5EF4-FFF2-40B4-BE49-F238E27FC236}">
                <a16:creationId xmlns:a16="http://schemas.microsoft.com/office/drawing/2014/main" id="{D1BDFB89-1F38-442F-8F2B-CFE8F4B695B1}"/>
              </a:ext>
            </a:extLst>
          </p:cNvPr>
          <p:cNvSpPr>
            <a:spLocks noChangeArrowheads="1"/>
          </p:cNvSpPr>
          <p:nvPr/>
        </p:nvSpPr>
        <p:spPr bwMode="auto">
          <a:xfrm>
            <a:off x="2133601" y="990600"/>
            <a:ext cx="7921625" cy="5137150"/>
          </a:xfrm>
          <a:prstGeom prst="star16">
            <a:avLst>
              <a:gd name="adj" fmla="val 37500"/>
            </a:avLst>
          </a:prstGeom>
          <a:gradFill rotWithShape="0">
            <a:gsLst>
              <a:gs pos="0">
                <a:srgbClr val="C87676"/>
              </a:gs>
              <a:gs pos="100000">
                <a:srgbClr val="990000"/>
              </a:gs>
            </a:gsLst>
            <a:path path="shape">
              <a:fillToRect l="50000" t="50000" r="50000" b="50000"/>
            </a:path>
          </a:gradFill>
          <a:ln w="38100">
            <a:solidFill>
              <a:schemeClr val="tx1"/>
            </a:solidFill>
            <a:miter lim="800000"/>
            <a:headEnd/>
            <a:tailEnd/>
          </a:ln>
        </p:spPr>
        <p:txBody>
          <a:bodyPr wrap="none" lIns="92075" tIns="46038" rIns="92075" bIns="46038"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FontTx/>
              <a:buNone/>
            </a:pPr>
            <a:r>
              <a:rPr lang="en-US" altLang="en-US" sz="4800" b="1">
                <a:solidFill>
                  <a:schemeClr val="bg1"/>
                </a:solidFill>
              </a:rPr>
              <a:t>What if the price </a:t>
            </a:r>
          </a:p>
          <a:p>
            <a:pPr algn="ctr">
              <a:buFontTx/>
              <a:buNone/>
            </a:pPr>
            <a:r>
              <a:rPr lang="en-US" altLang="en-US" sz="4800" b="1">
                <a:solidFill>
                  <a:schemeClr val="bg1"/>
                </a:solidFill>
              </a:rPr>
              <a:t>of </a:t>
            </a:r>
            <a:r>
              <a:rPr lang="en-US" altLang="en-US" sz="4800" b="1" u="sng">
                <a:solidFill>
                  <a:schemeClr val="bg1"/>
                </a:solidFill>
              </a:rPr>
              <a:t>MILK</a:t>
            </a:r>
            <a:r>
              <a:rPr lang="en-US" altLang="en-US" sz="4800" b="1">
                <a:solidFill>
                  <a:schemeClr val="bg1"/>
                </a:solidFill>
              </a:rPr>
              <a:t> goes up?</a:t>
            </a:r>
          </a:p>
        </p:txBody>
      </p:sp>
      <p:sp>
        <p:nvSpPr>
          <p:cNvPr id="31786" name="Rectangle 31">
            <a:extLst>
              <a:ext uri="{FF2B5EF4-FFF2-40B4-BE49-F238E27FC236}">
                <a16:creationId xmlns:a16="http://schemas.microsoft.com/office/drawing/2014/main" id="{3F003EA6-9374-4643-B4DD-78C57DFCC209}"/>
              </a:ext>
            </a:extLst>
          </p:cNvPr>
          <p:cNvSpPr>
            <a:spLocks noChangeArrowheads="1"/>
          </p:cNvSpPr>
          <p:nvPr/>
        </p:nvSpPr>
        <p:spPr bwMode="auto">
          <a:xfrm>
            <a:off x="8839200" y="5029201"/>
            <a:ext cx="15890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Demand</a:t>
            </a:r>
          </a:p>
        </p:txBody>
      </p:sp>
    </p:spTree>
    <p:extLst>
      <p:ext uri="{BB962C8B-B14F-4D97-AF65-F5344CB8AC3E}">
        <p14:creationId xmlns:p14="http://schemas.microsoft.com/office/powerpoint/2010/main" val="2319070362"/>
      </p:ext>
    </p:extLst>
  </p:cSld>
  <p:clrMapOvr>
    <a:masterClrMapping/>
  </p:clrMapOvr>
  <p:transition>
    <p:rand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D3B18E3A-2D35-43FE-86CD-8C6F885BBDA8}"/>
              </a:ext>
            </a:extLst>
          </p:cNvPr>
          <p:cNvSpPr>
            <a:spLocks noGrp="1" noChangeArrowheads="1"/>
          </p:cNvSpPr>
          <p:nvPr>
            <p:ph type="title"/>
          </p:nvPr>
        </p:nvSpPr>
        <p:spPr>
          <a:xfrm>
            <a:off x="1981200" y="0"/>
            <a:ext cx="8382000" cy="1143000"/>
          </a:xfrm>
        </p:spPr>
        <p:txBody>
          <a:bodyPr/>
          <a:lstStyle/>
          <a:p>
            <a:pPr eaLnBrk="1" hangingPunct="1"/>
            <a:r>
              <a:rPr lang="en-US" altLang="en-US" sz="4000" b="1">
                <a:solidFill>
                  <a:srgbClr val="000099"/>
                </a:solidFill>
              </a:rPr>
              <a:t>What Causes a Shift in Demand?</a:t>
            </a:r>
          </a:p>
        </p:txBody>
      </p:sp>
      <p:sp>
        <p:nvSpPr>
          <p:cNvPr id="78851" name="Text Box 3">
            <a:extLst>
              <a:ext uri="{FF2B5EF4-FFF2-40B4-BE49-F238E27FC236}">
                <a16:creationId xmlns:a16="http://schemas.microsoft.com/office/drawing/2014/main" id="{A9BEAD87-30A6-4727-9D9C-6D583174D0A4}"/>
              </a:ext>
            </a:extLst>
          </p:cNvPr>
          <p:cNvSpPr txBox="1">
            <a:spLocks noChangeArrowheads="1"/>
          </p:cNvSpPr>
          <p:nvPr/>
        </p:nvSpPr>
        <p:spPr bwMode="auto">
          <a:xfrm>
            <a:off x="1828800" y="1143000"/>
            <a:ext cx="86106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defRPr>
            </a:lvl1pPr>
            <a:lvl2pPr marL="914400" indent="-45720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3800" b="1"/>
              <a:t>5 Shifters (Determinates) of Demand</a:t>
            </a:r>
            <a:r>
              <a:rPr lang="en-US" altLang="en-US" sz="3400" b="1"/>
              <a:t>:</a:t>
            </a:r>
          </a:p>
          <a:p>
            <a:pPr>
              <a:spcBef>
                <a:spcPct val="0"/>
              </a:spcBef>
              <a:buFontTx/>
              <a:buNone/>
            </a:pPr>
            <a:endParaRPr lang="en-US" altLang="en-US" sz="1800" b="1"/>
          </a:p>
          <a:p>
            <a:pPr lvl="1">
              <a:spcBef>
                <a:spcPct val="0"/>
              </a:spcBef>
              <a:buFontTx/>
              <a:buAutoNum type="arabicPeriod"/>
            </a:pPr>
            <a:r>
              <a:rPr lang="en-US" altLang="en-US" sz="4200" b="1">
                <a:solidFill>
                  <a:srgbClr val="990000"/>
                </a:solidFill>
              </a:rPr>
              <a:t>Tastes and Preferences</a:t>
            </a:r>
          </a:p>
          <a:p>
            <a:pPr lvl="1">
              <a:spcBef>
                <a:spcPct val="0"/>
              </a:spcBef>
              <a:buFontTx/>
              <a:buAutoNum type="arabicPeriod"/>
            </a:pPr>
            <a:r>
              <a:rPr lang="en-US" altLang="en-US" sz="4200" b="1">
                <a:solidFill>
                  <a:srgbClr val="990000"/>
                </a:solidFill>
              </a:rPr>
              <a:t>Number of Consumers</a:t>
            </a:r>
          </a:p>
          <a:p>
            <a:pPr lvl="1">
              <a:spcBef>
                <a:spcPct val="0"/>
              </a:spcBef>
              <a:buFontTx/>
              <a:buAutoNum type="arabicPeriod"/>
            </a:pPr>
            <a:r>
              <a:rPr lang="en-US" altLang="en-US" sz="4200" b="1">
                <a:solidFill>
                  <a:srgbClr val="990000"/>
                </a:solidFill>
              </a:rPr>
              <a:t>Price of Related Goods</a:t>
            </a:r>
          </a:p>
          <a:p>
            <a:pPr lvl="1">
              <a:spcBef>
                <a:spcPct val="0"/>
              </a:spcBef>
              <a:buFontTx/>
              <a:buAutoNum type="arabicPeriod"/>
            </a:pPr>
            <a:r>
              <a:rPr lang="en-US" altLang="en-US" sz="4200" b="1">
                <a:solidFill>
                  <a:srgbClr val="990000"/>
                </a:solidFill>
              </a:rPr>
              <a:t>Income</a:t>
            </a:r>
          </a:p>
          <a:p>
            <a:pPr lvl="1">
              <a:spcBef>
                <a:spcPct val="0"/>
              </a:spcBef>
              <a:buFontTx/>
              <a:buAutoNum type="arabicPeriod"/>
            </a:pPr>
            <a:r>
              <a:rPr lang="en-US" altLang="en-US" sz="4200" b="1">
                <a:solidFill>
                  <a:srgbClr val="990000"/>
                </a:solidFill>
              </a:rPr>
              <a:t>Future Expectations</a:t>
            </a:r>
            <a:endParaRPr lang="en-US" altLang="en-US" sz="2600" b="1">
              <a:solidFill>
                <a:srgbClr val="990000"/>
              </a:solidFill>
            </a:endParaRPr>
          </a:p>
          <a:p>
            <a:pPr algn="ctr">
              <a:spcBef>
                <a:spcPct val="0"/>
              </a:spcBef>
              <a:buFontTx/>
              <a:buNone/>
            </a:pPr>
            <a:endParaRPr lang="en-US" altLang="en-US" sz="1800" b="1">
              <a:solidFill>
                <a:srgbClr val="000099"/>
              </a:solidFill>
            </a:endParaRPr>
          </a:p>
          <a:p>
            <a:pPr algn="ctr">
              <a:spcBef>
                <a:spcPct val="0"/>
              </a:spcBef>
              <a:buFontTx/>
              <a:buNone/>
            </a:pPr>
            <a:r>
              <a:rPr lang="en-US" altLang="en-US" sz="3400" b="1">
                <a:solidFill>
                  <a:srgbClr val="000099"/>
                </a:solidFill>
              </a:rPr>
              <a:t>Changes in PRICE don’t shift the curve. It only causes movement along the curve.</a:t>
            </a:r>
            <a:r>
              <a:rPr lang="en-US" altLang="en-US" sz="3000" b="1">
                <a:solidFill>
                  <a:srgbClr val="000099"/>
                </a:solidFill>
                <a:latin typeface="Arial" panose="020B0604020202020204" pitchFamily="34" charset="0"/>
              </a:rPr>
              <a:t> </a:t>
            </a:r>
          </a:p>
        </p:txBody>
      </p:sp>
      <p:sp>
        <p:nvSpPr>
          <p:cNvPr id="32772" name="Slide Number Placeholder 3">
            <a:extLst>
              <a:ext uri="{FF2B5EF4-FFF2-40B4-BE49-F238E27FC236}">
                <a16:creationId xmlns:a16="http://schemas.microsoft.com/office/drawing/2014/main" id="{CDDD17FC-7155-4C9C-9710-3AD04F1A449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7C9DC9E-9343-4E63-B24D-2C3CD83E25CB}" type="slidenum">
              <a:rPr lang="en-US" altLang="en-US" sz="1400"/>
              <a:pPr>
                <a:spcBef>
                  <a:spcPct val="0"/>
                </a:spcBef>
                <a:buFontTx/>
                <a:buNone/>
              </a:pPr>
              <a:t>48</a:t>
            </a:fld>
            <a:endParaRPr lang="en-US" altLang="en-US" sz="1400"/>
          </a:p>
        </p:txBody>
      </p:sp>
    </p:spTree>
    <p:extLst>
      <p:ext uri="{BB962C8B-B14F-4D97-AF65-F5344CB8AC3E}">
        <p14:creationId xmlns:p14="http://schemas.microsoft.com/office/powerpoint/2010/main" val="2419601130"/>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8851">
                                            <p:txEl>
                                              <p:pRg st="0" end="0"/>
                                            </p:txEl>
                                          </p:spTgt>
                                        </p:tgtEl>
                                        <p:attrNameLst>
                                          <p:attrName>style.visibility</p:attrName>
                                        </p:attrNameLst>
                                      </p:cBhvr>
                                      <p:to>
                                        <p:strVal val="visible"/>
                                      </p:to>
                                    </p:set>
                                    <p:animEffect transition="in" filter="dissolve">
                                      <p:cBhvr>
                                        <p:cTn id="7" dur="500"/>
                                        <p:tgtEl>
                                          <p:spTgt spid="788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8851">
                                            <p:txEl>
                                              <p:pRg st="2" end="2"/>
                                            </p:txEl>
                                          </p:spTgt>
                                        </p:tgtEl>
                                        <p:attrNameLst>
                                          <p:attrName>style.visibility</p:attrName>
                                        </p:attrNameLst>
                                      </p:cBhvr>
                                      <p:to>
                                        <p:strVal val="visible"/>
                                      </p:to>
                                    </p:set>
                                    <p:animEffect transition="in" filter="dissolve">
                                      <p:cBhvr>
                                        <p:cTn id="12" dur="500"/>
                                        <p:tgtEl>
                                          <p:spTgt spid="7885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8851">
                                            <p:txEl>
                                              <p:pRg st="3" end="3"/>
                                            </p:txEl>
                                          </p:spTgt>
                                        </p:tgtEl>
                                        <p:attrNameLst>
                                          <p:attrName>style.visibility</p:attrName>
                                        </p:attrNameLst>
                                      </p:cBhvr>
                                      <p:to>
                                        <p:strVal val="visible"/>
                                      </p:to>
                                    </p:set>
                                    <p:animEffect transition="in" filter="dissolve">
                                      <p:cBhvr>
                                        <p:cTn id="17" dur="500"/>
                                        <p:tgtEl>
                                          <p:spTgt spid="78851">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8851">
                                            <p:txEl>
                                              <p:pRg st="4" end="4"/>
                                            </p:txEl>
                                          </p:spTgt>
                                        </p:tgtEl>
                                        <p:attrNameLst>
                                          <p:attrName>style.visibility</p:attrName>
                                        </p:attrNameLst>
                                      </p:cBhvr>
                                      <p:to>
                                        <p:strVal val="visible"/>
                                      </p:to>
                                    </p:set>
                                    <p:animEffect transition="in" filter="dissolve">
                                      <p:cBhvr>
                                        <p:cTn id="22" dur="500"/>
                                        <p:tgtEl>
                                          <p:spTgt spid="78851">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8851">
                                            <p:txEl>
                                              <p:pRg st="5" end="5"/>
                                            </p:txEl>
                                          </p:spTgt>
                                        </p:tgtEl>
                                        <p:attrNameLst>
                                          <p:attrName>style.visibility</p:attrName>
                                        </p:attrNameLst>
                                      </p:cBhvr>
                                      <p:to>
                                        <p:strVal val="visible"/>
                                      </p:to>
                                    </p:set>
                                    <p:animEffect transition="in" filter="dissolve">
                                      <p:cBhvr>
                                        <p:cTn id="27" dur="500"/>
                                        <p:tgtEl>
                                          <p:spTgt spid="78851">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8851">
                                            <p:txEl>
                                              <p:pRg st="6" end="6"/>
                                            </p:txEl>
                                          </p:spTgt>
                                        </p:tgtEl>
                                        <p:attrNameLst>
                                          <p:attrName>style.visibility</p:attrName>
                                        </p:attrNameLst>
                                      </p:cBhvr>
                                      <p:to>
                                        <p:strVal val="visible"/>
                                      </p:to>
                                    </p:set>
                                    <p:animEffect transition="in" filter="dissolve">
                                      <p:cBhvr>
                                        <p:cTn id="32" dur="500"/>
                                        <p:tgtEl>
                                          <p:spTgt spid="78851">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78851">
                                            <p:txEl>
                                              <p:pRg st="8" end="8"/>
                                            </p:txEl>
                                          </p:spTgt>
                                        </p:tgtEl>
                                        <p:attrNameLst>
                                          <p:attrName>style.visibility</p:attrName>
                                        </p:attrNameLst>
                                      </p:cBhvr>
                                      <p:to>
                                        <p:strVal val="visible"/>
                                      </p:to>
                                    </p:set>
                                    <p:animEffect transition="in" filter="dissolve">
                                      <p:cBhvr>
                                        <p:cTn id="37" dur="500"/>
                                        <p:tgtEl>
                                          <p:spTgt spid="7885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build="p" bldLvl="2"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2181"/>
            <a:ext cx="10515600" cy="1325563"/>
          </a:xfrm>
        </p:spPr>
        <p:txBody>
          <a:bodyPr/>
          <a:lstStyle/>
          <a:p>
            <a:pPr algn="ctr"/>
            <a:r>
              <a:rPr lang="en-US" dirty="0"/>
              <a:t>Consumer Income</a:t>
            </a:r>
          </a:p>
        </p:txBody>
      </p:sp>
      <p:sp>
        <p:nvSpPr>
          <p:cNvPr id="3" name="Content Placeholder 2"/>
          <p:cNvSpPr>
            <a:spLocks noGrp="1"/>
          </p:cNvSpPr>
          <p:nvPr>
            <p:ph idx="1"/>
          </p:nvPr>
        </p:nvSpPr>
        <p:spPr>
          <a:xfrm>
            <a:off x="838200" y="1387744"/>
            <a:ext cx="10515600" cy="4351338"/>
          </a:xfrm>
        </p:spPr>
        <p:txBody>
          <a:bodyPr>
            <a:normAutofit/>
          </a:bodyPr>
          <a:lstStyle/>
          <a:p>
            <a:r>
              <a:rPr lang="en-US" dirty="0"/>
              <a:t>A consumer’s income affects their demand  for goods &amp; services</a:t>
            </a:r>
          </a:p>
          <a:p>
            <a:pPr lvl="1"/>
            <a:r>
              <a:rPr lang="en-US" sz="2800" dirty="0"/>
              <a:t>Increase in income will cause an increase in consumption</a:t>
            </a:r>
          </a:p>
          <a:p>
            <a:pPr lvl="1"/>
            <a:r>
              <a:rPr lang="en-US" sz="2800" dirty="0"/>
              <a:t>Decrease  in income will cause a decrease in consumption</a:t>
            </a:r>
          </a:p>
          <a:p>
            <a:pPr lvl="1"/>
            <a:r>
              <a:rPr lang="en-US" sz="2800" b="1" u="sng" dirty="0">
                <a:solidFill>
                  <a:srgbClr val="7030A0"/>
                </a:solidFill>
                <a:latin typeface="Aharoni" panose="02010803020104030203" pitchFamily="2" charset="-79"/>
                <a:cs typeface="Aharoni" panose="02010803020104030203" pitchFamily="2" charset="-79"/>
              </a:rPr>
              <a:t>Normal good </a:t>
            </a:r>
            <a:r>
              <a:rPr lang="en-US" sz="2800" dirty="0">
                <a:solidFill>
                  <a:srgbClr val="7030A0"/>
                </a:solidFill>
                <a:latin typeface="Aharoni" panose="02010803020104030203" pitchFamily="2" charset="-79"/>
                <a:cs typeface="Aharoni" panose="02010803020104030203" pitchFamily="2" charset="-79"/>
              </a:rPr>
              <a:t>– income rises, demand rises</a:t>
            </a:r>
          </a:p>
          <a:p>
            <a:pPr lvl="1"/>
            <a:r>
              <a:rPr lang="en-US" sz="2800" b="1" u="sng" dirty="0">
                <a:solidFill>
                  <a:srgbClr val="92D050"/>
                </a:solidFill>
                <a:latin typeface="Bell MT" panose="02020503060305020303" pitchFamily="18" charset="0"/>
              </a:rPr>
              <a:t>Inferior good </a:t>
            </a:r>
            <a:r>
              <a:rPr lang="en-US" sz="2800" b="1" dirty="0">
                <a:solidFill>
                  <a:srgbClr val="92D050"/>
                </a:solidFill>
                <a:latin typeface="Bell MT" panose="02020503060305020303" pitchFamily="18" charset="0"/>
              </a:rPr>
              <a:t>– income rises, demand falls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8918" y="3842063"/>
            <a:ext cx="1993817" cy="254487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9574" y="3814102"/>
            <a:ext cx="2618765" cy="2618765"/>
          </a:xfrm>
          <a:prstGeom prst="rect">
            <a:avLst/>
          </a:prstGeom>
        </p:spPr>
      </p:pic>
      <p:sp>
        <p:nvSpPr>
          <p:cNvPr id="7" name="TextBox 6"/>
          <p:cNvSpPr txBox="1"/>
          <p:nvPr/>
        </p:nvSpPr>
        <p:spPr>
          <a:xfrm>
            <a:off x="3440625" y="4892653"/>
            <a:ext cx="901521" cy="461665"/>
          </a:xfrm>
          <a:prstGeom prst="rect">
            <a:avLst/>
          </a:prstGeom>
          <a:noFill/>
        </p:spPr>
        <p:txBody>
          <a:bodyPr wrap="square" rtlCol="0">
            <a:spAutoFit/>
          </a:bodyPr>
          <a:lstStyle/>
          <a:p>
            <a:pPr algn="ctr"/>
            <a:r>
              <a:rPr lang="en-US" sz="2400" dirty="0"/>
              <a:t>or</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1570" y="4689287"/>
            <a:ext cx="3005727" cy="209958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0266" y="3117972"/>
            <a:ext cx="3377031" cy="1414208"/>
          </a:xfrm>
          <a:prstGeom prst="rect">
            <a:avLst/>
          </a:prstGeom>
        </p:spPr>
      </p:pic>
      <p:sp>
        <p:nvSpPr>
          <p:cNvPr id="10" name="TextBox 9"/>
          <p:cNvSpPr txBox="1"/>
          <p:nvPr/>
        </p:nvSpPr>
        <p:spPr>
          <a:xfrm>
            <a:off x="9120716" y="4430726"/>
            <a:ext cx="1687132" cy="461665"/>
          </a:xfrm>
          <a:prstGeom prst="rect">
            <a:avLst/>
          </a:prstGeom>
          <a:noFill/>
        </p:spPr>
        <p:txBody>
          <a:bodyPr wrap="square" rtlCol="0">
            <a:spAutoFit/>
          </a:bodyPr>
          <a:lstStyle/>
          <a:p>
            <a:pPr algn="ctr"/>
            <a:r>
              <a:rPr lang="en-US" sz="2400" dirty="0"/>
              <a:t>or</a:t>
            </a:r>
          </a:p>
        </p:txBody>
      </p:sp>
    </p:spTree>
    <p:extLst>
      <p:ext uri="{BB962C8B-B14F-4D97-AF65-F5344CB8AC3E}">
        <p14:creationId xmlns:p14="http://schemas.microsoft.com/office/powerpoint/2010/main" val="12989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wipe(down)">
                                      <p:cBhvr>
                                        <p:cTn id="15" dur="500"/>
                                        <p:tgtEl>
                                          <p:spTgt spid="3">
                                            <p:txEl>
                                              <p:pRg st="3" end="3"/>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wipe(down)">
                                      <p:cBhvr>
                                        <p:cTn id="1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1513" y="0"/>
            <a:ext cx="10515600" cy="1325563"/>
          </a:xfrm>
        </p:spPr>
        <p:txBody>
          <a:bodyPr/>
          <a:lstStyle/>
          <a:p>
            <a:pPr algn="ctr"/>
            <a:r>
              <a:rPr lang="en-US" dirty="0">
                <a:latin typeface="Snap ITC" panose="04040A07060A02020202" pitchFamily="82" charset="0"/>
              </a:rPr>
              <a:t>Circular Flow Model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960" y="1076092"/>
            <a:ext cx="6718834" cy="5659558"/>
          </a:xfrm>
          <a:prstGeom prst="rect">
            <a:avLst/>
          </a:prstGeom>
        </p:spPr>
      </p:pic>
      <p:sp>
        <p:nvSpPr>
          <p:cNvPr id="5" name="TextBox 4"/>
          <p:cNvSpPr txBox="1"/>
          <p:nvPr/>
        </p:nvSpPr>
        <p:spPr>
          <a:xfrm>
            <a:off x="7147775" y="1545465"/>
            <a:ext cx="4597757" cy="3970318"/>
          </a:xfrm>
          <a:prstGeom prst="rect">
            <a:avLst/>
          </a:prstGeom>
          <a:noFill/>
        </p:spPr>
        <p:txBody>
          <a:bodyPr wrap="square" rtlCol="0">
            <a:spAutoFit/>
          </a:bodyPr>
          <a:lstStyle/>
          <a:p>
            <a:r>
              <a:rPr lang="en-US" sz="3600" dirty="0"/>
              <a:t>How does the Circular Flow Model summarize the relationship &amp; interaction between households, businesses, and government? </a:t>
            </a:r>
          </a:p>
        </p:txBody>
      </p:sp>
      <p:cxnSp>
        <p:nvCxnSpPr>
          <p:cNvPr id="9" name="Straight Arrow Connector 8"/>
          <p:cNvCxnSpPr/>
          <p:nvPr/>
        </p:nvCxnSpPr>
        <p:spPr>
          <a:xfrm>
            <a:off x="4333461" y="3830551"/>
            <a:ext cx="75537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p:cNvCxnSpPr/>
          <p:nvPr/>
        </p:nvCxnSpPr>
        <p:spPr>
          <a:xfrm flipH="1">
            <a:off x="2146852" y="3830551"/>
            <a:ext cx="74212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p:cNvCxnSpPr/>
          <p:nvPr/>
        </p:nvCxnSpPr>
        <p:spPr>
          <a:xfrm flipV="1">
            <a:off x="3610376" y="2650435"/>
            <a:ext cx="0" cy="98006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p:cNvCxnSpPr/>
          <p:nvPr/>
        </p:nvCxnSpPr>
        <p:spPr>
          <a:xfrm flipH="1">
            <a:off x="3610376" y="4030606"/>
            <a:ext cx="1" cy="10847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TextBox 17"/>
          <p:cNvSpPr txBox="1"/>
          <p:nvPr/>
        </p:nvSpPr>
        <p:spPr>
          <a:xfrm>
            <a:off x="2186190" y="3437680"/>
            <a:ext cx="826997" cy="369332"/>
          </a:xfrm>
          <a:prstGeom prst="rect">
            <a:avLst/>
          </a:prstGeom>
          <a:noFill/>
        </p:spPr>
        <p:txBody>
          <a:bodyPr wrap="square" rtlCol="0">
            <a:spAutoFit/>
          </a:bodyPr>
          <a:lstStyle/>
          <a:p>
            <a:r>
              <a:rPr lang="en-US" dirty="0"/>
              <a:t>Taxes</a:t>
            </a:r>
          </a:p>
        </p:txBody>
      </p:sp>
      <p:sp>
        <p:nvSpPr>
          <p:cNvPr id="19" name="TextBox 18"/>
          <p:cNvSpPr txBox="1"/>
          <p:nvPr/>
        </p:nvSpPr>
        <p:spPr>
          <a:xfrm>
            <a:off x="4315208" y="3403932"/>
            <a:ext cx="755374" cy="369332"/>
          </a:xfrm>
          <a:prstGeom prst="rect">
            <a:avLst/>
          </a:prstGeom>
          <a:noFill/>
        </p:spPr>
        <p:txBody>
          <a:bodyPr wrap="square" rtlCol="0">
            <a:spAutoFit/>
          </a:bodyPr>
          <a:lstStyle/>
          <a:p>
            <a:r>
              <a:rPr lang="en-US" dirty="0"/>
              <a:t>Taxes</a:t>
            </a:r>
          </a:p>
        </p:txBody>
      </p:sp>
      <p:sp>
        <p:nvSpPr>
          <p:cNvPr id="20" name="TextBox 19"/>
          <p:cNvSpPr txBox="1"/>
          <p:nvPr/>
        </p:nvSpPr>
        <p:spPr>
          <a:xfrm>
            <a:off x="2098796" y="3861329"/>
            <a:ext cx="948362" cy="369332"/>
          </a:xfrm>
          <a:prstGeom prst="rect">
            <a:avLst/>
          </a:prstGeom>
          <a:noFill/>
        </p:spPr>
        <p:txBody>
          <a:bodyPr wrap="square" rtlCol="0">
            <a:spAutoFit/>
          </a:bodyPr>
          <a:lstStyle/>
          <a:p>
            <a:r>
              <a:rPr lang="en-US" dirty="0"/>
              <a:t>Subsidy</a:t>
            </a:r>
          </a:p>
        </p:txBody>
      </p:sp>
      <p:sp>
        <p:nvSpPr>
          <p:cNvPr id="21" name="TextBox 20"/>
          <p:cNvSpPr txBox="1"/>
          <p:nvPr/>
        </p:nvSpPr>
        <p:spPr>
          <a:xfrm>
            <a:off x="4227864" y="3807012"/>
            <a:ext cx="966568" cy="369332"/>
          </a:xfrm>
          <a:prstGeom prst="rect">
            <a:avLst/>
          </a:prstGeom>
          <a:noFill/>
        </p:spPr>
        <p:txBody>
          <a:bodyPr wrap="square" rtlCol="0">
            <a:spAutoFit/>
          </a:bodyPr>
          <a:lstStyle/>
          <a:p>
            <a:r>
              <a:rPr lang="en-US" dirty="0"/>
              <a:t>Transfer </a:t>
            </a:r>
          </a:p>
        </p:txBody>
      </p:sp>
      <p:sp>
        <p:nvSpPr>
          <p:cNvPr id="22" name="TextBox 21"/>
          <p:cNvSpPr txBox="1"/>
          <p:nvPr/>
        </p:nvSpPr>
        <p:spPr>
          <a:xfrm>
            <a:off x="4213771" y="3991678"/>
            <a:ext cx="1126015" cy="369332"/>
          </a:xfrm>
          <a:prstGeom prst="rect">
            <a:avLst/>
          </a:prstGeom>
          <a:noFill/>
        </p:spPr>
        <p:txBody>
          <a:bodyPr wrap="square" rtlCol="0">
            <a:spAutoFit/>
          </a:bodyPr>
          <a:lstStyle/>
          <a:p>
            <a:r>
              <a:rPr lang="en-US" dirty="0"/>
              <a:t>Payment</a:t>
            </a:r>
          </a:p>
        </p:txBody>
      </p:sp>
      <p:sp>
        <p:nvSpPr>
          <p:cNvPr id="23" name="TextBox 22"/>
          <p:cNvSpPr txBox="1"/>
          <p:nvPr/>
        </p:nvSpPr>
        <p:spPr>
          <a:xfrm>
            <a:off x="3609535" y="2715405"/>
            <a:ext cx="1444488" cy="369332"/>
          </a:xfrm>
          <a:prstGeom prst="rect">
            <a:avLst/>
          </a:prstGeom>
          <a:noFill/>
        </p:spPr>
        <p:txBody>
          <a:bodyPr wrap="square" rtlCol="0">
            <a:spAutoFit/>
          </a:bodyPr>
          <a:lstStyle/>
          <a:p>
            <a:r>
              <a:rPr lang="en-US" dirty="0"/>
              <a:t>Buys F.O.P.</a:t>
            </a:r>
          </a:p>
        </p:txBody>
      </p:sp>
      <p:sp>
        <p:nvSpPr>
          <p:cNvPr id="24" name="TextBox 23"/>
          <p:cNvSpPr txBox="1"/>
          <p:nvPr/>
        </p:nvSpPr>
        <p:spPr>
          <a:xfrm>
            <a:off x="3637511" y="4694706"/>
            <a:ext cx="1179525" cy="646331"/>
          </a:xfrm>
          <a:prstGeom prst="rect">
            <a:avLst/>
          </a:prstGeom>
          <a:noFill/>
        </p:spPr>
        <p:txBody>
          <a:bodyPr wrap="square" rtlCol="0">
            <a:spAutoFit/>
          </a:bodyPr>
          <a:lstStyle/>
          <a:p>
            <a:r>
              <a:rPr lang="en-US" dirty="0"/>
              <a:t>Buys Outputs</a:t>
            </a:r>
          </a:p>
        </p:txBody>
      </p:sp>
      <p:sp>
        <p:nvSpPr>
          <p:cNvPr id="609" name="TextBox 608"/>
          <p:cNvSpPr txBox="1"/>
          <p:nvPr/>
        </p:nvSpPr>
        <p:spPr>
          <a:xfrm>
            <a:off x="3047158" y="3530624"/>
            <a:ext cx="1180706" cy="523220"/>
          </a:xfrm>
          <a:prstGeom prst="rect">
            <a:avLst/>
          </a:prstGeom>
          <a:noFill/>
        </p:spPr>
        <p:txBody>
          <a:bodyPr wrap="square" rtlCol="0">
            <a:spAutoFit/>
          </a:bodyPr>
          <a:lstStyle/>
          <a:p>
            <a:pPr algn="ctr"/>
            <a:r>
              <a:rPr lang="en-US" sz="2800" u="sng" dirty="0">
                <a:latin typeface="Aharoni" panose="02010803020104030203" pitchFamily="2" charset="-79"/>
                <a:cs typeface="Aharoni" panose="02010803020104030203" pitchFamily="2" charset="-79"/>
              </a:rPr>
              <a:t>Gov’t</a:t>
            </a:r>
          </a:p>
        </p:txBody>
      </p:sp>
      <p:cxnSp>
        <p:nvCxnSpPr>
          <p:cNvPr id="6" name="Straight Arrow Connector 5">
            <a:extLst>
              <a:ext uri="{FF2B5EF4-FFF2-40B4-BE49-F238E27FC236}">
                <a16:creationId xmlns:a16="http://schemas.microsoft.com/office/drawing/2014/main" id="{A4435727-9B0B-4EAE-BAFA-10CC55C4F94E}"/>
              </a:ext>
            </a:extLst>
          </p:cNvPr>
          <p:cNvCxnSpPr/>
          <p:nvPr/>
        </p:nvCxnSpPr>
        <p:spPr>
          <a:xfrm flipH="1">
            <a:off x="2146852" y="4247131"/>
            <a:ext cx="64935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40AC041C-3EC7-4BFC-8B53-383CE607D8BF}"/>
              </a:ext>
            </a:extLst>
          </p:cNvPr>
          <p:cNvCxnSpPr/>
          <p:nvPr/>
        </p:nvCxnSpPr>
        <p:spPr>
          <a:xfrm>
            <a:off x="4333461" y="4361010"/>
            <a:ext cx="66831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CED6D375-F4E1-42CF-A3B5-0BBE5351D2D7}"/>
              </a:ext>
            </a:extLst>
          </p:cNvPr>
          <p:cNvSpPr txBox="1"/>
          <p:nvPr/>
        </p:nvSpPr>
        <p:spPr>
          <a:xfrm>
            <a:off x="2146852" y="4262483"/>
            <a:ext cx="1323454" cy="338554"/>
          </a:xfrm>
          <a:prstGeom prst="rect">
            <a:avLst/>
          </a:prstGeom>
          <a:noFill/>
        </p:spPr>
        <p:txBody>
          <a:bodyPr wrap="square" rtlCol="0">
            <a:spAutoFit/>
          </a:bodyPr>
          <a:lstStyle/>
          <a:p>
            <a:r>
              <a:rPr lang="en-US" sz="1600" dirty="0"/>
              <a:t>Public Goods</a:t>
            </a:r>
          </a:p>
        </p:txBody>
      </p:sp>
      <p:sp>
        <p:nvSpPr>
          <p:cNvPr id="25" name="TextBox 24">
            <a:extLst>
              <a:ext uri="{FF2B5EF4-FFF2-40B4-BE49-F238E27FC236}">
                <a16:creationId xmlns:a16="http://schemas.microsoft.com/office/drawing/2014/main" id="{025815E6-396B-425B-8E9D-7D49C3EC6084}"/>
              </a:ext>
            </a:extLst>
          </p:cNvPr>
          <p:cNvSpPr txBox="1"/>
          <p:nvPr/>
        </p:nvSpPr>
        <p:spPr>
          <a:xfrm>
            <a:off x="3869636" y="4337470"/>
            <a:ext cx="1323454" cy="338554"/>
          </a:xfrm>
          <a:prstGeom prst="rect">
            <a:avLst/>
          </a:prstGeom>
          <a:noFill/>
        </p:spPr>
        <p:txBody>
          <a:bodyPr wrap="square" rtlCol="0">
            <a:spAutoFit/>
          </a:bodyPr>
          <a:lstStyle/>
          <a:p>
            <a:r>
              <a:rPr lang="en-US" sz="1600" dirty="0"/>
              <a:t>Public Goods</a:t>
            </a:r>
          </a:p>
        </p:txBody>
      </p:sp>
      <p:cxnSp>
        <p:nvCxnSpPr>
          <p:cNvPr id="14" name="Straight Arrow Connector 13">
            <a:extLst>
              <a:ext uri="{FF2B5EF4-FFF2-40B4-BE49-F238E27FC236}">
                <a16:creationId xmlns:a16="http://schemas.microsoft.com/office/drawing/2014/main" id="{22056BAC-30A3-441E-A84D-12D205B38E82}"/>
              </a:ext>
            </a:extLst>
          </p:cNvPr>
          <p:cNvCxnSpPr/>
          <p:nvPr/>
        </p:nvCxnSpPr>
        <p:spPr>
          <a:xfrm>
            <a:off x="2334438" y="3400882"/>
            <a:ext cx="42407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0A227CF-8A5D-481E-BDCB-8FC3F70DF087}"/>
              </a:ext>
            </a:extLst>
          </p:cNvPr>
          <p:cNvCxnSpPr/>
          <p:nvPr/>
        </p:nvCxnSpPr>
        <p:spPr>
          <a:xfrm flipH="1">
            <a:off x="4445473" y="3400882"/>
            <a:ext cx="39756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03970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dirty="0"/>
              <a:t>Consumer Tastes/Preferences</a:t>
            </a:r>
          </a:p>
        </p:txBody>
      </p:sp>
      <p:sp>
        <p:nvSpPr>
          <p:cNvPr id="3" name="Content Placeholder 2"/>
          <p:cNvSpPr>
            <a:spLocks noGrp="1"/>
          </p:cNvSpPr>
          <p:nvPr>
            <p:ph idx="1"/>
          </p:nvPr>
        </p:nvSpPr>
        <p:spPr>
          <a:xfrm>
            <a:off x="838199" y="1001377"/>
            <a:ext cx="11177790" cy="4351338"/>
          </a:xfrm>
        </p:spPr>
        <p:txBody>
          <a:bodyPr/>
          <a:lstStyle/>
          <a:p>
            <a:r>
              <a:rPr lang="en-US" dirty="0"/>
              <a:t>Changes in popularity of products are seen by the consumer “</a:t>
            </a:r>
            <a:r>
              <a:rPr lang="en-US" b="1" dirty="0">
                <a:solidFill>
                  <a:srgbClr val="92D050"/>
                </a:solidFill>
              </a:rPr>
              <a:t>dollar vote</a:t>
            </a:r>
            <a:r>
              <a:rPr lang="en-US" dirty="0"/>
              <a:t>” </a:t>
            </a:r>
          </a:p>
          <a:p>
            <a:r>
              <a:rPr lang="en-US" dirty="0"/>
              <a:t>Advertising – influence of trends &amp; marketing by firms can affect demand</a:t>
            </a:r>
          </a:p>
          <a:p>
            <a:pPr lvl="1"/>
            <a:r>
              <a:rPr lang="en-US" dirty="0"/>
              <a:t>Popularity of product decreases, decreases in demand</a:t>
            </a:r>
          </a:p>
          <a:p>
            <a:pPr lvl="1"/>
            <a:r>
              <a:rPr lang="en-US" dirty="0"/>
              <a:t>Popularity of a product increases, increases in demand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199" y="2911397"/>
            <a:ext cx="2661378" cy="383701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0203" y="2911397"/>
            <a:ext cx="3613597" cy="3708343"/>
          </a:xfrm>
          <a:prstGeom prst="rect">
            <a:avLst/>
          </a:prstGeom>
        </p:spPr>
      </p:pic>
      <p:sp>
        <p:nvSpPr>
          <p:cNvPr id="6" name="TextBox 5"/>
          <p:cNvSpPr txBox="1"/>
          <p:nvPr/>
        </p:nvSpPr>
        <p:spPr>
          <a:xfrm>
            <a:off x="3863662" y="3425780"/>
            <a:ext cx="3683358" cy="3046988"/>
          </a:xfrm>
          <a:prstGeom prst="rect">
            <a:avLst/>
          </a:prstGeom>
          <a:noFill/>
        </p:spPr>
        <p:txBody>
          <a:bodyPr wrap="square" rtlCol="0">
            <a:spAutoFit/>
          </a:bodyPr>
          <a:lstStyle/>
          <a:p>
            <a:r>
              <a:rPr lang="en-US" sz="2400" dirty="0">
                <a:solidFill>
                  <a:srgbClr val="FF0000"/>
                </a:solidFill>
              </a:rPr>
              <a:t>Star Wars was all the hype in the 1970s &amp; 1980s, but lost its popularity for a few decades, but now the DEMAND for the </a:t>
            </a:r>
            <a:r>
              <a:rPr lang="en-US" sz="2400" dirty="0">
                <a:solidFill>
                  <a:srgbClr val="FF0000"/>
                </a:solidFill>
                <a:latin typeface="Broadway" panose="04040905080B02020502" pitchFamily="82" charset="0"/>
              </a:rPr>
              <a:t>FORCE</a:t>
            </a:r>
            <a:r>
              <a:rPr lang="en-US" sz="2400" dirty="0">
                <a:solidFill>
                  <a:srgbClr val="FF0000"/>
                </a:solidFill>
              </a:rPr>
              <a:t> has once again been </a:t>
            </a:r>
            <a:r>
              <a:rPr lang="en-US" sz="2400" dirty="0">
                <a:solidFill>
                  <a:srgbClr val="FF0000"/>
                </a:solidFill>
                <a:latin typeface="Britannic Bold" panose="020B0903060703020204" pitchFamily="34" charset="0"/>
              </a:rPr>
              <a:t>AWAKENED</a:t>
            </a:r>
            <a:r>
              <a:rPr lang="en-US" sz="2400" dirty="0">
                <a:solidFill>
                  <a:srgbClr val="FF0000"/>
                </a:solidFill>
              </a:rPr>
              <a:t>!!! See what I did there?</a:t>
            </a:r>
          </a:p>
        </p:txBody>
      </p:sp>
    </p:spTree>
    <p:extLst>
      <p:ext uri="{BB962C8B-B14F-4D97-AF65-F5344CB8AC3E}">
        <p14:creationId xmlns:p14="http://schemas.microsoft.com/office/powerpoint/2010/main" val="397968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Consumer Future Expectations</a:t>
            </a:r>
            <a:endParaRPr lang="en-US" dirty="0"/>
          </a:p>
        </p:txBody>
      </p:sp>
      <p:sp>
        <p:nvSpPr>
          <p:cNvPr id="3" name="Content Placeholder 2"/>
          <p:cNvSpPr>
            <a:spLocks noGrp="1"/>
          </p:cNvSpPr>
          <p:nvPr>
            <p:ph idx="1"/>
          </p:nvPr>
        </p:nvSpPr>
        <p:spPr>
          <a:xfrm>
            <a:off x="838200" y="1542290"/>
            <a:ext cx="10515600" cy="4351338"/>
          </a:xfrm>
        </p:spPr>
        <p:txBody>
          <a:bodyPr/>
          <a:lstStyle/>
          <a:p>
            <a:r>
              <a:rPr lang="en-US" dirty="0"/>
              <a:t>Consumer Expectations refers to the way people think about the future, as it relates to consumption</a:t>
            </a:r>
          </a:p>
          <a:p>
            <a:pPr lvl="1"/>
            <a:r>
              <a:rPr lang="en-US" dirty="0"/>
              <a:t>Expectations for future prices can affect consumption for the present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229061"/>
            <a:ext cx="4382506" cy="2916509"/>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6866" y="3117598"/>
            <a:ext cx="5594586" cy="2798252"/>
          </a:xfrm>
          <a:prstGeom prst="rect">
            <a:avLst/>
          </a:prstGeom>
        </p:spPr>
      </p:pic>
    </p:spTree>
    <p:extLst>
      <p:ext uri="{BB962C8B-B14F-4D97-AF65-F5344CB8AC3E}">
        <p14:creationId xmlns:p14="http://schemas.microsoft.com/office/powerpoint/2010/main" val="336824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Market Size/Population</a:t>
            </a:r>
          </a:p>
        </p:txBody>
      </p:sp>
      <p:sp>
        <p:nvSpPr>
          <p:cNvPr id="3" name="Content Placeholder 2"/>
          <p:cNvSpPr>
            <a:spLocks noGrp="1"/>
          </p:cNvSpPr>
          <p:nvPr>
            <p:ph idx="1"/>
          </p:nvPr>
        </p:nvSpPr>
        <p:spPr>
          <a:xfrm>
            <a:off x="838200" y="1503653"/>
            <a:ext cx="10515600" cy="4351338"/>
          </a:xfrm>
        </p:spPr>
        <p:txBody>
          <a:bodyPr>
            <a:normAutofit/>
          </a:bodyPr>
          <a:lstStyle/>
          <a:p>
            <a:r>
              <a:rPr lang="en-US" dirty="0"/>
              <a:t>An increase in the number of consumers can cause an increase or decrease in the demand for products</a:t>
            </a:r>
          </a:p>
          <a:p>
            <a:pPr lvl="1"/>
            <a:r>
              <a:rPr lang="en-US" sz="2800" dirty="0">
                <a:solidFill>
                  <a:srgbClr val="C00000"/>
                </a:solidFill>
                <a:latin typeface="Aharoni" panose="02010803020104030203" pitchFamily="2" charset="-79"/>
                <a:cs typeface="Aharoni" panose="02010803020104030203" pitchFamily="2" charset="-79"/>
              </a:rPr>
              <a:t>Increase in population = increase in demand</a:t>
            </a:r>
          </a:p>
          <a:p>
            <a:pPr lvl="1"/>
            <a:r>
              <a:rPr lang="en-US" sz="2800" dirty="0">
                <a:solidFill>
                  <a:schemeClr val="accent5">
                    <a:lumMod val="60000"/>
                    <a:lumOff val="40000"/>
                  </a:schemeClr>
                </a:solidFill>
                <a:latin typeface="Aharoni" panose="02010803020104030203" pitchFamily="2" charset="-79"/>
                <a:cs typeface="Aharoni" panose="02010803020104030203" pitchFamily="2" charset="-79"/>
              </a:rPr>
              <a:t>Decrease in population = decrease in demand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6153" y="3673912"/>
            <a:ext cx="5575144" cy="252082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813" y="3673912"/>
            <a:ext cx="5604837" cy="2520826"/>
          </a:xfrm>
          <a:prstGeom prst="rect">
            <a:avLst/>
          </a:prstGeom>
        </p:spPr>
      </p:pic>
      <p:sp>
        <p:nvSpPr>
          <p:cNvPr id="9" name="TextBox 8"/>
          <p:cNvSpPr txBox="1"/>
          <p:nvPr/>
        </p:nvSpPr>
        <p:spPr>
          <a:xfrm>
            <a:off x="404813" y="6194738"/>
            <a:ext cx="5691187" cy="400110"/>
          </a:xfrm>
          <a:prstGeom prst="rect">
            <a:avLst/>
          </a:prstGeom>
          <a:noFill/>
        </p:spPr>
        <p:txBody>
          <a:bodyPr wrap="square" rtlCol="0">
            <a:spAutoFit/>
          </a:bodyPr>
          <a:lstStyle/>
          <a:p>
            <a:pPr algn="ctr"/>
            <a:r>
              <a:rPr lang="en-US" sz="2000" dirty="0"/>
              <a:t>UGA game day at Sanford Stadium in Athens, GA</a:t>
            </a:r>
          </a:p>
        </p:txBody>
      </p:sp>
      <p:sp>
        <p:nvSpPr>
          <p:cNvPr id="10" name="TextBox 9"/>
          <p:cNvSpPr txBox="1"/>
          <p:nvPr/>
        </p:nvSpPr>
        <p:spPr>
          <a:xfrm>
            <a:off x="6306153" y="6194738"/>
            <a:ext cx="5575144" cy="400110"/>
          </a:xfrm>
          <a:prstGeom prst="rect">
            <a:avLst/>
          </a:prstGeom>
          <a:noFill/>
        </p:spPr>
        <p:txBody>
          <a:bodyPr wrap="square" rtlCol="0">
            <a:spAutoFit/>
          </a:bodyPr>
          <a:lstStyle/>
          <a:p>
            <a:pPr algn="ctr"/>
            <a:r>
              <a:rPr lang="en-US" sz="2000" dirty="0"/>
              <a:t>Miami Marlins average weekly crowd</a:t>
            </a:r>
          </a:p>
        </p:txBody>
      </p:sp>
    </p:spTree>
    <p:extLst>
      <p:ext uri="{BB962C8B-B14F-4D97-AF65-F5344CB8AC3E}">
        <p14:creationId xmlns:p14="http://schemas.microsoft.com/office/powerpoint/2010/main" val="3564856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6184"/>
            <a:ext cx="10515600" cy="1325563"/>
          </a:xfrm>
        </p:spPr>
        <p:txBody>
          <a:bodyPr/>
          <a:lstStyle/>
          <a:p>
            <a:pPr algn="ctr"/>
            <a:r>
              <a:rPr lang="en-US" dirty="0"/>
              <a:t>Price of Related Products </a:t>
            </a:r>
            <a:br>
              <a:rPr lang="en-US" dirty="0"/>
            </a:br>
            <a:r>
              <a:rPr lang="en-US" dirty="0"/>
              <a:t>(Substitutes &amp; Complimentary Goods)</a:t>
            </a:r>
          </a:p>
        </p:txBody>
      </p:sp>
      <p:sp>
        <p:nvSpPr>
          <p:cNvPr id="3" name="Content Placeholder 2"/>
          <p:cNvSpPr>
            <a:spLocks noGrp="1"/>
          </p:cNvSpPr>
          <p:nvPr>
            <p:ph idx="1"/>
          </p:nvPr>
        </p:nvSpPr>
        <p:spPr>
          <a:xfrm>
            <a:off x="593502" y="1505621"/>
            <a:ext cx="10515600" cy="2347130"/>
          </a:xfrm>
        </p:spPr>
        <p:txBody>
          <a:bodyPr/>
          <a:lstStyle/>
          <a:p>
            <a:r>
              <a:rPr lang="en-US" dirty="0"/>
              <a:t>Demand for goods can be affected by the </a:t>
            </a:r>
            <a:r>
              <a:rPr lang="en-US" b="1" dirty="0">
                <a:solidFill>
                  <a:srgbClr val="7030A0"/>
                </a:solidFill>
              </a:rPr>
              <a:t>price for related goods</a:t>
            </a:r>
          </a:p>
          <a:p>
            <a:r>
              <a:rPr lang="en-US" b="1" u="sng" dirty="0"/>
              <a:t>Complements</a:t>
            </a:r>
            <a:r>
              <a:rPr lang="en-US" dirty="0"/>
              <a:t> – demand of one good increases as a result of the purchase of another good</a:t>
            </a:r>
          </a:p>
          <a:p>
            <a:r>
              <a:rPr lang="en-US" b="1" u="sng" dirty="0"/>
              <a:t>Substitutes</a:t>
            </a:r>
            <a:r>
              <a:rPr lang="en-US" dirty="0"/>
              <a:t> – demand for one good decreases because another good is used in its place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83042" y="3339680"/>
            <a:ext cx="2076176" cy="145690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4456" y="5229985"/>
            <a:ext cx="2699936" cy="1519485"/>
          </a:xfrm>
          <a:prstGeom prst="rect">
            <a:avLst/>
          </a:prstGeom>
        </p:spPr>
      </p:pic>
      <p:sp>
        <p:nvSpPr>
          <p:cNvPr id="6" name="TextBox 5"/>
          <p:cNvSpPr txBox="1"/>
          <p:nvPr/>
        </p:nvSpPr>
        <p:spPr>
          <a:xfrm>
            <a:off x="10395796" y="4756747"/>
            <a:ext cx="669701" cy="461665"/>
          </a:xfrm>
          <a:prstGeom prst="rect">
            <a:avLst/>
          </a:prstGeom>
          <a:noFill/>
        </p:spPr>
        <p:txBody>
          <a:bodyPr wrap="square" rtlCol="0">
            <a:spAutoFit/>
          </a:bodyPr>
          <a:lstStyle/>
          <a:p>
            <a:pPr algn="ctr"/>
            <a:r>
              <a:rPr lang="en-US" sz="2400" b="1" dirty="0"/>
              <a:t>Vs. </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214" y="4035656"/>
            <a:ext cx="3432608" cy="227534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8768" y="4047282"/>
            <a:ext cx="1312236" cy="1880593"/>
          </a:xfrm>
          <a:prstGeom prst="rect">
            <a:avLst/>
          </a:prstGeom>
        </p:spPr>
      </p:pic>
      <p:sp>
        <p:nvSpPr>
          <p:cNvPr id="9" name="TextBox 8"/>
          <p:cNvSpPr txBox="1"/>
          <p:nvPr/>
        </p:nvSpPr>
        <p:spPr>
          <a:xfrm>
            <a:off x="3783363" y="4525913"/>
            <a:ext cx="1140864" cy="923330"/>
          </a:xfrm>
          <a:prstGeom prst="rect">
            <a:avLst/>
          </a:prstGeom>
          <a:noFill/>
        </p:spPr>
        <p:txBody>
          <a:bodyPr wrap="square" rtlCol="0">
            <a:spAutoFit/>
          </a:bodyPr>
          <a:lstStyle/>
          <a:p>
            <a:r>
              <a:rPr lang="en-US" dirty="0"/>
              <a:t>Increases purchase of games</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0681" y="4052250"/>
            <a:ext cx="1870656" cy="1870656"/>
          </a:xfrm>
          <a:prstGeom prst="rect">
            <a:avLst/>
          </a:prstGeom>
        </p:spPr>
      </p:pic>
      <p:grpSp>
        <p:nvGrpSpPr>
          <p:cNvPr id="211" name="SMARTInkShape-Group77"/>
          <p:cNvGrpSpPr/>
          <p:nvPr/>
        </p:nvGrpSpPr>
        <p:grpSpPr>
          <a:xfrm>
            <a:off x="11230938" y="5911453"/>
            <a:ext cx="35352" cy="53578"/>
            <a:chOff x="11230938" y="5911453"/>
            <a:chExt cx="35352" cy="53578"/>
          </a:xfrm>
        </p:grpSpPr>
        <p:sp>
          <p:nvSpPr>
            <p:cNvPr id="206" name="SMARTInkShape-209"/>
            <p:cNvSpPr/>
            <p:nvPr/>
          </p:nvSpPr>
          <p:spPr>
            <a:xfrm>
              <a:off x="11257359" y="5938242"/>
              <a:ext cx="8931" cy="17861"/>
            </a:xfrm>
            <a:custGeom>
              <a:avLst/>
              <a:gdLst/>
              <a:ahLst/>
              <a:cxnLst/>
              <a:rect l="0" t="0" r="0" b="0"/>
              <a:pathLst>
                <a:path w="8931" h="17861">
                  <a:moveTo>
                    <a:pt x="8930" y="0"/>
                  </a:moveTo>
                  <a:lnTo>
                    <a:pt x="110" y="8821"/>
                  </a:lnTo>
                  <a:lnTo>
                    <a:pt x="0" y="1786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7" name="SMARTInkShape-210"/>
            <p:cNvSpPr/>
            <p:nvPr/>
          </p:nvSpPr>
          <p:spPr>
            <a:xfrm>
              <a:off x="11248430" y="5947172"/>
              <a:ext cx="8930" cy="8931"/>
            </a:xfrm>
            <a:custGeom>
              <a:avLst/>
              <a:gdLst/>
              <a:ahLst/>
              <a:cxnLst/>
              <a:rect l="0" t="0" r="0" b="0"/>
              <a:pathLst>
                <a:path w="8930" h="8931">
                  <a:moveTo>
                    <a:pt x="8929" y="0"/>
                  </a:moveTo>
                  <a:lnTo>
                    <a:pt x="0" y="893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8" name="SMARTInkShape-211"/>
            <p:cNvSpPr/>
            <p:nvPr/>
          </p:nvSpPr>
          <p:spPr>
            <a:xfrm>
              <a:off x="11257359" y="5956102"/>
              <a:ext cx="1" cy="8929"/>
            </a:xfrm>
            <a:custGeom>
              <a:avLst/>
              <a:gdLst/>
              <a:ahLst/>
              <a:cxnLst/>
              <a:rect l="0" t="0" r="0" b="0"/>
              <a:pathLst>
                <a:path w="1" h="8929">
                  <a:moveTo>
                    <a:pt x="0" y="0"/>
                  </a:moveTo>
                  <a:lnTo>
                    <a:pt x="0" y="8928"/>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9" name="SMARTInkShape-212"/>
            <p:cNvSpPr/>
            <p:nvPr/>
          </p:nvSpPr>
          <p:spPr>
            <a:xfrm>
              <a:off x="11257359" y="5947172"/>
              <a:ext cx="1" cy="8931"/>
            </a:xfrm>
            <a:custGeom>
              <a:avLst/>
              <a:gdLst/>
              <a:ahLst/>
              <a:cxnLst/>
              <a:rect l="0" t="0" r="0" b="0"/>
              <a:pathLst>
                <a:path w="1" h="8931">
                  <a:moveTo>
                    <a:pt x="0" y="0"/>
                  </a:moveTo>
                  <a:lnTo>
                    <a:pt x="0" y="893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0" name="SMARTInkShape-213"/>
            <p:cNvSpPr/>
            <p:nvPr/>
          </p:nvSpPr>
          <p:spPr>
            <a:xfrm>
              <a:off x="11230938" y="5911453"/>
              <a:ext cx="26422" cy="8931"/>
            </a:xfrm>
            <a:custGeom>
              <a:avLst/>
              <a:gdLst/>
              <a:ahLst/>
              <a:cxnLst/>
              <a:rect l="0" t="0" r="0" b="0"/>
              <a:pathLst>
                <a:path w="26422" h="8931">
                  <a:moveTo>
                    <a:pt x="8562" y="0"/>
                  </a:moveTo>
                  <a:lnTo>
                    <a:pt x="0" y="8562"/>
                  </a:lnTo>
                  <a:lnTo>
                    <a:pt x="26421" y="893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245977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7BF83CBE-A6EF-49C8-B4E6-E6E950D31E3D}"/>
              </a:ext>
            </a:extLst>
          </p:cNvPr>
          <p:cNvSpPr>
            <a:spLocks noGrp="1" noChangeArrowheads="1"/>
          </p:cNvSpPr>
          <p:nvPr>
            <p:ph type="title" idx="4294967295"/>
          </p:nvPr>
        </p:nvSpPr>
        <p:spPr>
          <a:xfrm>
            <a:off x="2286000" y="-228600"/>
            <a:ext cx="7772400" cy="1143000"/>
          </a:xfrm>
        </p:spPr>
        <p:txBody>
          <a:bodyPr/>
          <a:lstStyle/>
          <a:p>
            <a:pPr eaLnBrk="1" hangingPunct="1"/>
            <a:r>
              <a:rPr lang="en-US" altLang="en-US" b="1"/>
              <a:t>Substitutes</a:t>
            </a:r>
          </a:p>
        </p:txBody>
      </p:sp>
      <p:sp>
        <p:nvSpPr>
          <p:cNvPr id="36867" name="Slide Number Placeholder 5">
            <a:extLst>
              <a:ext uri="{FF2B5EF4-FFF2-40B4-BE49-F238E27FC236}">
                <a16:creationId xmlns:a16="http://schemas.microsoft.com/office/drawing/2014/main" id="{FE20D6BA-78F2-4CDA-88A4-3E88E22EB97F}"/>
              </a:ext>
            </a:extLst>
          </p:cNvPr>
          <p:cNvSpPr txBox="1">
            <a:spLocks noGrp="1"/>
          </p:cNvSpPr>
          <p:nvPr/>
        </p:nvSpPr>
        <p:spPr bwMode="auto">
          <a:xfrm>
            <a:off x="8763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E66DE6D5-6E61-4E38-9009-2D7962F5E511}" type="slidenum">
              <a:rPr lang="en-US" altLang="en-US" sz="1400"/>
              <a:pPr algn="r" eaLnBrk="1" hangingPunct="1">
                <a:spcBef>
                  <a:spcPct val="0"/>
                </a:spcBef>
                <a:buFontTx/>
                <a:buNone/>
              </a:pPr>
              <a:t>54</a:t>
            </a:fld>
            <a:endParaRPr lang="en-US" altLang="en-US" sz="1400"/>
          </a:p>
        </p:txBody>
      </p:sp>
      <p:pic>
        <p:nvPicPr>
          <p:cNvPr id="68618" name="Picture 10" descr="Jared Leto Totally Looks Like Jake Gyllenhaal">
            <a:extLst>
              <a:ext uri="{FF2B5EF4-FFF2-40B4-BE49-F238E27FC236}">
                <a16:creationId xmlns:a16="http://schemas.microsoft.com/office/drawing/2014/main" id="{B9628A3F-08F9-4E09-A34E-FE7C77ABD9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685801"/>
            <a:ext cx="8229600" cy="556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2266219"/>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8618"/>
                                        </p:tgtEl>
                                        <p:attrNameLst>
                                          <p:attrName>style.visibility</p:attrName>
                                        </p:attrNameLst>
                                      </p:cBhvr>
                                      <p:to>
                                        <p:strVal val="visible"/>
                                      </p:to>
                                    </p:set>
                                    <p:animEffect transition="in" filter="dissolve">
                                      <p:cBhvr>
                                        <p:cTn id="7" dur="500"/>
                                        <p:tgtEl>
                                          <p:spTgt spid="68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9D6AD353-3A80-45E2-BD77-99902B667765}"/>
              </a:ext>
            </a:extLst>
          </p:cNvPr>
          <p:cNvSpPr>
            <a:spLocks noGrp="1" noChangeArrowheads="1"/>
          </p:cNvSpPr>
          <p:nvPr>
            <p:ph type="title" idx="4294967295"/>
          </p:nvPr>
        </p:nvSpPr>
        <p:spPr>
          <a:xfrm>
            <a:off x="2286000" y="-228600"/>
            <a:ext cx="7772400" cy="1143000"/>
          </a:xfrm>
        </p:spPr>
        <p:txBody>
          <a:bodyPr/>
          <a:lstStyle/>
          <a:p>
            <a:pPr eaLnBrk="1" hangingPunct="1"/>
            <a:r>
              <a:rPr lang="en-US" altLang="en-US" b="1"/>
              <a:t>Substitutes</a:t>
            </a:r>
          </a:p>
        </p:txBody>
      </p:sp>
      <p:sp>
        <p:nvSpPr>
          <p:cNvPr id="43011" name="Slide Number Placeholder 5">
            <a:extLst>
              <a:ext uri="{FF2B5EF4-FFF2-40B4-BE49-F238E27FC236}">
                <a16:creationId xmlns:a16="http://schemas.microsoft.com/office/drawing/2014/main" id="{04CA9184-F585-4E67-A63B-3F7AB18300A8}"/>
              </a:ext>
            </a:extLst>
          </p:cNvPr>
          <p:cNvSpPr txBox="1">
            <a:spLocks noGrp="1"/>
          </p:cNvSpPr>
          <p:nvPr/>
        </p:nvSpPr>
        <p:spPr bwMode="auto">
          <a:xfrm>
            <a:off x="8763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1988C472-48F8-4B1C-BD6D-B17B1618189D}" type="slidenum">
              <a:rPr lang="en-US" altLang="en-US" sz="1400"/>
              <a:pPr algn="r" eaLnBrk="1" hangingPunct="1">
                <a:spcBef>
                  <a:spcPct val="0"/>
                </a:spcBef>
                <a:buFontTx/>
                <a:buNone/>
              </a:pPr>
              <a:t>55</a:t>
            </a:fld>
            <a:endParaRPr lang="en-US" altLang="en-US" sz="1400"/>
          </a:p>
        </p:txBody>
      </p:sp>
      <p:pic>
        <p:nvPicPr>
          <p:cNvPr id="43012" name="Picture 6" descr="Tim Burton's Mad Hatter Totally Looks Like Elijah Wood">
            <a:extLst>
              <a:ext uri="{FF2B5EF4-FFF2-40B4-BE49-F238E27FC236}">
                <a16:creationId xmlns:a16="http://schemas.microsoft.com/office/drawing/2014/main" id="{31C2A872-0A8E-48F7-8797-4A9EC8347E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685800"/>
            <a:ext cx="8305800"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6140292"/>
      </p:ext>
    </p:extLst>
  </p:cSld>
  <p:clrMapOvr>
    <a:masterClrMapping/>
  </p:clrMapOvr>
  <p:transition>
    <p:random/>
  </p:transition>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A5E7B7E9-ED8A-4029-BF31-7C29D3E507D4}"/>
              </a:ext>
            </a:extLst>
          </p:cNvPr>
          <p:cNvSpPr>
            <a:spLocks noGrp="1" noChangeArrowheads="1"/>
          </p:cNvSpPr>
          <p:nvPr>
            <p:ph type="title" idx="4294967295"/>
          </p:nvPr>
        </p:nvSpPr>
        <p:spPr>
          <a:xfrm>
            <a:off x="2286000" y="-228600"/>
            <a:ext cx="7772400" cy="1143000"/>
          </a:xfrm>
        </p:spPr>
        <p:txBody>
          <a:bodyPr/>
          <a:lstStyle/>
          <a:p>
            <a:pPr eaLnBrk="1" hangingPunct="1"/>
            <a:r>
              <a:rPr lang="en-US" altLang="en-US" b="1"/>
              <a:t>Substitutes</a:t>
            </a:r>
          </a:p>
        </p:txBody>
      </p:sp>
      <p:sp>
        <p:nvSpPr>
          <p:cNvPr id="45059" name="Slide Number Placeholder 5">
            <a:extLst>
              <a:ext uri="{FF2B5EF4-FFF2-40B4-BE49-F238E27FC236}">
                <a16:creationId xmlns:a16="http://schemas.microsoft.com/office/drawing/2014/main" id="{AC5AB1E1-59B2-424A-AF22-C0555E60F11C}"/>
              </a:ext>
            </a:extLst>
          </p:cNvPr>
          <p:cNvSpPr txBox="1">
            <a:spLocks noGrp="1"/>
          </p:cNvSpPr>
          <p:nvPr/>
        </p:nvSpPr>
        <p:spPr bwMode="auto">
          <a:xfrm>
            <a:off x="8763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63E59486-075A-4DCD-A113-D345A9B6DD54}" type="slidenum">
              <a:rPr lang="en-US" altLang="en-US" sz="1400"/>
              <a:pPr algn="r" eaLnBrk="1" hangingPunct="1">
                <a:spcBef>
                  <a:spcPct val="0"/>
                </a:spcBef>
                <a:buFontTx/>
                <a:buNone/>
              </a:pPr>
              <a:t>56</a:t>
            </a:fld>
            <a:endParaRPr lang="en-US" altLang="en-US" sz="1400"/>
          </a:p>
        </p:txBody>
      </p:sp>
      <p:pic>
        <p:nvPicPr>
          <p:cNvPr id="45060" name="Picture 8" descr="Liam Neeson Totally Looks Like Fidel Castro">
            <a:extLst>
              <a:ext uri="{FF2B5EF4-FFF2-40B4-BE49-F238E27FC236}">
                <a16:creationId xmlns:a16="http://schemas.microsoft.com/office/drawing/2014/main" id="{1DDB9A25-8267-46D1-A752-D3FA35D140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685800"/>
            <a:ext cx="8382000"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0643168"/>
      </p:ext>
    </p:extLst>
  </p:cSld>
  <p:clrMapOvr>
    <a:masterClrMapping/>
  </p:clrMapOvr>
  <p:transition>
    <p:random/>
  </p:transition>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0BDB0828-B965-4CE1-BC64-861EF903159C}"/>
              </a:ext>
            </a:extLst>
          </p:cNvPr>
          <p:cNvSpPr>
            <a:spLocks noGrp="1" noChangeArrowheads="1"/>
          </p:cNvSpPr>
          <p:nvPr>
            <p:ph type="title" idx="4294967295"/>
          </p:nvPr>
        </p:nvSpPr>
        <p:spPr>
          <a:xfrm>
            <a:off x="2286000" y="-228600"/>
            <a:ext cx="7772400" cy="1143000"/>
          </a:xfrm>
        </p:spPr>
        <p:txBody>
          <a:bodyPr/>
          <a:lstStyle/>
          <a:p>
            <a:pPr eaLnBrk="1" hangingPunct="1"/>
            <a:r>
              <a:rPr lang="en-US" altLang="en-US" b="1"/>
              <a:t>Substitutes</a:t>
            </a:r>
          </a:p>
        </p:txBody>
      </p:sp>
      <p:sp>
        <p:nvSpPr>
          <p:cNvPr id="47107" name="Slide Number Placeholder 5">
            <a:extLst>
              <a:ext uri="{FF2B5EF4-FFF2-40B4-BE49-F238E27FC236}">
                <a16:creationId xmlns:a16="http://schemas.microsoft.com/office/drawing/2014/main" id="{02236C25-B85F-479A-805F-6CBF497DDF0D}"/>
              </a:ext>
            </a:extLst>
          </p:cNvPr>
          <p:cNvSpPr txBox="1">
            <a:spLocks noGrp="1"/>
          </p:cNvSpPr>
          <p:nvPr/>
        </p:nvSpPr>
        <p:spPr bwMode="auto">
          <a:xfrm>
            <a:off x="8763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BC22A4F9-6824-4A77-AB2B-C1C6A1DD5D48}" type="slidenum">
              <a:rPr lang="en-US" altLang="en-US" sz="1400"/>
              <a:pPr algn="r" eaLnBrk="1" hangingPunct="1">
                <a:spcBef>
                  <a:spcPct val="0"/>
                </a:spcBef>
                <a:buFontTx/>
                <a:buNone/>
              </a:pPr>
              <a:t>57</a:t>
            </a:fld>
            <a:endParaRPr lang="en-US" altLang="en-US" sz="1400"/>
          </a:p>
        </p:txBody>
      </p:sp>
      <p:pic>
        <p:nvPicPr>
          <p:cNvPr id="47108" name="Picture 4" descr="Vincent Van Gogh Totally Looks Like Chuck Norris">
            <a:extLst>
              <a:ext uri="{FF2B5EF4-FFF2-40B4-BE49-F238E27FC236}">
                <a16:creationId xmlns:a16="http://schemas.microsoft.com/office/drawing/2014/main" id="{3590D4BA-5E22-4FAE-9E48-D46ABFED1C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990601"/>
            <a:ext cx="8001000" cy="540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7407532"/>
      </p:ext>
    </p:extLst>
  </p:cSld>
  <p:clrMapOvr>
    <a:masterClrMapping/>
  </p:clrMapOvr>
  <p:transition>
    <p:random/>
  </p:transition>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FEFEA191-DE7E-48BA-94A4-9D8213762FE4}"/>
              </a:ext>
            </a:extLst>
          </p:cNvPr>
          <p:cNvSpPr>
            <a:spLocks noGrp="1" noChangeArrowheads="1"/>
          </p:cNvSpPr>
          <p:nvPr>
            <p:ph type="title" idx="4294967295"/>
          </p:nvPr>
        </p:nvSpPr>
        <p:spPr>
          <a:xfrm>
            <a:off x="2286000" y="-228600"/>
            <a:ext cx="7772400" cy="1143000"/>
          </a:xfrm>
        </p:spPr>
        <p:txBody>
          <a:bodyPr/>
          <a:lstStyle/>
          <a:p>
            <a:pPr eaLnBrk="1" hangingPunct="1"/>
            <a:r>
              <a:rPr lang="en-US" altLang="en-US" b="1"/>
              <a:t>Complements</a:t>
            </a:r>
          </a:p>
        </p:txBody>
      </p:sp>
      <p:sp>
        <p:nvSpPr>
          <p:cNvPr id="51203" name="Slide Number Placeholder 5">
            <a:extLst>
              <a:ext uri="{FF2B5EF4-FFF2-40B4-BE49-F238E27FC236}">
                <a16:creationId xmlns:a16="http://schemas.microsoft.com/office/drawing/2014/main" id="{34F90EC1-C25B-49C1-BDD2-30662BBC5689}"/>
              </a:ext>
            </a:extLst>
          </p:cNvPr>
          <p:cNvSpPr txBox="1">
            <a:spLocks noGrp="1"/>
          </p:cNvSpPr>
          <p:nvPr/>
        </p:nvSpPr>
        <p:spPr bwMode="auto">
          <a:xfrm>
            <a:off x="8763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447C6D2E-261A-4A1F-9D9E-ED7455696227}" type="slidenum">
              <a:rPr lang="en-US" altLang="en-US" sz="1400"/>
              <a:pPr algn="r" eaLnBrk="1" hangingPunct="1">
                <a:spcBef>
                  <a:spcPct val="0"/>
                </a:spcBef>
                <a:buFontTx/>
                <a:buNone/>
              </a:pPr>
              <a:t>58</a:t>
            </a:fld>
            <a:endParaRPr lang="en-US" altLang="en-US" sz="1400"/>
          </a:p>
        </p:txBody>
      </p:sp>
      <p:pic>
        <p:nvPicPr>
          <p:cNvPr id="99333" name="Picture 5" descr="epic-fail-halloween-juxtaposition-fail">
            <a:extLst>
              <a:ext uri="{FF2B5EF4-FFF2-40B4-BE49-F238E27FC236}">
                <a16:creationId xmlns:a16="http://schemas.microsoft.com/office/drawing/2014/main" id="{7DDF13CC-EBF9-43A2-BB01-AAAD5C0489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838201"/>
            <a:ext cx="7543800" cy="564197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528191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9333"/>
                                        </p:tgtEl>
                                        <p:attrNameLst>
                                          <p:attrName>style.visibility</p:attrName>
                                        </p:attrNameLst>
                                      </p:cBhvr>
                                      <p:to>
                                        <p:strVal val="visible"/>
                                      </p:to>
                                    </p:set>
                                    <p:animEffect transition="in" filter="dissolve">
                                      <p:cBhvr>
                                        <p:cTn id="7" dur="500"/>
                                        <p:tgtEl>
                                          <p:spTgt spid="99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2286000" y="-228600"/>
            <a:ext cx="7772400" cy="1143000"/>
          </a:xfrm>
        </p:spPr>
        <p:txBody>
          <a:bodyPr/>
          <a:lstStyle/>
          <a:p>
            <a:pPr eaLnBrk="1" hangingPunct="1"/>
            <a:r>
              <a:rPr lang="en-US" altLang="en-US" b="1"/>
              <a:t>Practice</a:t>
            </a:r>
          </a:p>
        </p:txBody>
      </p:sp>
      <p:sp>
        <p:nvSpPr>
          <p:cNvPr id="58371" name="Text Box 5"/>
          <p:cNvSpPr txBox="1">
            <a:spLocks noChangeArrowheads="1"/>
          </p:cNvSpPr>
          <p:nvPr/>
        </p:nvSpPr>
        <p:spPr bwMode="auto">
          <a:xfrm>
            <a:off x="1752600" y="685800"/>
            <a:ext cx="8915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b="1"/>
              <a:t>First, identify the determinant (shifter) then decide if demand will increase or decrease</a:t>
            </a:r>
            <a:endParaRPr lang="en-US" altLang="en-US" sz="2800" b="1"/>
          </a:p>
        </p:txBody>
      </p:sp>
      <p:sp>
        <p:nvSpPr>
          <p:cNvPr id="5837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9CEFA6D-65E3-4985-868F-1053ED4CE37A}" type="slidenum">
              <a:rPr lang="en-US" altLang="en-US" sz="1400"/>
              <a:pPr>
                <a:spcBef>
                  <a:spcPct val="0"/>
                </a:spcBef>
                <a:buFontTx/>
                <a:buNone/>
              </a:pPr>
              <a:t>59</a:t>
            </a:fld>
            <a:endParaRPr lang="en-US" altLang="en-US" sz="1400"/>
          </a:p>
        </p:txBody>
      </p:sp>
      <p:graphicFrame>
        <p:nvGraphicFramePr>
          <p:cNvPr id="40009" name="Group 73"/>
          <p:cNvGraphicFramePr>
            <a:graphicFrameLocks noGrp="1"/>
          </p:cNvGraphicFramePr>
          <p:nvPr/>
        </p:nvGraphicFramePr>
        <p:xfrm>
          <a:off x="1752600" y="1828800"/>
          <a:ext cx="8445500" cy="4602336"/>
        </p:xfrm>
        <a:graphic>
          <a:graphicData uri="http://schemas.openxmlformats.org/drawingml/2006/table">
            <a:tbl>
              <a:tblPr/>
              <a:tblGrid>
                <a:gridCol w="598488">
                  <a:extLst>
                    <a:ext uri="{9D8B030D-6E8A-4147-A177-3AD203B41FA5}">
                      <a16:colId xmlns:a16="http://schemas.microsoft.com/office/drawing/2014/main" val="4286698648"/>
                    </a:ext>
                  </a:extLst>
                </a:gridCol>
                <a:gridCol w="3287712">
                  <a:extLst>
                    <a:ext uri="{9D8B030D-6E8A-4147-A177-3AD203B41FA5}">
                      <a16:colId xmlns:a16="http://schemas.microsoft.com/office/drawing/2014/main" val="4136333530"/>
                    </a:ext>
                  </a:extLst>
                </a:gridCol>
                <a:gridCol w="2362200">
                  <a:extLst>
                    <a:ext uri="{9D8B030D-6E8A-4147-A177-3AD203B41FA5}">
                      <a16:colId xmlns:a16="http://schemas.microsoft.com/office/drawing/2014/main" val="2685322207"/>
                    </a:ext>
                  </a:extLst>
                </a:gridCol>
                <a:gridCol w="2197100">
                  <a:extLst>
                    <a:ext uri="{9D8B030D-6E8A-4147-A177-3AD203B41FA5}">
                      <a16:colId xmlns:a16="http://schemas.microsoft.com/office/drawing/2014/main" val="2045289573"/>
                    </a:ext>
                  </a:extLst>
                </a:gridCol>
              </a:tblGrid>
              <a:tr h="94482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altLang="en-US" sz="2800" b="1" i="0" u="none" strike="noStrike" cap="none" normalizeH="0" baseline="0">
                        <a:ln>
                          <a:noFill/>
                        </a:ln>
                        <a:solidFill>
                          <a:schemeClr val="tx1"/>
                        </a:solidFill>
                        <a:effectLst/>
                        <a:latin typeface="Times New Roman" panose="02020603050405020304" pitchFamily="18" charset="0"/>
                      </a:endParaRPr>
                    </a:p>
                  </a:txBody>
                  <a:tcPr marT="45712" marB="4571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Shifter</a:t>
                      </a: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Increase or Decrease</a:t>
                      </a: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Left or Right</a:t>
                      </a:r>
                    </a:p>
                  </a:txBody>
                  <a:tcPr marT="45712" marB="4571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89503262"/>
                  </a:ext>
                </a:extLst>
              </a:tr>
              <a:tr h="457167">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anose="02020603050405020304" pitchFamily="18" charset="0"/>
                        </a:rPr>
                        <a:t>1</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400" b="1" i="0" u="none" strike="noStrike" cap="none" normalizeH="0" baseline="0">
                        <a:ln>
                          <a:noFill/>
                        </a:ln>
                        <a:solidFill>
                          <a:schemeClr val="tx1"/>
                        </a:solidFill>
                        <a:effectLst/>
                        <a:latin typeface="Times New Roman" panose="02020603050405020304" pitchFamily="18"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400" b="1" i="0" u="none" strike="noStrike" cap="none" normalizeH="0" baseline="0">
                        <a:ln>
                          <a:noFill/>
                        </a:ln>
                        <a:solidFill>
                          <a:schemeClr val="tx1"/>
                        </a:solidFill>
                        <a:effectLst/>
                        <a:latin typeface="Times New Roman" panose="02020603050405020304" pitchFamily="18"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400" b="1" i="0" u="none" strike="noStrike" cap="none" normalizeH="0" baseline="0">
                        <a:ln>
                          <a:noFill/>
                        </a:ln>
                        <a:solidFill>
                          <a:schemeClr val="tx1"/>
                        </a:solidFill>
                        <a:effectLst/>
                        <a:latin typeface="Times New Roman" panose="02020603050405020304" pitchFamily="18" charset="0"/>
                      </a:endParaRP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55330709"/>
                  </a:ext>
                </a:extLst>
              </a:tr>
              <a:tr h="457167">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anose="02020603050405020304" pitchFamily="18" charset="0"/>
                        </a:rPr>
                        <a:t>2</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400" b="1" i="0" u="none" strike="noStrike" cap="none" normalizeH="0" baseline="0">
                        <a:ln>
                          <a:noFill/>
                        </a:ln>
                        <a:solidFill>
                          <a:schemeClr val="tx1"/>
                        </a:solidFill>
                        <a:effectLst/>
                        <a:latin typeface="Times New Roman" panose="02020603050405020304" pitchFamily="18"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400" b="1" i="0" u="none" strike="noStrike" cap="none" normalizeH="0" baseline="0">
                        <a:ln>
                          <a:noFill/>
                        </a:ln>
                        <a:solidFill>
                          <a:schemeClr val="tx1"/>
                        </a:solidFill>
                        <a:effectLst/>
                        <a:latin typeface="Times New Roman" panose="02020603050405020304" pitchFamily="18"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400" b="1" i="0" u="none" strike="noStrike" cap="none" normalizeH="0" baseline="0">
                        <a:ln>
                          <a:noFill/>
                        </a:ln>
                        <a:solidFill>
                          <a:schemeClr val="tx1"/>
                        </a:solidFill>
                        <a:effectLst/>
                        <a:latin typeface="Times New Roman" panose="02020603050405020304" pitchFamily="18" charset="0"/>
                      </a:endParaRP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90447847"/>
                  </a:ext>
                </a:extLst>
              </a:tr>
              <a:tr h="457167">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anose="02020603050405020304" pitchFamily="18" charset="0"/>
                        </a:rPr>
                        <a:t>3</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400" b="1" i="0" u="none" strike="noStrike" cap="none" normalizeH="0" baseline="0">
                        <a:ln>
                          <a:noFill/>
                        </a:ln>
                        <a:solidFill>
                          <a:schemeClr val="tx1"/>
                        </a:solidFill>
                        <a:effectLst/>
                        <a:latin typeface="Times New Roman" panose="02020603050405020304" pitchFamily="18"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400" b="1" i="0" u="none" strike="noStrike" cap="none" normalizeH="0" baseline="0">
                        <a:ln>
                          <a:noFill/>
                        </a:ln>
                        <a:solidFill>
                          <a:schemeClr val="tx1"/>
                        </a:solidFill>
                        <a:effectLst/>
                        <a:latin typeface="Times New Roman" panose="02020603050405020304" pitchFamily="18"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400" b="1" i="0" u="none" strike="noStrike" cap="none" normalizeH="0" baseline="0">
                        <a:ln>
                          <a:noFill/>
                        </a:ln>
                        <a:solidFill>
                          <a:schemeClr val="tx1"/>
                        </a:solidFill>
                        <a:effectLst/>
                        <a:latin typeface="Times New Roman" panose="02020603050405020304" pitchFamily="18" charset="0"/>
                      </a:endParaRP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64449956"/>
                  </a:ext>
                </a:extLst>
              </a:tr>
              <a:tr h="457167">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anose="02020603050405020304" pitchFamily="18" charset="0"/>
                        </a:rPr>
                        <a:t>4</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400" b="1" i="0" u="none" strike="noStrike" cap="none" normalizeH="0" baseline="0">
                        <a:ln>
                          <a:noFill/>
                        </a:ln>
                        <a:solidFill>
                          <a:schemeClr val="tx1"/>
                        </a:solidFill>
                        <a:effectLst/>
                        <a:latin typeface="Times New Roman" panose="02020603050405020304" pitchFamily="18"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400" b="1" i="0" u="none" strike="noStrike" cap="none" normalizeH="0" baseline="0">
                        <a:ln>
                          <a:noFill/>
                        </a:ln>
                        <a:solidFill>
                          <a:schemeClr val="tx1"/>
                        </a:solidFill>
                        <a:effectLst/>
                        <a:latin typeface="Times New Roman" panose="02020603050405020304" pitchFamily="18"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400" b="1" i="0" u="none" strike="noStrike" cap="none" normalizeH="0" baseline="0">
                        <a:ln>
                          <a:noFill/>
                        </a:ln>
                        <a:solidFill>
                          <a:schemeClr val="tx1"/>
                        </a:solidFill>
                        <a:effectLst/>
                        <a:latin typeface="Times New Roman" panose="02020603050405020304" pitchFamily="18" charset="0"/>
                      </a:endParaRP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91318573"/>
                  </a:ext>
                </a:extLst>
              </a:tr>
              <a:tr h="457167">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anose="02020603050405020304" pitchFamily="18" charset="0"/>
                        </a:rPr>
                        <a:t>5</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400" b="1" i="0" u="none" strike="noStrike" cap="none" normalizeH="0" baseline="0">
                        <a:ln>
                          <a:noFill/>
                        </a:ln>
                        <a:solidFill>
                          <a:schemeClr val="tx1"/>
                        </a:solidFill>
                        <a:effectLst/>
                        <a:latin typeface="Times New Roman" panose="02020603050405020304" pitchFamily="18"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400" b="1" i="0" u="none" strike="noStrike" cap="none" normalizeH="0" baseline="0">
                        <a:ln>
                          <a:noFill/>
                        </a:ln>
                        <a:solidFill>
                          <a:schemeClr val="tx1"/>
                        </a:solidFill>
                        <a:effectLst/>
                        <a:latin typeface="Times New Roman" panose="02020603050405020304" pitchFamily="18"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400" b="1" i="0" u="none" strike="noStrike" cap="none" normalizeH="0" baseline="0">
                        <a:ln>
                          <a:noFill/>
                        </a:ln>
                        <a:solidFill>
                          <a:schemeClr val="tx1"/>
                        </a:solidFill>
                        <a:effectLst/>
                        <a:latin typeface="Times New Roman" panose="02020603050405020304" pitchFamily="18" charset="0"/>
                      </a:endParaRP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59077469"/>
                  </a:ext>
                </a:extLst>
              </a:tr>
              <a:tr h="457167">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anose="02020603050405020304" pitchFamily="18" charset="0"/>
                        </a:rPr>
                        <a:t>6</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400" b="1" i="0" u="none" strike="noStrike" cap="none" normalizeH="0" baseline="0">
                        <a:ln>
                          <a:noFill/>
                        </a:ln>
                        <a:solidFill>
                          <a:schemeClr val="tx1"/>
                        </a:solidFill>
                        <a:effectLst/>
                        <a:latin typeface="Times New Roman" panose="02020603050405020304" pitchFamily="18"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400" b="1" i="0" u="none" strike="noStrike" cap="none" normalizeH="0" baseline="0">
                        <a:ln>
                          <a:noFill/>
                        </a:ln>
                        <a:solidFill>
                          <a:schemeClr val="tx1"/>
                        </a:solidFill>
                        <a:effectLst/>
                        <a:latin typeface="Times New Roman" panose="02020603050405020304" pitchFamily="18"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400" b="1" i="0" u="none" strike="noStrike" cap="none" normalizeH="0" baseline="0">
                        <a:ln>
                          <a:noFill/>
                        </a:ln>
                        <a:solidFill>
                          <a:schemeClr val="tx1"/>
                        </a:solidFill>
                        <a:effectLst/>
                        <a:latin typeface="Times New Roman" panose="02020603050405020304" pitchFamily="18" charset="0"/>
                      </a:endParaRP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06709916"/>
                  </a:ext>
                </a:extLst>
              </a:tr>
              <a:tr h="457167">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anose="02020603050405020304" pitchFamily="18" charset="0"/>
                        </a:rPr>
                        <a:t>7</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400" b="1" i="0" u="none" strike="noStrike" cap="none" normalizeH="0" baseline="0">
                        <a:ln>
                          <a:noFill/>
                        </a:ln>
                        <a:solidFill>
                          <a:schemeClr val="tx1"/>
                        </a:solidFill>
                        <a:effectLst/>
                        <a:latin typeface="Times New Roman" panose="02020603050405020304" pitchFamily="18"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400" b="1" i="0" u="none" strike="noStrike" cap="none" normalizeH="0" baseline="0">
                        <a:ln>
                          <a:noFill/>
                        </a:ln>
                        <a:solidFill>
                          <a:schemeClr val="tx1"/>
                        </a:solidFill>
                        <a:effectLst/>
                        <a:latin typeface="Times New Roman" panose="02020603050405020304" pitchFamily="18"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400" b="1" i="0" u="none" strike="noStrike" cap="none" normalizeH="0" baseline="0">
                        <a:ln>
                          <a:noFill/>
                        </a:ln>
                        <a:solidFill>
                          <a:schemeClr val="tx1"/>
                        </a:solidFill>
                        <a:effectLst/>
                        <a:latin typeface="Times New Roman" panose="02020603050405020304" pitchFamily="18" charset="0"/>
                      </a:endParaRP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41737713"/>
                  </a:ext>
                </a:extLst>
              </a:tr>
              <a:tr h="457167">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anose="02020603050405020304" pitchFamily="18" charset="0"/>
                        </a:rPr>
                        <a:t>8</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400" b="1" i="0" u="none" strike="noStrike" cap="none" normalizeH="0" baseline="0">
                        <a:ln>
                          <a:noFill/>
                        </a:ln>
                        <a:solidFill>
                          <a:schemeClr val="tx1"/>
                        </a:solidFill>
                        <a:effectLst/>
                        <a:latin typeface="Times New Roman" panose="02020603050405020304" pitchFamily="18"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400" b="1" i="0" u="none" strike="noStrike" cap="none" normalizeH="0" baseline="0">
                        <a:ln>
                          <a:noFill/>
                        </a:ln>
                        <a:solidFill>
                          <a:schemeClr val="tx1"/>
                        </a:solidFill>
                        <a:effectLst/>
                        <a:latin typeface="Times New Roman" panose="02020603050405020304" pitchFamily="18"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400" b="1" i="0" u="none" strike="noStrike" cap="none" normalizeH="0" baseline="0">
                        <a:ln>
                          <a:noFill/>
                        </a:ln>
                        <a:solidFill>
                          <a:schemeClr val="tx1"/>
                        </a:solidFill>
                        <a:effectLst/>
                        <a:latin typeface="Times New Roman" panose="02020603050405020304" pitchFamily="18" charset="0"/>
                      </a:endParaRP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85244989"/>
                  </a:ext>
                </a:extLst>
              </a:tr>
            </a:tbl>
          </a:graphicData>
        </a:graphic>
      </p:graphicFrame>
    </p:spTree>
    <p:extLst>
      <p:ext uri="{BB962C8B-B14F-4D97-AF65-F5344CB8AC3E}">
        <p14:creationId xmlns:p14="http://schemas.microsoft.com/office/powerpoint/2010/main" val="4230854904"/>
      </p:ext>
    </p:extLst>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53" y="365125"/>
            <a:ext cx="11732654" cy="1325563"/>
          </a:xfrm>
        </p:spPr>
        <p:txBody>
          <a:bodyPr>
            <a:normAutofit/>
          </a:bodyPr>
          <a:lstStyle/>
          <a:p>
            <a:pPr algn="ctr"/>
            <a:r>
              <a:rPr lang="en-US" sz="4000" dirty="0"/>
              <a:t>How does the </a:t>
            </a:r>
            <a:r>
              <a:rPr lang="en-US" sz="4000" dirty="0">
                <a:latin typeface="Bernard MT Condensed" panose="02050806060905020404" pitchFamily="18" charset="0"/>
              </a:rPr>
              <a:t>Circular Flow Model </a:t>
            </a:r>
            <a:r>
              <a:rPr lang="en-US" sz="4000" dirty="0"/>
              <a:t>demonstrate the role of </a:t>
            </a:r>
            <a:r>
              <a:rPr lang="en-US" sz="4000" dirty="0">
                <a:latin typeface="Britannic Bold" panose="020B0903060703020204" pitchFamily="34" charset="0"/>
              </a:rPr>
              <a:t>Consumers </a:t>
            </a:r>
            <a:r>
              <a:rPr lang="en-US" sz="4000" dirty="0"/>
              <a:t>&amp;</a:t>
            </a:r>
            <a:r>
              <a:rPr lang="en-US" sz="4000" dirty="0">
                <a:latin typeface="Britannic Bold" panose="020B0903060703020204" pitchFamily="34" charset="0"/>
              </a:rPr>
              <a:t> Producers</a:t>
            </a:r>
            <a:r>
              <a:rPr lang="en-US" sz="4000" dirty="0"/>
              <a:t> in a Market Economy?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2784" y="1881589"/>
            <a:ext cx="2600325" cy="374332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2158" y="2177266"/>
            <a:ext cx="6286500" cy="3533775"/>
          </a:xfrm>
          <a:prstGeom prst="rect">
            <a:avLst/>
          </a:prstGeom>
        </p:spPr>
      </p:pic>
      <p:sp>
        <p:nvSpPr>
          <p:cNvPr id="6" name="TextBox 5"/>
          <p:cNvSpPr txBox="1"/>
          <p:nvPr/>
        </p:nvSpPr>
        <p:spPr>
          <a:xfrm>
            <a:off x="1019878" y="5815815"/>
            <a:ext cx="3146135" cy="461665"/>
          </a:xfrm>
          <a:prstGeom prst="rect">
            <a:avLst/>
          </a:prstGeom>
          <a:noFill/>
        </p:spPr>
        <p:txBody>
          <a:bodyPr wrap="square" rtlCol="0">
            <a:spAutoFit/>
          </a:bodyPr>
          <a:lstStyle/>
          <a:p>
            <a:pPr algn="ctr"/>
            <a:r>
              <a:rPr lang="en-US" sz="2400" dirty="0"/>
              <a:t>Markets have a Buyer</a:t>
            </a:r>
          </a:p>
        </p:txBody>
      </p:sp>
      <p:sp>
        <p:nvSpPr>
          <p:cNvPr id="7" name="TextBox 6"/>
          <p:cNvSpPr txBox="1"/>
          <p:nvPr/>
        </p:nvSpPr>
        <p:spPr>
          <a:xfrm>
            <a:off x="5357611" y="5815815"/>
            <a:ext cx="6071047" cy="461665"/>
          </a:xfrm>
          <a:prstGeom prst="rect">
            <a:avLst/>
          </a:prstGeom>
          <a:noFill/>
        </p:spPr>
        <p:txBody>
          <a:bodyPr wrap="square" rtlCol="0">
            <a:spAutoFit/>
          </a:bodyPr>
          <a:lstStyle/>
          <a:p>
            <a:pPr algn="ctr"/>
            <a:r>
              <a:rPr lang="en-US" sz="2400" dirty="0"/>
              <a:t>Markets have a Seller</a:t>
            </a:r>
          </a:p>
        </p:txBody>
      </p:sp>
    </p:spTree>
    <p:extLst>
      <p:ext uri="{BB962C8B-B14F-4D97-AF65-F5344CB8AC3E}">
        <p14:creationId xmlns:p14="http://schemas.microsoft.com/office/powerpoint/2010/main" val="11288395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2"/>
          <p:cNvSpPr>
            <a:spLocks noGrp="1" noChangeArrowheads="1"/>
          </p:cNvSpPr>
          <p:nvPr>
            <p:ph type="title" idx="4294967295"/>
          </p:nvPr>
        </p:nvSpPr>
        <p:spPr>
          <a:xfrm>
            <a:off x="2286000" y="-228600"/>
            <a:ext cx="7772400" cy="1143000"/>
          </a:xfrm>
        </p:spPr>
        <p:txBody>
          <a:bodyPr/>
          <a:lstStyle/>
          <a:p>
            <a:pPr algn="ctr" eaLnBrk="1" hangingPunct="1"/>
            <a:r>
              <a:rPr lang="en-US" altLang="en-US" b="1" dirty="0"/>
              <a:t>Practice</a:t>
            </a:r>
          </a:p>
        </p:txBody>
      </p:sp>
      <p:sp>
        <p:nvSpPr>
          <p:cNvPr id="86020" name="Rectangle 4"/>
          <p:cNvSpPr>
            <a:spLocks noGrp="1" noChangeArrowheads="1"/>
          </p:cNvSpPr>
          <p:nvPr>
            <p:ph type="body" sz="half" idx="4294967295"/>
          </p:nvPr>
        </p:nvSpPr>
        <p:spPr>
          <a:xfrm>
            <a:off x="490330" y="1845365"/>
            <a:ext cx="11184835" cy="4767471"/>
          </a:xfrm>
        </p:spPr>
        <p:txBody>
          <a:bodyPr>
            <a:normAutofit lnSpcReduction="10000"/>
          </a:bodyPr>
          <a:lstStyle/>
          <a:p>
            <a:pPr marL="533400" indent="-533400" algn="ctr">
              <a:spcBef>
                <a:spcPct val="0"/>
              </a:spcBef>
              <a:buNone/>
            </a:pPr>
            <a:r>
              <a:rPr lang="en-US" altLang="en-US" b="1" dirty="0">
                <a:solidFill>
                  <a:srgbClr val="000099"/>
                </a:solidFill>
              </a:rPr>
              <a:t>Hamburgers (a normal good)</a:t>
            </a:r>
          </a:p>
          <a:p>
            <a:pPr marL="914400" lvl="1" indent="-457200">
              <a:spcBef>
                <a:spcPct val="0"/>
              </a:spcBef>
              <a:buFontTx/>
              <a:buAutoNum type="arabicPeriod"/>
            </a:pPr>
            <a:r>
              <a:rPr lang="en-US" altLang="en-US" sz="3200" b="1" dirty="0">
                <a:solidFill>
                  <a:srgbClr val="990000"/>
                </a:solidFill>
              </a:rPr>
              <a:t>Population boom </a:t>
            </a:r>
          </a:p>
          <a:p>
            <a:pPr marL="914400" lvl="1" indent="-457200">
              <a:spcBef>
                <a:spcPct val="0"/>
              </a:spcBef>
              <a:buFontTx/>
              <a:buAutoNum type="arabicPeriod"/>
            </a:pPr>
            <a:r>
              <a:rPr lang="en-US" altLang="en-US" sz="3200" b="1" dirty="0">
                <a:solidFill>
                  <a:srgbClr val="990000"/>
                </a:solidFill>
              </a:rPr>
              <a:t>Incomes fall due to recession</a:t>
            </a:r>
          </a:p>
          <a:p>
            <a:pPr marL="914400" lvl="1" indent="-457200">
              <a:spcBef>
                <a:spcPct val="0"/>
              </a:spcBef>
              <a:buFontTx/>
              <a:buAutoNum type="arabicPeriod"/>
            </a:pPr>
            <a:r>
              <a:rPr lang="en-US" altLang="en-US" sz="3200" b="1" dirty="0">
                <a:solidFill>
                  <a:srgbClr val="990000"/>
                </a:solidFill>
              </a:rPr>
              <a:t>Price for Carne Asada burritos falls to $1 </a:t>
            </a:r>
          </a:p>
          <a:p>
            <a:pPr marL="914400" lvl="1" indent="-457200">
              <a:spcBef>
                <a:spcPct val="0"/>
              </a:spcBef>
              <a:buFontTx/>
              <a:buAutoNum type="arabicPeriod"/>
            </a:pPr>
            <a:r>
              <a:rPr lang="en-US" altLang="en-US" sz="3200" b="1" dirty="0">
                <a:solidFill>
                  <a:srgbClr val="990000"/>
                </a:solidFill>
              </a:rPr>
              <a:t>Price increases to $5 for hamburgers</a:t>
            </a:r>
          </a:p>
          <a:p>
            <a:pPr marL="914400" lvl="1" indent="-457200">
              <a:spcBef>
                <a:spcPct val="0"/>
              </a:spcBef>
              <a:buFontTx/>
              <a:buAutoNum type="arabicPeriod"/>
            </a:pPr>
            <a:r>
              <a:rPr lang="en-US" altLang="en-US" sz="3200" b="1" dirty="0">
                <a:solidFill>
                  <a:srgbClr val="990000"/>
                </a:solidFill>
              </a:rPr>
              <a:t>New health craze- “No ground beef”</a:t>
            </a:r>
          </a:p>
          <a:p>
            <a:pPr marL="914400" lvl="1" indent="-457200">
              <a:spcBef>
                <a:spcPct val="0"/>
              </a:spcBef>
              <a:buFontTx/>
              <a:buAutoNum type="arabicPeriod"/>
            </a:pPr>
            <a:r>
              <a:rPr lang="en-US" altLang="en-US" sz="3200" b="1" dirty="0">
                <a:solidFill>
                  <a:srgbClr val="990000"/>
                </a:solidFill>
              </a:rPr>
              <a:t>Hamburger restaurants announce that they will significantly increase prices NEXT month </a:t>
            </a:r>
          </a:p>
          <a:p>
            <a:pPr marL="914400" lvl="1" indent="-457200">
              <a:spcBef>
                <a:spcPct val="0"/>
              </a:spcBef>
              <a:buFontTx/>
              <a:buAutoNum type="arabicPeriod"/>
            </a:pPr>
            <a:r>
              <a:rPr lang="en-US" altLang="en-US" sz="3200" b="1" dirty="0">
                <a:solidFill>
                  <a:srgbClr val="990000"/>
                </a:solidFill>
              </a:rPr>
              <a:t>Government heavily taxes shake and fries causes their prices to quadruple.</a:t>
            </a:r>
          </a:p>
          <a:p>
            <a:pPr marL="914400" lvl="1" indent="-457200">
              <a:spcBef>
                <a:spcPct val="0"/>
              </a:spcBef>
              <a:buFontTx/>
              <a:buAutoNum type="arabicPeriod"/>
            </a:pPr>
            <a:r>
              <a:rPr lang="en-US" altLang="en-US" sz="3200" b="1" dirty="0">
                <a:solidFill>
                  <a:srgbClr val="990000"/>
                </a:solidFill>
              </a:rPr>
              <a:t>Restaurants lower price of burgers to $.50</a:t>
            </a:r>
            <a:r>
              <a:rPr lang="en-US" altLang="en-US" b="1" dirty="0">
                <a:solidFill>
                  <a:srgbClr val="990000"/>
                </a:solidFill>
              </a:rPr>
              <a:t>  </a:t>
            </a:r>
          </a:p>
        </p:txBody>
      </p:sp>
      <p:sp>
        <p:nvSpPr>
          <p:cNvPr id="60420" name="Text Box 5"/>
          <p:cNvSpPr txBox="1">
            <a:spLocks noChangeArrowheads="1"/>
          </p:cNvSpPr>
          <p:nvPr/>
        </p:nvSpPr>
        <p:spPr bwMode="auto">
          <a:xfrm>
            <a:off x="304799" y="685800"/>
            <a:ext cx="11516139"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b="1" dirty="0"/>
              <a:t>First identify the determinant (Shifter). Then decide if demand will increase or decrease</a:t>
            </a:r>
            <a:endParaRPr lang="en-US" altLang="en-US" sz="2800" b="1" dirty="0"/>
          </a:p>
        </p:txBody>
      </p:sp>
      <p:sp>
        <p:nvSpPr>
          <p:cNvPr id="60421" name="Slide Number Placeholder 4"/>
          <p:cNvSpPr txBox="1">
            <a:spLocks noGrp="1"/>
          </p:cNvSpPr>
          <p:nvPr/>
        </p:nvSpPr>
        <p:spPr bwMode="auto">
          <a:xfrm>
            <a:off x="8763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6F51AD45-03CB-48C9-A079-0326FDC05C40}" type="slidenum">
              <a:rPr lang="en-US" altLang="en-US" sz="1400"/>
              <a:pPr algn="r" eaLnBrk="1" hangingPunct="1">
                <a:spcBef>
                  <a:spcPct val="0"/>
                </a:spcBef>
                <a:buFontTx/>
                <a:buNone/>
              </a:pPr>
              <a:t>60</a:t>
            </a:fld>
            <a:endParaRPr lang="en-US" altLang="en-US" sz="1400"/>
          </a:p>
        </p:txBody>
      </p:sp>
    </p:spTree>
    <p:extLst>
      <p:ext uri="{BB962C8B-B14F-4D97-AF65-F5344CB8AC3E}">
        <p14:creationId xmlns:p14="http://schemas.microsoft.com/office/powerpoint/2010/main" val="188478524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6020">
                                            <p:txEl>
                                              <p:pRg st="0" end="0"/>
                                            </p:txEl>
                                          </p:spTgt>
                                        </p:tgtEl>
                                        <p:attrNameLst>
                                          <p:attrName>style.visibility</p:attrName>
                                        </p:attrNameLst>
                                      </p:cBhvr>
                                      <p:to>
                                        <p:strVal val="visible"/>
                                      </p:to>
                                    </p:set>
                                    <p:animEffect transition="in" filter="dissolve">
                                      <p:cBhvr>
                                        <p:cTn id="7" dur="500"/>
                                        <p:tgtEl>
                                          <p:spTgt spid="86020">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6020">
                                            <p:txEl>
                                              <p:pRg st="1" end="1"/>
                                            </p:txEl>
                                          </p:spTgt>
                                        </p:tgtEl>
                                        <p:attrNameLst>
                                          <p:attrName>style.visibility</p:attrName>
                                        </p:attrNameLst>
                                      </p:cBhvr>
                                      <p:to>
                                        <p:strVal val="visible"/>
                                      </p:to>
                                    </p:set>
                                    <p:animEffect transition="in" filter="dissolve">
                                      <p:cBhvr>
                                        <p:cTn id="10" dur="500"/>
                                        <p:tgtEl>
                                          <p:spTgt spid="86020">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6020">
                                            <p:txEl>
                                              <p:pRg st="2" end="2"/>
                                            </p:txEl>
                                          </p:spTgt>
                                        </p:tgtEl>
                                        <p:attrNameLst>
                                          <p:attrName>style.visibility</p:attrName>
                                        </p:attrNameLst>
                                      </p:cBhvr>
                                      <p:to>
                                        <p:strVal val="visible"/>
                                      </p:to>
                                    </p:set>
                                    <p:animEffect transition="in" filter="dissolve">
                                      <p:cBhvr>
                                        <p:cTn id="13" dur="500"/>
                                        <p:tgtEl>
                                          <p:spTgt spid="86020">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86020">
                                            <p:txEl>
                                              <p:pRg st="3" end="3"/>
                                            </p:txEl>
                                          </p:spTgt>
                                        </p:tgtEl>
                                        <p:attrNameLst>
                                          <p:attrName>style.visibility</p:attrName>
                                        </p:attrNameLst>
                                      </p:cBhvr>
                                      <p:to>
                                        <p:strVal val="visible"/>
                                      </p:to>
                                    </p:set>
                                    <p:animEffect transition="in" filter="dissolve">
                                      <p:cBhvr>
                                        <p:cTn id="16" dur="500"/>
                                        <p:tgtEl>
                                          <p:spTgt spid="86020">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86020">
                                            <p:txEl>
                                              <p:pRg st="4" end="4"/>
                                            </p:txEl>
                                          </p:spTgt>
                                        </p:tgtEl>
                                        <p:attrNameLst>
                                          <p:attrName>style.visibility</p:attrName>
                                        </p:attrNameLst>
                                      </p:cBhvr>
                                      <p:to>
                                        <p:strVal val="visible"/>
                                      </p:to>
                                    </p:set>
                                    <p:animEffect transition="in" filter="dissolve">
                                      <p:cBhvr>
                                        <p:cTn id="19" dur="500"/>
                                        <p:tgtEl>
                                          <p:spTgt spid="86020">
                                            <p:txEl>
                                              <p:pRg st="4" end="4"/>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86020">
                                            <p:txEl>
                                              <p:pRg st="5" end="5"/>
                                            </p:txEl>
                                          </p:spTgt>
                                        </p:tgtEl>
                                        <p:attrNameLst>
                                          <p:attrName>style.visibility</p:attrName>
                                        </p:attrNameLst>
                                      </p:cBhvr>
                                      <p:to>
                                        <p:strVal val="visible"/>
                                      </p:to>
                                    </p:set>
                                    <p:animEffect transition="in" filter="dissolve">
                                      <p:cBhvr>
                                        <p:cTn id="22" dur="500"/>
                                        <p:tgtEl>
                                          <p:spTgt spid="86020">
                                            <p:txEl>
                                              <p:pRg st="5" end="5"/>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86020">
                                            <p:txEl>
                                              <p:pRg st="6" end="6"/>
                                            </p:txEl>
                                          </p:spTgt>
                                        </p:tgtEl>
                                        <p:attrNameLst>
                                          <p:attrName>style.visibility</p:attrName>
                                        </p:attrNameLst>
                                      </p:cBhvr>
                                      <p:to>
                                        <p:strVal val="visible"/>
                                      </p:to>
                                    </p:set>
                                    <p:animEffect transition="in" filter="dissolve">
                                      <p:cBhvr>
                                        <p:cTn id="25" dur="500"/>
                                        <p:tgtEl>
                                          <p:spTgt spid="86020">
                                            <p:txEl>
                                              <p:pRg st="6" end="6"/>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86020">
                                            <p:txEl>
                                              <p:pRg st="7" end="7"/>
                                            </p:txEl>
                                          </p:spTgt>
                                        </p:tgtEl>
                                        <p:attrNameLst>
                                          <p:attrName>style.visibility</p:attrName>
                                        </p:attrNameLst>
                                      </p:cBhvr>
                                      <p:to>
                                        <p:strVal val="visible"/>
                                      </p:to>
                                    </p:set>
                                    <p:animEffect transition="in" filter="dissolve">
                                      <p:cBhvr>
                                        <p:cTn id="28" dur="500"/>
                                        <p:tgtEl>
                                          <p:spTgt spid="86020">
                                            <p:txEl>
                                              <p:pRg st="7" end="7"/>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86020">
                                            <p:txEl>
                                              <p:pRg st="8" end="8"/>
                                            </p:txEl>
                                          </p:spTgt>
                                        </p:tgtEl>
                                        <p:attrNameLst>
                                          <p:attrName>style.visibility</p:attrName>
                                        </p:attrNameLst>
                                      </p:cBhvr>
                                      <p:to>
                                        <p:strVal val="visible"/>
                                      </p:to>
                                    </p:set>
                                    <p:animEffect transition="in" filter="dissolve">
                                      <p:cBhvr>
                                        <p:cTn id="31" dur="500"/>
                                        <p:tgtEl>
                                          <p:spTgt spid="8602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0"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0000"/>
                </a:solidFill>
              </a:rPr>
              <a:t>Milestone Review </a:t>
            </a:r>
          </a:p>
        </p:txBody>
      </p:sp>
      <p:sp>
        <p:nvSpPr>
          <p:cNvPr id="3" name="Content Placeholder 2"/>
          <p:cNvSpPr>
            <a:spLocks noGrp="1"/>
          </p:cNvSpPr>
          <p:nvPr>
            <p:ph idx="1"/>
          </p:nvPr>
        </p:nvSpPr>
        <p:spPr>
          <a:xfrm>
            <a:off x="477078" y="1825625"/>
            <a:ext cx="6692348" cy="4351338"/>
          </a:xfrm>
        </p:spPr>
        <p:txBody>
          <a:bodyPr/>
          <a:lstStyle/>
          <a:p>
            <a:pPr marL="0" indent="0">
              <a:buNone/>
            </a:pPr>
            <a:r>
              <a:rPr lang="en-US" dirty="0"/>
              <a:t>SSEMI2b) Which of the following would be considered substitute goods?</a:t>
            </a:r>
          </a:p>
          <a:p>
            <a:pPr marL="514350" indent="-514350">
              <a:buFont typeface="+mj-lt"/>
              <a:buAutoNum type="alphaLcParenR"/>
            </a:pPr>
            <a:r>
              <a:rPr lang="en-US" dirty="0"/>
              <a:t>batteries to a flashlight</a:t>
            </a:r>
          </a:p>
          <a:p>
            <a:pPr marL="514350" indent="-514350">
              <a:buFont typeface="+mj-lt"/>
              <a:buAutoNum type="alphaLcParenR"/>
            </a:pPr>
            <a:r>
              <a:rPr lang="en-US" dirty="0"/>
              <a:t>software to a computer</a:t>
            </a:r>
          </a:p>
          <a:p>
            <a:pPr marL="514350" indent="-514350">
              <a:buFont typeface="+mj-lt"/>
              <a:buAutoNum type="alphaLcParenR"/>
            </a:pPr>
            <a:r>
              <a:rPr lang="en-US" dirty="0"/>
              <a:t>butter to margarine</a:t>
            </a:r>
          </a:p>
          <a:p>
            <a:pPr marL="514350" indent="-514350">
              <a:buFont typeface="+mj-lt"/>
              <a:buAutoNum type="alphaLcParenR"/>
            </a:pPr>
            <a:r>
              <a:rPr lang="en-US" dirty="0"/>
              <a:t>peanut butter to jelly </a:t>
            </a:r>
          </a:p>
          <a:p>
            <a:endParaRPr lang="en-US" dirty="0"/>
          </a:p>
        </p:txBody>
      </p:sp>
      <p:cxnSp>
        <p:nvCxnSpPr>
          <p:cNvPr id="5" name="Straight Connector 4"/>
          <p:cNvCxnSpPr/>
          <p:nvPr/>
        </p:nvCxnSpPr>
        <p:spPr>
          <a:xfrm>
            <a:off x="8083826" y="2027583"/>
            <a:ext cx="53009" cy="352507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8136835" y="5552661"/>
            <a:ext cx="3190461" cy="26504"/>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8552621" y="2601257"/>
            <a:ext cx="2411896" cy="2027583"/>
          </a:xfrm>
          <a:prstGeom prst="line">
            <a:avLst/>
          </a:prstGeom>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6785113" y="1825625"/>
            <a:ext cx="1272209" cy="369332"/>
          </a:xfrm>
          <a:prstGeom prst="rect">
            <a:avLst/>
          </a:prstGeom>
          <a:noFill/>
        </p:spPr>
        <p:txBody>
          <a:bodyPr wrap="square" rtlCol="0">
            <a:spAutoFit/>
          </a:bodyPr>
          <a:lstStyle/>
          <a:p>
            <a:pPr algn="ctr"/>
            <a:r>
              <a:rPr lang="en-US" dirty="0"/>
              <a:t>Price</a:t>
            </a:r>
          </a:p>
        </p:txBody>
      </p:sp>
      <p:sp>
        <p:nvSpPr>
          <p:cNvPr id="13" name="TextBox 12"/>
          <p:cNvSpPr txBox="1"/>
          <p:nvPr/>
        </p:nvSpPr>
        <p:spPr>
          <a:xfrm rot="10800000" flipH="1" flipV="1">
            <a:off x="10415409" y="5765866"/>
            <a:ext cx="1644069" cy="372790"/>
          </a:xfrm>
          <a:prstGeom prst="rect">
            <a:avLst/>
          </a:prstGeom>
          <a:noFill/>
        </p:spPr>
        <p:txBody>
          <a:bodyPr wrap="square" rtlCol="0">
            <a:spAutoFit/>
          </a:bodyPr>
          <a:lstStyle/>
          <a:p>
            <a:pPr algn="ctr"/>
            <a:r>
              <a:rPr lang="en-US" dirty="0"/>
              <a:t>Quantity</a:t>
            </a:r>
          </a:p>
        </p:txBody>
      </p:sp>
      <p:sp>
        <p:nvSpPr>
          <p:cNvPr id="4" name="TextBox 3"/>
          <p:cNvSpPr txBox="1"/>
          <p:nvPr/>
        </p:nvSpPr>
        <p:spPr>
          <a:xfrm>
            <a:off x="10938013" y="4564427"/>
            <a:ext cx="389283" cy="369332"/>
          </a:xfrm>
          <a:prstGeom prst="rect">
            <a:avLst/>
          </a:prstGeom>
          <a:noFill/>
        </p:spPr>
        <p:txBody>
          <a:bodyPr wrap="square" rtlCol="0">
            <a:spAutoFit/>
          </a:bodyPr>
          <a:lstStyle/>
          <a:p>
            <a:pPr algn="ctr"/>
            <a:r>
              <a:rPr lang="en-US" dirty="0"/>
              <a:t>D</a:t>
            </a:r>
          </a:p>
        </p:txBody>
      </p:sp>
    </p:spTree>
    <p:extLst>
      <p:ext uri="{BB962C8B-B14F-4D97-AF65-F5344CB8AC3E}">
        <p14:creationId xmlns:p14="http://schemas.microsoft.com/office/powerpoint/2010/main" val="21046871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dirty="0">
                <a:latin typeface="Brush Script MT" panose="03060802040406070304" pitchFamily="66" charset="0"/>
              </a:rPr>
              <a:t>Elasticity of Demand</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0051" y="1523262"/>
            <a:ext cx="6837467" cy="4941932"/>
          </a:xfrm>
        </p:spPr>
      </p:pic>
      <p:sp>
        <p:nvSpPr>
          <p:cNvPr id="5" name="TextBox 4"/>
          <p:cNvSpPr txBox="1"/>
          <p:nvPr/>
        </p:nvSpPr>
        <p:spPr>
          <a:xfrm>
            <a:off x="7450549" y="2318197"/>
            <a:ext cx="4565440" cy="1877437"/>
          </a:xfrm>
          <a:prstGeom prst="rect">
            <a:avLst/>
          </a:prstGeom>
          <a:noFill/>
        </p:spPr>
        <p:txBody>
          <a:bodyPr wrap="square" rtlCol="0">
            <a:spAutoFit/>
          </a:bodyPr>
          <a:lstStyle/>
          <a:p>
            <a:r>
              <a:rPr lang="en-US" sz="3600" dirty="0"/>
              <a:t>What is </a:t>
            </a:r>
            <a:r>
              <a:rPr lang="en-US" sz="4000" b="1" dirty="0">
                <a:latin typeface="Chiller" panose="04020404031007020602" pitchFamily="82" charset="0"/>
              </a:rPr>
              <a:t>Elasticity of Demand</a:t>
            </a:r>
            <a:r>
              <a:rPr lang="en-US" sz="3600" dirty="0"/>
              <a:t>, and how is </a:t>
            </a:r>
            <a:r>
              <a:rPr lang="en-US" sz="3600" dirty="0">
                <a:latin typeface="Chiller" panose="04020404031007020602" pitchFamily="82" charset="0"/>
              </a:rPr>
              <a:t>elasticity</a:t>
            </a:r>
            <a:r>
              <a:rPr lang="en-US" sz="3600" dirty="0"/>
              <a:t> measured?</a:t>
            </a:r>
          </a:p>
        </p:txBody>
      </p:sp>
      <p:sp>
        <p:nvSpPr>
          <p:cNvPr id="3" name="TextBox 2"/>
          <p:cNvSpPr txBox="1"/>
          <p:nvPr/>
        </p:nvSpPr>
        <p:spPr>
          <a:xfrm>
            <a:off x="7212170" y="4906849"/>
            <a:ext cx="4803820" cy="646331"/>
          </a:xfrm>
          <a:prstGeom prst="rect">
            <a:avLst/>
          </a:prstGeom>
          <a:noFill/>
        </p:spPr>
        <p:txBody>
          <a:bodyPr wrap="square" rtlCol="0">
            <a:spAutoFit/>
          </a:bodyPr>
          <a:lstStyle/>
          <a:p>
            <a:r>
              <a:rPr lang="en-US" dirty="0">
                <a:hlinkClick r:id="rId3"/>
              </a:rPr>
              <a:t>https://www.youtube.com/watch?v=HHcblIxiAAk</a:t>
            </a:r>
            <a:endParaRPr lang="en-US" dirty="0"/>
          </a:p>
          <a:p>
            <a:r>
              <a:rPr lang="en-US" dirty="0"/>
              <a:t>AC/DC Economics: Elasticity of Demand</a:t>
            </a:r>
          </a:p>
        </p:txBody>
      </p:sp>
    </p:spTree>
    <p:extLst>
      <p:ext uri="{BB962C8B-B14F-4D97-AF65-F5344CB8AC3E}">
        <p14:creationId xmlns:p14="http://schemas.microsoft.com/office/powerpoint/2010/main" val="31326402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3848"/>
            <a:ext cx="10515600" cy="1325563"/>
          </a:xfrm>
        </p:spPr>
        <p:txBody>
          <a:bodyPr/>
          <a:lstStyle/>
          <a:p>
            <a:pPr algn="ctr"/>
            <a:r>
              <a:rPr lang="en-US" dirty="0"/>
              <a:t>What is Elasticity of Demand?</a:t>
            </a:r>
          </a:p>
        </p:txBody>
      </p:sp>
      <p:sp>
        <p:nvSpPr>
          <p:cNvPr id="3" name="Content Placeholder 2"/>
          <p:cNvSpPr>
            <a:spLocks noGrp="1"/>
          </p:cNvSpPr>
          <p:nvPr>
            <p:ph idx="1"/>
          </p:nvPr>
        </p:nvSpPr>
        <p:spPr>
          <a:xfrm>
            <a:off x="139652" y="1529410"/>
            <a:ext cx="7157127" cy="5013057"/>
          </a:xfrm>
        </p:spPr>
        <p:txBody>
          <a:bodyPr>
            <a:normAutofit lnSpcReduction="10000"/>
          </a:bodyPr>
          <a:lstStyle/>
          <a:p>
            <a:r>
              <a:rPr lang="en-US" b="1" u="sng" dirty="0"/>
              <a:t>Elasticity of Demand</a:t>
            </a:r>
            <a:r>
              <a:rPr lang="en-US" b="1" dirty="0"/>
              <a:t> </a:t>
            </a:r>
            <a:r>
              <a:rPr lang="en-US" dirty="0"/>
              <a:t>is the degree to which changes in a good’s price affect the quantity demanded (</a:t>
            </a:r>
            <a:r>
              <a:rPr lang="en-US" dirty="0" err="1"/>
              <a:t>Qd</a:t>
            </a:r>
            <a:r>
              <a:rPr lang="en-US" dirty="0"/>
              <a:t>) </a:t>
            </a:r>
          </a:p>
          <a:p>
            <a:r>
              <a:rPr lang="en-US" dirty="0"/>
              <a:t>Demand can be </a:t>
            </a:r>
            <a:r>
              <a:rPr lang="en-US" b="1" dirty="0">
                <a:solidFill>
                  <a:srgbClr val="00B050"/>
                </a:solidFill>
                <a:latin typeface="Imprint MT Shadow" panose="04020605060303030202" pitchFamily="82" charset="0"/>
              </a:rPr>
              <a:t>ELASTIC</a:t>
            </a:r>
            <a:r>
              <a:rPr lang="en-US" b="1" dirty="0"/>
              <a:t> </a:t>
            </a:r>
            <a:r>
              <a:rPr lang="en-US" dirty="0"/>
              <a:t>or </a:t>
            </a:r>
            <a:r>
              <a:rPr lang="en-US" b="1" dirty="0">
                <a:solidFill>
                  <a:srgbClr val="7030A0"/>
                </a:solidFill>
                <a:latin typeface="Imprint MT Shadow" panose="04020605060303030202" pitchFamily="82" charset="0"/>
              </a:rPr>
              <a:t>INELASTIC</a:t>
            </a:r>
          </a:p>
          <a:p>
            <a:r>
              <a:rPr lang="en-US" b="1" u="sng" dirty="0">
                <a:solidFill>
                  <a:srgbClr val="0070C0"/>
                </a:solidFill>
                <a:latin typeface="Imprint MT Shadow" panose="04020605060303030202" pitchFamily="82" charset="0"/>
              </a:rPr>
              <a:t>Elastic Demand</a:t>
            </a:r>
            <a:r>
              <a:rPr lang="en-US" b="1" dirty="0">
                <a:solidFill>
                  <a:srgbClr val="0070C0"/>
                </a:solidFill>
                <a:latin typeface="Imprint MT Shadow" panose="04020605060303030202" pitchFamily="82" charset="0"/>
              </a:rPr>
              <a:t> </a:t>
            </a:r>
            <a:r>
              <a:rPr lang="en-US" dirty="0">
                <a:solidFill>
                  <a:srgbClr val="0070C0"/>
                </a:solidFill>
              </a:rPr>
              <a:t>exists when a </a:t>
            </a:r>
            <a:r>
              <a:rPr lang="en-US" b="1" dirty="0">
                <a:solidFill>
                  <a:srgbClr val="0070C0"/>
                </a:solidFill>
              </a:rPr>
              <a:t>small change in a good’s price </a:t>
            </a:r>
            <a:r>
              <a:rPr lang="en-US" dirty="0">
                <a:solidFill>
                  <a:srgbClr val="0070C0"/>
                </a:solidFill>
              </a:rPr>
              <a:t>causes a </a:t>
            </a:r>
            <a:r>
              <a:rPr lang="en-US" sz="2600" b="1" dirty="0">
                <a:solidFill>
                  <a:srgbClr val="0070C0"/>
                </a:solidFill>
                <a:latin typeface="HP Simplified" panose="020B0604020204020204" pitchFamily="34" charset="0"/>
              </a:rPr>
              <a:t>MAJOR, OPPOSITE change in </a:t>
            </a:r>
            <a:r>
              <a:rPr lang="en-US" sz="2600" b="1" dirty="0" err="1">
                <a:solidFill>
                  <a:srgbClr val="0070C0"/>
                </a:solidFill>
                <a:latin typeface="HP Simplified" panose="020B0604020204020204" pitchFamily="34" charset="0"/>
              </a:rPr>
              <a:t>Qd</a:t>
            </a:r>
            <a:endParaRPr lang="en-US" sz="2600" b="1" dirty="0">
              <a:solidFill>
                <a:srgbClr val="0070C0"/>
              </a:solidFill>
              <a:latin typeface="HP Simplified" panose="020B0604020204020204" pitchFamily="34" charset="0"/>
            </a:endParaRPr>
          </a:p>
          <a:p>
            <a:pPr lvl="1">
              <a:buFont typeface="Wingdings" panose="05000000000000000000" pitchFamily="2" charset="2"/>
              <a:buChar char="q"/>
            </a:pPr>
            <a:r>
              <a:rPr lang="en-US" sz="1600" dirty="0"/>
              <a:t>small</a:t>
            </a:r>
            <a:r>
              <a:rPr lang="en-US" dirty="0"/>
              <a:t> price increase = a </a:t>
            </a:r>
            <a:r>
              <a:rPr lang="en-US" sz="3600" b="1" dirty="0">
                <a:solidFill>
                  <a:srgbClr val="FF0000"/>
                </a:solidFill>
              </a:rPr>
              <a:t>large</a:t>
            </a:r>
            <a:r>
              <a:rPr lang="en-US" dirty="0"/>
              <a:t> drop in </a:t>
            </a:r>
            <a:r>
              <a:rPr lang="en-US" dirty="0" err="1"/>
              <a:t>Qd</a:t>
            </a:r>
            <a:endParaRPr lang="en-US" dirty="0"/>
          </a:p>
          <a:p>
            <a:r>
              <a:rPr lang="en-US" b="1" u="sng" dirty="0">
                <a:solidFill>
                  <a:schemeClr val="accent2"/>
                </a:solidFill>
                <a:latin typeface="HP Simplified" panose="020B0604020204020204" pitchFamily="34" charset="0"/>
              </a:rPr>
              <a:t>Inelastic Demand</a:t>
            </a:r>
            <a:r>
              <a:rPr lang="en-US" dirty="0">
                <a:solidFill>
                  <a:schemeClr val="accent2"/>
                </a:solidFill>
                <a:latin typeface="HP Simplified" panose="020B0604020204020204" pitchFamily="34" charset="0"/>
              </a:rPr>
              <a:t> – </a:t>
            </a:r>
            <a:r>
              <a:rPr lang="en-US" dirty="0">
                <a:solidFill>
                  <a:schemeClr val="accent2"/>
                </a:solidFill>
              </a:rPr>
              <a:t>demand for a good or service is </a:t>
            </a:r>
            <a:r>
              <a:rPr lang="en-US" b="1" dirty="0">
                <a:solidFill>
                  <a:schemeClr val="accent2"/>
                </a:solidFill>
              </a:rPr>
              <a:t>unaffected</a:t>
            </a:r>
            <a:r>
              <a:rPr lang="en-US" dirty="0">
                <a:solidFill>
                  <a:schemeClr val="accent2"/>
                </a:solidFill>
              </a:rPr>
              <a:t> when the price of that good or service changes</a:t>
            </a:r>
          </a:p>
          <a:p>
            <a:pPr lvl="1"/>
            <a:r>
              <a:rPr lang="en-US" dirty="0"/>
              <a:t>If </a:t>
            </a:r>
            <a:r>
              <a:rPr lang="en-US" b="1" u="sng"/>
              <a:t>REVENUES</a:t>
            </a:r>
            <a:r>
              <a:rPr lang="en-US"/>
              <a:t> increase </a:t>
            </a:r>
            <a:r>
              <a:rPr lang="en-US" dirty="0"/>
              <a:t>after a price increase, the demand is INELASTIC</a:t>
            </a:r>
          </a:p>
          <a:p>
            <a:endParaRPr lang="en-US" b="1" u="sng" dirty="0">
              <a:latin typeface="HP Simplified" panose="020B0604020204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6779" y="2034862"/>
            <a:ext cx="4748260" cy="4237149"/>
          </a:xfrm>
          <a:prstGeom prst="rect">
            <a:avLst/>
          </a:prstGeom>
        </p:spPr>
      </p:pic>
    </p:spTree>
    <p:extLst>
      <p:ext uri="{BB962C8B-B14F-4D97-AF65-F5344CB8AC3E}">
        <p14:creationId xmlns:p14="http://schemas.microsoft.com/office/powerpoint/2010/main" val="313780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p:cTn id="18"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0" dur="500"/>
                                        <p:tgtEl>
                                          <p:spTgt spid="3">
                                            <p:txEl>
                                              <p:pRg st="2" end="2"/>
                                            </p:txEl>
                                          </p:spTgt>
                                        </p:tgtEl>
                                      </p:cBhvr>
                                    </p:animEffect>
                                  </p:childTnLst>
                                </p:cTn>
                              </p:par>
                              <p:par>
                                <p:cTn id="21" presetID="53" presetClass="entr" presetSubtype="16"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p:cTn id="23"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2000"/>
                                        <p:tgtEl>
                                          <p:spTgt spid="3">
                                            <p:txEl>
                                              <p:pRg st="4" end="4"/>
                                            </p:txEl>
                                          </p:spTgt>
                                        </p:tgtEl>
                                      </p:cBhvr>
                                    </p:animEffect>
                                    <p:anim calcmode="lin" valueType="num">
                                      <p:cBhvr>
                                        <p:cTn id="31" dur="2000" fill="hold"/>
                                        <p:tgtEl>
                                          <p:spTgt spid="3">
                                            <p:txEl>
                                              <p:pRg st="4" end="4"/>
                                            </p:txEl>
                                          </p:spTgt>
                                        </p:tgtEl>
                                        <p:attrNameLst>
                                          <p:attrName>ppt_w</p:attrName>
                                        </p:attrNameLst>
                                      </p:cBhvr>
                                      <p:tavLst>
                                        <p:tav tm="0" fmla="#ppt_w*sin(2.5*pi*$)">
                                          <p:val>
                                            <p:fltVal val="0"/>
                                          </p:val>
                                        </p:tav>
                                        <p:tav tm="100000">
                                          <p:val>
                                            <p:fltVal val="1"/>
                                          </p:val>
                                        </p:tav>
                                      </p:tavLst>
                                    </p:anim>
                                    <p:anim calcmode="lin" valueType="num">
                                      <p:cBhvr>
                                        <p:cTn id="32" dur="20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45"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2000"/>
                                        <p:tgtEl>
                                          <p:spTgt spid="3">
                                            <p:txEl>
                                              <p:pRg st="5" end="5"/>
                                            </p:txEl>
                                          </p:spTgt>
                                        </p:tgtEl>
                                      </p:cBhvr>
                                    </p:animEffect>
                                    <p:anim calcmode="lin" valueType="num">
                                      <p:cBhvr>
                                        <p:cTn id="38" dur="2000" fill="hold"/>
                                        <p:tgtEl>
                                          <p:spTgt spid="3">
                                            <p:txEl>
                                              <p:pRg st="5" end="5"/>
                                            </p:txEl>
                                          </p:spTgt>
                                        </p:tgtEl>
                                        <p:attrNameLst>
                                          <p:attrName>ppt_w</p:attrName>
                                        </p:attrNameLst>
                                      </p:cBhvr>
                                      <p:tavLst>
                                        <p:tav tm="0" fmla="#ppt_w*sin(2.5*pi*$)">
                                          <p:val>
                                            <p:fltVal val="0"/>
                                          </p:val>
                                        </p:tav>
                                        <p:tav tm="100000">
                                          <p:val>
                                            <p:fltVal val="1"/>
                                          </p:val>
                                        </p:tav>
                                      </p:tavLst>
                                    </p:anim>
                                    <p:anim calcmode="lin" valueType="num">
                                      <p:cBhvr>
                                        <p:cTn id="39" dur="20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146" y="37955"/>
            <a:ext cx="10515600" cy="1325563"/>
          </a:xfrm>
        </p:spPr>
        <p:txBody>
          <a:bodyPr/>
          <a:lstStyle/>
          <a:p>
            <a:pPr algn="ctr"/>
            <a:r>
              <a:rPr lang="en-US" u="sng" dirty="0">
                <a:latin typeface="Kristen ITC" panose="03050502040202030202" pitchFamily="66" charset="0"/>
              </a:rPr>
              <a:t>Determinants</a:t>
            </a:r>
            <a:r>
              <a:rPr lang="en-US" u="sng" dirty="0"/>
              <a:t> of Elasticity </a:t>
            </a:r>
          </a:p>
        </p:txBody>
      </p:sp>
      <p:sp>
        <p:nvSpPr>
          <p:cNvPr id="4" name="Text Placeholder 3"/>
          <p:cNvSpPr>
            <a:spLocks noGrp="1"/>
          </p:cNvSpPr>
          <p:nvPr>
            <p:ph type="body" idx="1"/>
          </p:nvPr>
        </p:nvSpPr>
        <p:spPr>
          <a:xfrm>
            <a:off x="201879" y="3741961"/>
            <a:ext cx="5157787" cy="823912"/>
          </a:xfrm>
        </p:spPr>
        <p:txBody>
          <a:bodyPr>
            <a:normAutofit/>
          </a:bodyPr>
          <a:lstStyle/>
          <a:p>
            <a:pPr algn="ctr"/>
            <a:r>
              <a:rPr lang="en-US" sz="3200" u="sng" dirty="0">
                <a:latin typeface="Lucida Calligraphy" panose="03010101010101010101" pitchFamily="66" charset="0"/>
              </a:rPr>
              <a:t>Elastic Demand</a:t>
            </a:r>
          </a:p>
        </p:txBody>
      </p:sp>
      <p:sp>
        <p:nvSpPr>
          <p:cNvPr id="5" name="Content Placeholder 4"/>
          <p:cNvSpPr>
            <a:spLocks noGrp="1"/>
          </p:cNvSpPr>
          <p:nvPr>
            <p:ph sz="half" idx="2"/>
          </p:nvPr>
        </p:nvSpPr>
        <p:spPr>
          <a:xfrm>
            <a:off x="608146" y="4565873"/>
            <a:ext cx="5157787" cy="1898728"/>
          </a:xfrm>
        </p:spPr>
        <p:txBody>
          <a:bodyPr/>
          <a:lstStyle/>
          <a:p>
            <a:pPr marL="514350" indent="-514350">
              <a:buFont typeface="+mj-lt"/>
              <a:buAutoNum type="arabicPeriod"/>
            </a:pPr>
            <a:r>
              <a:rPr lang="en-US" dirty="0"/>
              <a:t>Luxury items </a:t>
            </a:r>
          </a:p>
          <a:p>
            <a:pPr marL="514350" indent="-514350">
              <a:buFont typeface="+mj-lt"/>
              <a:buAutoNum type="arabicPeriod"/>
            </a:pPr>
            <a:r>
              <a:rPr lang="en-US" dirty="0"/>
              <a:t>Things that have substitutes</a:t>
            </a:r>
          </a:p>
          <a:p>
            <a:pPr marL="514350" indent="-514350">
              <a:buFont typeface="+mj-lt"/>
              <a:buAutoNum type="arabicPeriod"/>
            </a:pPr>
            <a:r>
              <a:rPr lang="en-US" dirty="0"/>
              <a:t>Very expensive items</a:t>
            </a:r>
          </a:p>
          <a:p>
            <a:endParaRPr lang="en-US" dirty="0"/>
          </a:p>
        </p:txBody>
      </p:sp>
      <p:sp>
        <p:nvSpPr>
          <p:cNvPr id="6" name="Text Placeholder 5"/>
          <p:cNvSpPr>
            <a:spLocks noGrp="1"/>
          </p:cNvSpPr>
          <p:nvPr>
            <p:ph type="body" sz="quarter" idx="3"/>
          </p:nvPr>
        </p:nvSpPr>
        <p:spPr>
          <a:xfrm>
            <a:off x="5765933" y="3669326"/>
            <a:ext cx="5183188" cy="823912"/>
          </a:xfrm>
        </p:spPr>
        <p:txBody>
          <a:bodyPr>
            <a:normAutofit/>
          </a:bodyPr>
          <a:lstStyle/>
          <a:p>
            <a:pPr algn="ctr"/>
            <a:r>
              <a:rPr lang="en-US" sz="3200" u="sng" dirty="0">
                <a:latin typeface="Lucida Calligraphy" panose="03010101010101010101" pitchFamily="66" charset="0"/>
              </a:rPr>
              <a:t>Inelastic Demand</a:t>
            </a:r>
          </a:p>
        </p:txBody>
      </p:sp>
      <p:sp>
        <p:nvSpPr>
          <p:cNvPr id="7" name="Content Placeholder 6"/>
          <p:cNvSpPr>
            <a:spLocks noGrp="1"/>
          </p:cNvSpPr>
          <p:nvPr>
            <p:ph sz="quarter" idx="4"/>
          </p:nvPr>
        </p:nvSpPr>
        <p:spPr>
          <a:xfrm>
            <a:off x="6172200" y="4534156"/>
            <a:ext cx="5183188" cy="1732074"/>
          </a:xfrm>
        </p:spPr>
        <p:txBody>
          <a:bodyPr/>
          <a:lstStyle/>
          <a:p>
            <a:pPr marL="514350" indent="-514350">
              <a:buFont typeface="+mj-lt"/>
              <a:buAutoNum type="arabicPeriod"/>
            </a:pPr>
            <a:r>
              <a:rPr lang="en-US" dirty="0"/>
              <a:t>Necessities</a:t>
            </a:r>
          </a:p>
          <a:p>
            <a:pPr marL="514350" indent="-514350">
              <a:buFont typeface="+mj-lt"/>
              <a:buAutoNum type="arabicPeriod"/>
            </a:pPr>
            <a:r>
              <a:rPr lang="en-US" dirty="0"/>
              <a:t>Things with no substitutes</a:t>
            </a:r>
          </a:p>
          <a:p>
            <a:pPr marL="514350" indent="-514350">
              <a:buFont typeface="+mj-lt"/>
              <a:buAutoNum type="arabicPeriod"/>
            </a:pPr>
            <a:r>
              <a:rPr lang="en-US" dirty="0"/>
              <a:t>Inexpensive items</a:t>
            </a:r>
          </a:p>
          <a:p>
            <a:endParaRPr lang="en-US" dirty="0"/>
          </a:p>
        </p:txBody>
      </p:sp>
      <p:sp>
        <p:nvSpPr>
          <p:cNvPr id="8" name="TextBox 7"/>
          <p:cNvSpPr txBox="1"/>
          <p:nvPr/>
        </p:nvSpPr>
        <p:spPr>
          <a:xfrm>
            <a:off x="1197735" y="1081156"/>
            <a:ext cx="10157653" cy="3108543"/>
          </a:xfrm>
          <a:prstGeom prst="rect">
            <a:avLst/>
          </a:prstGeom>
          <a:noFill/>
        </p:spPr>
        <p:txBody>
          <a:bodyPr wrap="square" rtlCol="0">
            <a:spAutoFit/>
          </a:bodyPr>
          <a:lstStyle/>
          <a:p>
            <a:pPr marL="514350" indent="-514350">
              <a:buFont typeface="+mj-lt"/>
              <a:buAutoNum type="arabicPeriod"/>
            </a:pPr>
            <a:r>
              <a:rPr lang="en-US" sz="2800" dirty="0">
                <a:latin typeface="Eras Bold ITC" panose="020B0907030504020204" pitchFamily="34" charset="0"/>
              </a:rPr>
              <a:t>Necessities v. Luxuries</a:t>
            </a:r>
            <a:r>
              <a:rPr lang="en-US" sz="2800" dirty="0"/>
              <a:t>: Need v. Want </a:t>
            </a:r>
            <a:r>
              <a:rPr lang="en-US" sz="2800" dirty="0">
                <a:latin typeface="Eras Bold ITC" panose="020B0907030504020204" pitchFamily="34" charset="0"/>
              </a:rPr>
              <a:t> </a:t>
            </a:r>
          </a:p>
          <a:p>
            <a:pPr marL="514350" indent="-514350">
              <a:buFont typeface="+mj-lt"/>
              <a:buAutoNum type="arabicPeriod"/>
            </a:pPr>
            <a:r>
              <a:rPr lang="en-US" sz="2800" dirty="0">
                <a:latin typeface="Eras Bold ITC" panose="020B0907030504020204" pitchFamily="34" charset="0"/>
              </a:rPr>
              <a:t>Existence of Substitutes </a:t>
            </a:r>
            <a:endParaRPr lang="en-US" sz="2800" dirty="0"/>
          </a:p>
          <a:p>
            <a:pPr marL="514350" indent="-514350">
              <a:buFont typeface="+mj-lt"/>
              <a:buAutoNum type="arabicPeriod"/>
            </a:pPr>
            <a:r>
              <a:rPr lang="en-US" sz="2800" dirty="0">
                <a:latin typeface="Eras Bold ITC" panose="020B0907030504020204" pitchFamily="34" charset="0"/>
              </a:rPr>
              <a:t>Proportion of Income: </a:t>
            </a:r>
            <a:r>
              <a:rPr lang="en-US" sz="2800" dirty="0"/>
              <a:t>% of a person’s total budget used to buy the good</a:t>
            </a:r>
          </a:p>
          <a:p>
            <a:pPr marL="514350" indent="-514350">
              <a:buFont typeface="+mj-lt"/>
              <a:buAutoNum type="arabicPeriod"/>
            </a:pPr>
            <a:r>
              <a:rPr lang="en-US" sz="2800" dirty="0"/>
              <a:t>The time allowed to adjust for the price change </a:t>
            </a:r>
          </a:p>
          <a:p>
            <a:pPr marL="914400" lvl="1" indent="-457200">
              <a:buFont typeface="Wingdings" panose="05000000000000000000" pitchFamily="2" charset="2"/>
              <a:buChar char="Ø"/>
            </a:pPr>
            <a:r>
              <a:rPr lang="en-US" sz="2800" dirty="0">
                <a:latin typeface="Impact" panose="020B0806030902050204" pitchFamily="34" charset="0"/>
              </a:rPr>
              <a:t>More time allowed, the greater the elasticity</a:t>
            </a:r>
          </a:p>
          <a:p>
            <a:pPr marL="514350" indent="-514350">
              <a:buFont typeface="+mj-lt"/>
              <a:buAutoNum type="arabicPeriod"/>
            </a:pPr>
            <a:endParaRPr lang="en-US" sz="2800" dirty="0"/>
          </a:p>
        </p:txBody>
      </p:sp>
      <p:sp>
        <p:nvSpPr>
          <p:cNvPr id="9" name="SMARTInkShape-303"/>
          <p:cNvSpPr/>
          <p:nvPr/>
        </p:nvSpPr>
        <p:spPr>
          <a:xfrm>
            <a:off x="10596564" y="3169429"/>
            <a:ext cx="1" cy="18470"/>
          </a:xfrm>
          <a:custGeom>
            <a:avLst/>
            <a:gdLst/>
            <a:ahLst/>
            <a:cxnLst/>
            <a:rect l="0" t="0" r="0" b="0"/>
            <a:pathLst>
              <a:path w="1" h="18470">
                <a:moveTo>
                  <a:pt x="0" y="0"/>
                </a:moveTo>
                <a:lnTo>
                  <a:pt x="0" y="18469"/>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2095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p:cTn id="14"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 calcmode="lin" valueType="num">
                                      <p:cBhvr>
                                        <p:cTn id="21"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 calcmode="lin" valueType="num">
                                      <p:cBhvr>
                                        <p:cTn id="28"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8">
                                            <p:txEl>
                                              <p:pRg st="3" end="3"/>
                                            </p:txEl>
                                          </p:spTgt>
                                        </p:tgtEl>
                                      </p:cBhvr>
                                    </p:animEffect>
                                  </p:childTnLst>
                                </p:cTn>
                              </p:par>
                              <p:par>
                                <p:cTn id="31" presetID="53" presetClass="entr" presetSubtype="16" fill="hold" nodeType="withEffect">
                                  <p:stCondLst>
                                    <p:cond delay="0"/>
                                  </p:stCondLst>
                                  <p:childTnLst>
                                    <p:set>
                                      <p:cBhvr>
                                        <p:cTn id="32" dur="1" fill="hold">
                                          <p:stCondLst>
                                            <p:cond delay="0"/>
                                          </p:stCondLst>
                                        </p:cTn>
                                        <p:tgtEl>
                                          <p:spTgt spid="8">
                                            <p:txEl>
                                              <p:pRg st="4" end="4"/>
                                            </p:txEl>
                                          </p:spTgt>
                                        </p:tgtEl>
                                        <p:attrNameLst>
                                          <p:attrName>style.visibility</p:attrName>
                                        </p:attrNameLst>
                                      </p:cBhvr>
                                      <p:to>
                                        <p:strVal val="visible"/>
                                      </p:to>
                                    </p:set>
                                    <p:anim calcmode="lin" valueType="num">
                                      <p:cBhvr>
                                        <p:cTn id="33" dur="500" fill="hold"/>
                                        <p:tgtEl>
                                          <p:spTgt spid="8">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8">
                                            <p:txEl>
                                              <p:pRg st="4" end="4"/>
                                            </p:txEl>
                                          </p:spTgt>
                                        </p:tgtEl>
                                        <p:attrNameLst>
                                          <p:attrName>ppt_h</p:attrName>
                                        </p:attrNameLst>
                                      </p:cBhvr>
                                      <p:tavLst>
                                        <p:tav tm="0">
                                          <p:val>
                                            <p:fltVal val="0"/>
                                          </p:val>
                                        </p:tav>
                                        <p:tav tm="100000">
                                          <p:val>
                                            <p:strVal val="#ppt_h"/>
                                          </p:val>
                                        </p:tav>
                                      </p:tavLst>
                                    </p:anim>
                                    <p:animEffect transition="in" filter="fade">
                                      <p:cBhvr>
                                        <p:cTn id="35" dur="500"/>
                                        <p:tgtEl>
                                          <p:spTgt spid="8">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5">
                                            <p:txEl>
                                              <p:pRg st="0" end="0"/>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5">
                                            <p:txEl>
                                              <p:pRg st="1" end="1"/>
                                            </p:txEl>
                                          </p:spTgt>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7">
                                            <p:txEl>
                                              <p:pRg st="0" end="0"/>
                                            </p:txEl>
                                          </p:spTgt>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7">
                                            <p:txEl>
                                              <p:pRg st="1" end="1"/>
                                            </p:txEl>
                                          </p:spTgt>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Total Revenue Test </a:t>
            </a:r>
          </a:p>
        </p:txBody>
      </p:sp>
      <p:sp>
        <p:nvSpPr>
          <p:cNvPr id="4" name="Content Placeholder 3"/>
          <p:cNvSpPr>
            <a:spLocks noGrp="1"/>
          </p:cNvSpPr>
          <p:nvPr>
            <p:ph idx="1"/>
          </p:nvPr>
        </p:nvSpPr>
        <p:spPr>
          <a:xfrm>
            <a:off x="437882" y="1690688"/>
            <a:ext cx="11359165" cy="4774506"/>
          </a:xfrm>
        </p:spPr>
        <p:txBody>
          <a:bodyPr>
            <a:normAutofit fontScale="92500"/>
          </a:bodyPr>
          <a:lstStyle/>
          <a:p>
            <a:r>
              <a:rPr lang="en-US" sz="3500" b="1" u="sng" dirty="0"/>
              <a:t>Total Revenue</a:t>
            </a:r>
            <a:r>
              <a:rPr lang="en-US" sz="3500" dirty="0"/>
              <a:t> – amount of money a company receives for selling its products  (</a:t>
            </a:r>
            <a:r>
              <a:rPr lang="en-US" sz="3500" b="1" dirty="0"/>
              <a:t>Total Revenue = P x Q</a:t>
            </a:r>
            <a:r>
              <a:rPr lang="en-US" sz="3500" dirty="0"/>
              <a:t>)</a:t>
            </a:r>
          </a:p>
          <a:p>
            <a:r>
              <a:rPr lang="en-US" sz="3500" b="1" u="sng" dirty="0"/>
              <a:t>Total Revenue Test</a:t>
            </a:r>
            <a:r>
              <a:rPr lang="en-US" sz="3500" dirty="0"/>
              <a:t> – method of measuring elasticity by comparing the total revenue a business would receive when its product at various prices </a:t>
            </a:r>
          </a:p>
          <a:p>
            <a:r>
              <a:rPr lang="en-US" sz="3500" b="1" dirty="0"/>
              <a:t>Inelastic = Price    ; Total Revenue     </a:t>
            </a:r>
            <a:r>
              <a:rPr lang="en-US" sz="3500" u="sng" dirty="0"/>
              <a:t>OR</a:t>
            </a:r>
            <a:r>
              <a:rPr lang="en-US" sz="3500" b="1" dirty="0"/>
              <a:t>  Price    ; Total Revenue </a:t>
            </a:r>
          </a:p>
          <a:p>
            <a:pPr lvl="1"/>
            <a:r>
              <a:rPr lang="en-US" sz="2600" b="1" dirty="0">
                <a:latin typeface="Modern No. 20" panose="02070704070505020303" pitchFamily="18" charset="0"/>
              </a:rPr>
              <a:t>This is why Gas Stations never have sales because it will never benefit their profit</a:t>
            </a:r>
          </a:p>
          <a:p>
            <a:r>
              <a:rPr lang="en-US" sz="3500" b="1" dirty="0"/>
              <a:t>Elastic = Price     ; Total Revenue     </a:t>
            </a:r>
            <a:r>
              <a:rPr lang="en-US" sz="3500" u="sng" dirty="0"/>
              <a:t>OR</a:t>
            </a:r>
            <a:r>
              <a:rPr lang="en-US" sz="3500" b="1" dirty="0"/>
              <a:t>   Price     ; Total Revenue   </a:t>
            </a:r>
          </a:p>
          <a:p>
            <a:endParaRPr lang="en-US" sz="3500" b="1" u="sng" dirty="0"/>
          </a:p>
          <a:p>
            <a:endParaRPr lang="en-US" dirty="0"/>
          </a:p>
        </p:txBody>
      </p:sp>
      <p:sp>
        <p:nvSpPr>
          <p:cNvPr id="5" name="Up Arrow 4"/>
          <p:cNvSpPr/>
          <p:nvPr/>
        </p:nvSpPr>
        <p:spPr>
          <a:xfrm>
            <a:off x="6419841" y="4102513"/>
            <a:ext cx="283336" cy="3348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Up Arrow 5"/>
          <p:cNvSpPr/>
          <p:nvPr/>
        </p:nvSpPr>
        <p:spPr>
          <a:xfrm>
            <a:off x="3435301" y="4077941"/>
            <a:ext cx="283336" cy="3348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11309924" y="4281631"/>
            <a:ext cx="270457" cy="3348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8337455" y="4281631"/>
            <a:ext cx="270457" cy="3348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Up Arrow 8"/>
          <p:cNvSpPr/>
          <p:nvPr/>
        </p:nvSpPr>
        <p:spPr>
          <a:xfrm>
            <a:off x="3151965" y="5104141"/>
            <a:ext cx="283336" cy="3348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6160116" y="5247577"/>
            <a:ext cx="270457" cy="3348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8290764" y="5286214"/>
            <a:ext cx="270457" cy="3348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Up Arrow 11"/>
          <p:cNvSpPr/>
          <p:nvPr/>
        </p:nvSpPr>
        <p:spPr>
          <a:xfrm>
            <a:off x="11309924" y="5118788"/>
            <a:ext cx="283336" cy="3348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628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1000"/>
                                        <p:tgtEl>
                                          <p:spTgt spid="4">
                                            <p:txEl>
                                              <p:pRg st="1" end="1"/>
                                            </p:txEl>
                                          </p:spTgt>
                                        </p:tgtEl>
                                      </p:cBhvr>
                                    </p:animEffect>
                                    <p:anim calcmode="lin" valueType="num">
                                      <p:cBhvr>
                                        <p:cTn id="1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wheel(1)">
                                      <p:cBhvr>
                                        <p:cTn id="18" dur="2000"/>
                                        <p:tgtEl>
                                          <p:spTgt spid="4">
                                            <p:txEl>
                                              <p:pRg st="2" end="2"/>
                                            </p:txEl>
                                          </p:spTgt>
                                        </p:tgtEl>
                                      </p:cBhvr>
                                    </p:animEffect>
                                  </p:childTnLst>
                                </p:cTn>
                              </p:par>
                              <p:par>
                                <p:cTn id="19" presetID="21" presetClass="entr" presetSubtype="1"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wheel(1)">
                                      <p:cBhvr>
                                        <p:cTn id="21" dur="2000"/>
                                        <p:tgtEl>
                                          <p:spTgt spid="4">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circle(in)">
                                      <p:cBhvr>
                                        <p:cTn id="26"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dirty="0"/>
              <a:t>Elastic or Inelastic…Use your brains &amp; don’t be fooled! Please explain your answer as well.</a:t>
            </a:r>
          </a:p>
        </p:txBody>
      </p:sp>
      <p:sp>
        <p:nvSpPr>
          <p:cNvPr id="10" name="AutoShape 2" descr="Image result for salt container"/>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3101" y="1758095"/>
            <a:ext cx="1337369" cy="2241246"/>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87627" y="4727648"/>
            <a:ext cx="2551090" cy="1913317"/>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3895" y="1824747"/>
            <a:ext cx="2472207" cy="1963903"/>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0190" y="3922709"/>
            <a:ext cx="2471727" cy="2858964"/>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650" y="4451747"/>
            <a:ext cx="2052748" cy="2183774"/>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90279" y="1995195"/>
            <a:ext cx="2550072" cy="1887052"/>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61339" y="4059344"/>
            <a:ext cx="4002623" cy="2585695"/>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857" y="1791849"/>
            <a:ext cx="2166333" cy="2166333"/>
          </a:xfrm>
          <a:prstGeom prst="rect">
            <a:avLst/>
          </a:prstGeom>
        </p:spPr>
      </p:pic>
    </p:spTree>
    <p:extLst>
      <p:ext uri="{BB962C8B-B14F-4D97-AF65-F5344CB8AC3E}">
        <p14:creationId xmlns:p14="http://schemas.microsoft.com/office/powerpoint/2010/main" val="24095189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2913" y="434146"/>
            <a:ext cx="10515600" cy="2269297"/>
          </a:xfrm>
        </p:spPr>
        <p:txBody>
          <a:bodyPr/>
          <a:lstStyle/>
          <a:p>
            <a:pPr marL="0" indent="0">
              <a:buNone/>
            </a:pPr>
            <a:r>
              <a:rPr lang="en-US" dirty="0">
                <a:solidFill>
                  <a:schemeClr val="accent2">
                    <a:lumMod val="75000"/>
                  </a:schemeClr>
                </a:solidFill>
              </a:rPr>
              <a:t>Mr. Crowdis stopped off at Kroger on his way home to pick up a block of sharp cheddar cheese for grits casserole for dinner. Much to his surprise and excitement cheese was on sale for $2.99 instead of $5.99! What did Mr. Crowdis do next...? Why? What happened to the Demand Curve for cheese because of this...?</a:t>
            </a:r>
          </a:p>
          <a:p>
            <a:endParaRPr lang="en-US" dirty="0"/>
          </a:p>
        </p:txBody>
      </p:sp>
      <p:cxnSp>
        <p:nvCxnSpPr>
          <p:cNvPr id="23" name="Straight Connector 22"/>
          <p:cNvCxnSpPr/>
          <p:nvPr/>
        </p:nvCxnSpPr>
        <p:spPr>
          <a:xfrm flipH="1" flipV="1">
            <a:off x="3419060" y="2955235"/>
            <a:ext cx="79513" cy="2922104"/>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a:xfrm flipH="1" flipV="1">
            <a:off x="3498573" y="5877339"/>
            <a:ext cx="3167270" cy="46383"/>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flipH="1" flipV="1">
            <a:off x="3843129" y="3269973"/>
            <a:ext cx="2478157" cy="2040835"/>
          </a:xfrm>
          <a:prstGeom prst="line">
            <a:avLst/>
          </a:prstGeom>
        </p:spPr>
        <p:style>
          <a:lnRef idx="1">
            <a:schemeClr val="dk1"/>
          </a:lnRef>
          <a:fillRef idx="0">
            <a:schemeClr val="dk1"/>
          </a:fillRef>
          <a:effectRef idx="0">
            <a:schemeClr val="dk1"/>
          </a:effectRef>
          <a:fontRef idx="minor">
            <a:schemeClr val="tx1"/>
          </a:fontRef>
        </p:style>
      </p:cxnSp>
      <p:sp>
        <p:nvSpPr>
          <p:cNvPr id="31" name="TextBox 30"/>
          <p:cNvSpPr txBox="1"/>
          <p:nvPr/>
        </p:nvSpPr>
        <p:spPr>
          <a:xfrm rot="10800000" flipV="1">
            <a:off x="2431772" y="2802042"/>
            <a:ext cx="987288" cy="369332"/>
          </a:xfrm>
          <a:prstGeom prst="rect">
            <a:avLst/>
          </a:prstGeom>
          <a:noFill/>
        </p:spPr>
        <p:txBody>
          <a:bodyPr wrap="square" rtlCol="0">
            <a:spAutoFit/>
          </a:bodyPr>
          <a:lstStyle/>
          <a:p>
            <a:pPr algn="ctr"/>
            <a:r>
              <a:rPr lang="en-US" dirty="0"/>
              <a:t>Price</a:t>
            </a:r>
          </a:p>
        </p:txBody>
      </p:sp>
      <p:sp>
        <p:nvSpPr>
          <p:cNvPr id="32" name="TextBox 31"/>
          <p:cNvSpPr txBox="1"/>
          <p:nvPr/>
        </p:nvSpPr>
        <p:spPr>
          <a:xfrm flipH="1">
            <a:off x="6028939" y="5923722"/>
            <a:ext cx="1710330" cy="646331"/>
          </a:xfrm>
          <a:prstGeom prst="rect">
            <a:avLst/>
          </a:prstGeom>
          <a:noFill/>
        </p:spPr>
        <p:txBody>
          <a:bodyPr wrap="square" rtlCol="0">
            <a:spAutoFit/>
          </a:bodyPr>
          <a:lstStyle/>
          <a:p>
            <a:pPr algn="ctr"/>
            <a:r>
              <a:rPr lang="en-US" dirty="0"/>
              <a:t>Quantity</a:t>
            </a:r>
          </a:p>
          <a:p>
            <a:pPr algn="ctr"/>
            <a:r>
              <a:rPr lang="en-US" dirty="0"/>
              <a:t>(Cheese)</a:t>
            </a:r>
          </a:p>
        </p:txBody>
      </p:sp>
      <p:sp>
        <p:nvSpPr>
          <p:cNvPr id="33" name="TextBox 32"/>
          <p:cNvSpPr txBox="1"/>
          <p:nvPr/>
        </p:nvSpPr>
        <p:spPr>
          <a:xfrm>
            <a:off x="6340765" y="5256215"/>
            <a:ext cx="543339" cy="369332"/>
          </a:xfrm>
          <a:prstGeom prst="rect">
            <a:avLst/>
          </a:prstGeom>
          <a:noFill/>
        </p:spPr>
        <p:txBody>
          <a:bodyPr wrap="square" rtlCol="0">
            <a:spAutoFit/>
          </a:bodyPr>
          <a:lstStyle/>
          <a:p>
            <a:r>
              <a:rPr lang="en-US" dirty="0"/>
              <a:t>D</a:t>
            </a:r>
          </a:p>
        </p:txBody>
      </p:sp>
      <p:sp>
        <p:nvSpPr>
          <p:cNvPr id="34" name="TextBox 33"/>
          <p:cNvSpPr txBox="1"/>
          <p:nvPr/>
        </p:nvSpPr>
        <p:spPr>
          <a:xfrm rot="10800000" flipH="1" flipV="1">
            <a:off x="2623930" y="3502427"/>
            <a:ext cx="775651" cy="369332"/>
          </a:xfrm>
          <a:prstGeom prst="rect">
            <a:avLst/>
          </a:prstGeom>
          <a:noFill/>
        </p:spPr>
        <p:txBody>
          <a:bodyPr wrap="square" rtlCol="0">
            <a:spAutoFit/>
          </a:bodyPr>
          <a:lstStyle/>
          <a:p>
            <a:r>
              <a:rPr lang="en-US" dirty="0"/>
              <a:t>$5.99</a:t>
            </a:r>
          </a:p>
        </p:txBody>
      </p:sp>
      <p:sp>
        <p:nvSpPr>
          <p:cNvPr id="36" name="TextBox 35"/>
          <p:cNvSpPr txBox="1"/>
          <p:nvPr/>
        </p:nvSpPr>
        <p:spPr>
          <a:xfrm>
            <a:off x="2623929" y="4416287"/>
            <a:ext cx="927652" cy="369332"/>
          </a:xfrm>
          <a:prstGeom prst="rect">
            <a:avLst/>
          </a:prstGeom>
          <a:noFill/>
        </p:spPr>
        <p:txBody>
          <a:bodyPr wrap="square" rtlCol="0">
            <a:spAutoFit/>
          </a:bodyPr>
          <a:lstStyle/>
          <a:p>
            <a:r>
              <a:rPr lang="en-US" dirty="0"/>
              <a:t>$2.99</a:t>
            </a:r>
          </a:p>
        </p:txBody>
      </p:sp>
      <p:sp>
        <p:nvSpPr>
          <p:cNvPr id="37" name="TextBox 36"/>
          <p:cNvSpPr txBox="1"/>
          <p:nvPr/>
        </p:nvSpPr>
        <p:spPr>
          <a:xfrm>
            <a:off x="6202016" y="2540432"/>
            <a:ext cx="3975653" cy="892552"/>
          </a:xfrm>
          <a:prstGeom prst="rect">
            <a:avLst/>
          </a:prstGeom>
          <a:noFill/>
        </p:spPr>
        <p:txBody>
          <a:bodyPr wrap="square" rtlCol="0">
            <a:spAutoFit/>
          </a:bodyPr>
          <a:lstStyle/>
          <a:p>
            <a:pPr algn="ctr"/>
            <a:r>
              <a:rPr lang="en-US" sz="2600" b="1" dirty="0">
                <a:solidFill>
                  <a:schemeClr val="accent6">
                    <a:lumMod val="50000"/>
                  </a:schemeClr>
                </a:solidFill>
                <a:latin typeface="Franklin Gothic Demi Cond" panose="020B0706030402020204" pitchFamily="34" charset="0"/>
              </a:rPr>
              <a:t>Quick, State the Law of Demand!</a:t>
            </a:r>
          </a:p>
        </p:txBody>
      </p:sp>
      <p:sp>
        <p:nvSpPr>
          <p:cNvPr id="39" name="TextBox 38"/>
          <p:cNvSpPr txBox="1"/>
          <p:nvPr/>
        </p:nvSpPr>
        <p:spPr>
          <a:xfrm>
            <a:off x="7625826" y="4204975"/>
            <a:ext cx="4200940" cy="1569660"/>
          </a:xfrm>
          <a:prstGeom prst="rect">
            <a:avLst/>
          </a:prstGeom>
          <a:noFill/>
        </p:spPr>
        <p:txBody>
          <a:bodyPr wrap="square" rtlCol="0">
            <a:spAutoFit/>
          </a:bodyPr>
          <a:lstStyle/>
          <a:p>
            <a:r>
              <a:rPr lang="en-US" sz="2400" b="1" dirty="0">
                <a:solidFill>
                  <a:srgbClr val="7030A0"/>
                </a:solidFill>
                <a:latin typeface="Cambria" panose="02040503050406030204" pitchFamily="18" charset="0"/>
              </a:rPr>
              <a:t>Now, give a scenario that would cause the Demand Curve to shift to the right. Be sure to explain the shifter.</a:t>
            </a:r>
          </a:p>
        </p:txBody>
      </p:sp>
    </p:spTree>
    <p:extLst>
      <p:ext uri="{BB962C8B-B14F-4D97-AF65-F5344CB8AC3E}">
        <p14:creationId xmlns:p14="http://schemas.microsoft.com/office/powerpoint/2010/main" val="158175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 calcmode="lin" valueType="num">
                                      <p:cBhvr additive="base">
                                        <p:cTn id="7"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3352800" y="1543051"/>
            <a:ext cx="6972300"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2400">
              <a:cs typeface="Arial" panose="020B0604020202020204" pitchFamily="34" charset="0"/>
            </a:endParaRPr>
          </a:p>
        </p:txBody>
      </p:sp>
      <p:sp>
        <p:nvSpPr>
          <p:cNvPr id="15363" name="Rectangle 3"/>
          <p:cNvSpPr>
            <a:spLocks noChangeArrowheads="1"/>
          </p:cNvSpPr>
          <p:nvPr/>
        </p:nvSpPr>
        <p:spPr bwMode="auto">
          <a:xfrm>
            <a:off x="1676401" y="0"/>
            <a:ext cx="870267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6600" b="1">
                <a:cs typeface="Times New Roman" panose="02020603050405020304" pitchFamily="18" charset="0"/>
              </a:rPr>
              <a:t>REVIEW</a:t>
            </a:r>
          </a:p>
        </p:txBody>
      </p:sp>
      <p:sp>
        <p:nvSpPr>
          <p:cNvPr id="16388" name="Rectangle 4"/>
          <p:cNvSpPr>
            <a:spLocks noGrp="1" noChangeArrowheads="1"/>
          </p:cNvSpPr>
          <p:nvPr>
            <p:ph type="title"/>
          </p:nvPr>
        </p:nvSpPr>
        <p:spPr/>
        <p:txBody>
          <a:bodyPr/>
          <a:lstStyle/>
          <a:p>
            <a:pPr eaLnBrk="1" hangingPunct="1"/>
            <a:r>
              <a:rPr lang="en-US" altLang="en-US" sz="6000" b="1" dirty="0"/>
              <a:t> </a:t>
            </a:r>
            <a:endParaRPr lang="en-US" altLang="en-US" sz="2800" dirty="0"/>
          </a:p>
        </p:txBody>
      </p:sp>
      <p:sp>
        <p:nvSpPr>
          <p:cNvPr id="15369" name="Rectangle 9"/>
          <p:cNvSpPr>
            <a:spLocks noChangeArrowheads="1"/>
          </p:cNvSpPr>
          <p:nvPr/>
        </p:nvSpPr>
        <p:spPr bwMode="auto">
          <a:xfrm>
            <a:off x="212035" y="985838"/>
            <a:ext cx="11887200" cy="835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514350" indent="-514350">
              <a:buFont typeface="+mj-lt"/>
              <a:buAutoNum type="arabicPeriod"/>
            </a:pPr>
            <a:r>
              <a:rPr lang="en-US" sz="2600" b="1" dirty="0">
                <a:solidFill>
                  <a:srgbClr val="0070C0"/>
                </a:solidFill>
              </a:rPr>
              <a:t>What 3 things are needed in order to have Demand?</a:t>
            </a:r>
          </a:p>
          <a:p>
            <a:pPr marL="514350" indent="-514350">
              <a:buFont typeface="+mj-lt"/>
              <a:buAutoNum type="arabicPeriod"/>
            </a:pPr>
            <a:r>
              <a:rPr lang="en-US" sz="2600" b="1" dirty="0">
                <a:solidFill>
                  <a:srgbClr val="0070C0"/>
                </a:solidFill>
              </a:rPr>
              <a:t>What NEVER changes Demand, but ALWAYS changes Quantity demanded?</a:t>
            </a:r>
          </a:p>
          <a:p>
            <a:pPr marL="514350" indent="-514350">
              <a:buFont typeface="+mj-lt"/>
              <a:buAutoNum type="arabicPeriod"/>
            </a:pPr>
            <a:r>
              <a:rPr lang="en-US" sz="2600" b="1" dirty="0">
                <a:solidFill>
                  <a:srgbClr val="0070C0"/>
                </a:solidFill>
              </a:rPr>
              <a:t>State the Law of Demand with Confidence!</a:t>
            </a:r>
          </a:p>
          <a:p>
            <a:pPr marL="514350" indent="-514350">
              <a:buFont typeface="+mj-lt"/>
              <a:buAutoNum type="arabicPeriod"/>
            </a:pPr>
            <a:r>
              <a:rPr lang="en-US" sz="2600" b="1" dirty="0">
                <a:solidFill>
                  <a:srgbClr val="0070C0"/>
                </a:solidFill>
              </a:rPr>
              <a:t>Finish the statement: Demand ______ to the _______!</a:t>
            </a:r>
          </a:p>
          <a:p>
            <a:pPr marL="514350" indent="-514350">
              <a:buFont typeface="+mj-lt"/>
              <a:buAutoNum type="arabicPeriod"/>
            </a:pPr>
            <a:r>
              <a:rPr lang="en-US" sz="2600" b="1" dirty="0">
                <a:solidFill>
                  <a:srgbClr val="0070C0"/>
                </a:solidFill>
              </a:rPr>
              <a:t>What are the 3 reasons why Demand curves slope downward?</a:t>
            </a:r>
          </a:p>
          <a:p>
            <a:pPr marL="514350" indent="-514350">
              <a:buFont typeface="+mj-lt"/>
              <a:buAutoNum type="arabicPeriod"/>
            </a:pPr>
            <a:r>
              <a:rPr lang="en-US" sz="2600" b="1" dirty="0">
                <a:solidFill>
                  <a:srgbClr val="0070C0"/>
                </a:solidFill>
              </a:rPr>
              <a:t>List the 5 Determinants of Demand, provide an example of each, and explain how it would impact demand.</a:t>
            </a:r>
          </a:p>
          <a:p>
            <a:pPr marL="514350" indent="-514350">
              <a:buFont typeface="+mj-lt"/>
              <a:buAutoNum type="arabicPeriod"/>
            </a:pPr>
            <a:r>
              <a:rPr lang="en-US" sz="2600" b="1" dirty="0">
                <a:solidFill>
                  <a:srgbClr val="0070C0"/>
                </a:solidFill>
              </a:rPr>
              <a:t>What is meant by elasticity of demand?</a:t>
            </a:r>
          </a:p>
          <a:p>
            <a:pPr marL="514350" indent="-514350">
              <a:buFont typeface="+mj-lt"/>
              <a:buAutoNum type="arabicPeriod"/>
            </a:pPr>
            <a:r>
              <a:rPr lang="en-US" sz="2600" b="1" dirty="0">
                <a:solidFill>
                  <a:srgbClr val="0070C0"/>
                </a:solidFill>
              </a:rPr>
              <a:t>Give an example of a product with elastic demand.</a:t>
            </a:r>
          </a:p>
          <a:p>
            <a:pPr marL="514350" indent="-514350">
              <a:buFont typeface="+mj-lt"/>
              <a:buAutoNum type="arabicPeriod"/>
            </a:pPr>
            <a:r>
              <a:rPr lang="en-US" sz="2600" b="1" dirty="0">
                <a:solidFill>
                  <a:srgbClr val="0070C0"/>
                </a:solidFill>
              </a:rPr>
              <a:t>What are the 3-4 rules of demand elasticity?</a:t>
            </a:r>
          </a:p>
          <a:p>
            <a:pPr marL="514350" indent="-514350">
              <a:buFont typeface="+mj-lt"/>
              <a:buAutoNum type="arabicPeriod"/>
            </a:pPr>
            <a:r>
              <a:rPr lang="en-US" sz="2600" b="1" dirty="0">
                <a:solidFill>
                  <a:srgbClr val="0070C0"/>
                </a:solidFill>
              </a:rPr>
              <a:t>Give an example of inelastic demand (relatively &amp; perfectly inelastic).</a:t>
            </a:r>
          </a:p>
          <a:p>
            <a:pPr marL="514350" indent="-514350">
              <a:buFont typeface="+mj-lt"/>
              <a:buAutoNum type="arabicPeriod"/>
            </a:pPr>
            <a:r>
              <a:rPr lang="en-US" sz="2600" b="1" dirty="0">
                <a:solidFill>
                  <a:srgbClr val="0070C0"/>
                </a:solidFill>
              </a:rPr>
              <a:t>Name your top 10 fast food restaurants. </a:t>
            </a:r>
          </a:p>
          <a:p>
            <a:pPr marL="514350" indent="-514350">
              <a:buFont typeface="+mj-lt"/>
              <a:buAutoNum type="arabicPeriod"/>
            </a:pPr>
            <a:endParaRPr lang="en-US" sz="2600" b="1" dirty="0">
              <a:solidFill>
                <a:srgbClr val="0070C0"/>
              </a:solidFill>
            </a:endParaRPr>
          </a:p>
          <a:p>
            <a:pPr marL="514350" indent="-514350">
              <a:buFont typeface="+mj-lt"/>
              <a:buAutoNum type="arabicPeriod"/>
            </a:pPr>
            <a:endParaRPr lang="en-US" sz="2600" b="1" dirty="0">
              <a:solidFill>
                <a:srgbClr val="0070C0"/>
              </a:solidFill>
            </a:endParaRPr>
          </a:p>
          <a:p>
            <a:pPr marL="514350" indent="-514350">
              <a:buFont typeface="+mj-lt"/>
              <a:buAutoNum type="arabicPeriod"/>
            </a:pPr>
            <a:endParaRPr lang="en-US" sz="2400" b="1" dirty="0">
              <a:solidFill>
                <a:srgbClr val="0070C0"/>
              </a:solidFill>
            </a:endParaRPr>
          </a:p>
          <a:p>
            <a:pPr marL="0" indent="0">
              <a:spcBef>
                <a:spcPct val="0"/>
              </a:spcBef>
              <a:buNone/>
            </a:pPr>
            <a:endParaRPr kumimoji="1" lang="en-US" altLang="en-US" sz="2600" b="1" dirty="0">
              <a:solidFill>
                <a:srgbClr val="000099"/>
              </a:solidFill>
            </a:endParaRPr>
          </a:p>
          <a:p>
            <a:pPr>
              <a:spcBef>
                <a:spcPct val="0"/>
              </a:spcBef>
              <a:buFontTx/>
              <a:buAutoNum type="arabicPeriod"/>
            </a:pPr>
            <a:endParaRPr kumimoji="1" lang="en-US" altLang="en-US" sz="2600" b="1" dirty="0">
              <a:solidFill>
                <a:srgbClr val="000099"/>
              </a:solidFill>
            </a:endParaRPr>
          </a:p>
          <a:p>
            <a:pPr>
              <a:spcBef>
                <a:spcPct val="0"/>
              </a:spcBef>
              <a:buFontTx/>
              <a:buAutoNum type="arabicPeriod"/>
            </a:pPr>
            <a:endParaRPr kumimoji="1" lang="en-US" altLang="en-US" sz="3000" b="1" dirty="0">
              <a:solidFill>
                <a:srgbClr val="000099"/>
              </a:solidFill>
            </a:endParaRPr>
          </a:p>
        </p:txBody>
      </p:sp>
      <p:pic>
        <p:nvPicPr>
          <p:cNvPr id="16390" name="Picture 10" descr="ge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8200" y="152400"/>
            <a:ext cx="175260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13</a:t>
            </a:r>
          </a:p>
        </p:txBody>
      </p:sp>
    </p:spTree>
    <p:extLst>
      <p:ext uri="{BB962C8B-B14F-4D97-AF65-F5344CB8AC3E}">
        <p14:creationId xmlns:p14="http://schemas.microsoft.com/office/powerpoint/2010/main" val="174618546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dissolve">
                                      <p:cBhvr>
                                        <p:cTn id="7" dur="500"/>
                                        <p:tgtEl>
                                          <p:spTgt spid="153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369"/>
                                        </p:tgtEl>
                                        <p:attrNameLst>
                                          <p:attrName>style.visibility</p:attrName>
                                        </p:attrNameLst>
                                      </p:cBhvr>
                                      <p:to>
                                        <p:strVal val="visible"/>
                                      </p:to>
                                    </p:set>
                                    <p:animEffect transition="in" filter="dissolve">
                                      <p:cBhvr>
                                        <p:cTn id="12" dur="500"/>
                                        <p:tgtEl>
                                          <p:spTgt spid="15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utoUpdateAnimBg="0"/>
      <p:bldP spid="15369"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6556" y="169996"/>
            <a:ext cx="10515600" cy="1325563"/>
          </a:xfrm>
        </p:spPr>
        <p:txBody>
          <a:bodyPr/>
          <a:lstStyle/>
          <a:p>
            <a:pPr algn="ctr"/>
            <a:r>
              <a:rPr lang="en-US" dirty="0">
                <a:latin typeface="Jokerman" panose="04090605060D06020702" pitchFamily="82" charset="0"/>
              </a:rPr>
              <a:t>Supply Time</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817569" y="1368983"/>
            <a:ext cx="5853574" cy="427223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857" y="657019"/>
            <a:ext cx="4546479" cy="5624511"/>
          </a:xfrm>
          <a:prstGeom prst="rect">
            <a:avLst/>
          </a:prstGeom>
        </p:spPr>
      </p:pic>
      <p:sp>
        <p:nvSpPr>
          <p:cNvPr id="18" name="TextBox 17"/>
          <p:cNvSpPr txBox="1"/>
          <p:nvPr/>
        </p:nvSpPr>
        <p:spPr>
          <a:xfrm>
            <a:off x="9952383" y="1616765"/>
            <a:ext cx="2001078" cy="1938992"/>
          </a:xfrm>
          <a:prstGeom prst="rect">
            <a:avLst/>
          </a:prstGeom>
          <a:noFill/>
        </p:spPr>
        <p:txBody>
          <a:bodyPr wrap="square" rtlCol="0">
            <a:spAutoFit/>
          </a:bodyPr>
          <a:lstStyle/>
          <a:p>
            <a:r>
              <a:rPr lang="en-US" sz="4000" dirty="0">
                <a:solidFill>
                  <a:srgbClr val="00B0F0"/>
                </a:solidFill>
                <a:latin typeface="Jokerman" panose="04090605060D06020702" pitchFamily="82" charset="0"/>
              </a:rPr>
              <a:t>Up to the SKY!!!</a:t>
            </a:r>
          </a:p>
        </p:txBody>
      </p:sp>
    </p:spTree>
    <p:extLst>
      <p:ext uri="{BB962C8B-B14F-4D97-AF65-F5344CB8AC3E}">
        <p14:creationId xmlns:p14="http://schemas.microsoft.com/office/powerpoint/2010/main" val="158418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additive="base">
                                        <p:cTn id="7"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dirty="0">
                <a:latin typeface="Eras Bold ITC" panose="020B0907030504020204" pitchFamily="34" charset="0"/>
              </a:rPr>
              <a:t>Households and Firms</a:t>
            </a:r>
          </a:p>
        </p:txBody>
      </p:sp>
      <p:sp>
        <p:nvSpPr>
          <p:cNvPr id="3" name="Content Placeholder 2"/>
          <p:cNvSpPr>
            <a:spLocks noGrp="1"/>
          </p:cNvSpPr>
          <p:nvPr>
            <p:ph idx="1"/>
          </p:nvPr>
        </p:nvSpPr>
        <p:spPr>
          <a:xfrm>
            <a:off x="838200" y="949861"/>
            <a:ext cx="10515600" cy="4351338"/>
          </a:xfrm>
        </p:spPr>
        <p:txBody>
          <a:bodyPr/>
          <a:lstStyle/>
          <a:p>
            <a:r>
              <a:rPr lang="en-US" dirty="0"/>
              <a:t> </a:t>
            </a:r>
            <a:r>
              <a:rPr lang="en-US" b="1" u="sng" dirty="0"/>
              <a:t>Household</a:t>
            </a:r>
            <a:r>
              <a:rPr lang="en-US" dirty="0"/>
              <a:t> – Person or group of people living in a residence </a:t>
            </a:r>
          </a:p>
          <a:p>
            <a:pPr lvl="1"/>
            <a:r>
              <a:rPr lang="en-US" b="1" dirty="0">
                <a:latin typeface="Eras Bold ITC" panose="020B0907030504020204" pitchFamily="34" charset="0"/>
              </a:rPr>
              <a:t>Consumers</a:t>
            </a:r>
            <a:r>
              <a:rPr lang="en-US" dirty="0"/>
              <a:t> use the final goods &amp; services (</a:t>
            </a:r>
            <a:r>
              <a:rPr lang="en-US" b="1" dirty="0"/>
              <a:t>outputs</a:t>
            </a:r>
            <a:r>
              <a:rPr lang="en-US" dirty="0"/>
              <a:t>) to </a:t>
            </a:r>
            <a:r>
              <a:rPr lang="en-US" b="1" dirty="0"/>
              <a:t>satisfy wants and needs (utility) </a:t>
            </a:r>
          </a:p>
          <a:p>
            <a:r>
              <a:rPr lang="en-US" b="1" u="sng" dirty="0"/>
              <a:t>Firm</a:t>
            </a:r>
            <a:r>
              <a:rPr lang="en-US" dirty="0"/>
              <a:t> – business organization that uses resources  to produce goods/services, which it then sells</a:t>
            </a:r>
          </a:p>
          <a:p>
            <a:pPr lvl="1"/>
            <a:r>
              <a:rPr lang="en-US" b="1" dirty="0">
                <a:latin typeface="Eras Bold ITC" panose="020B0907030504020204" pitchFamily="34" charset="0"/>
              </a:rPr>
              <a:t>Suppliers</a:t>
            </a:r>
            <a:r>
              <a:rPr lang="en-US" dirty="0"/>
              <a:t> transform </a:t>
            </a:r>
            <a:r>
              <a:rPr lang="en-US" b="1" dirty="0"/>
              <a:t>“inputs” </a:t>
            </a:r>
            <a:r>
              <a:rPr lang="en-US" dirty="0"/>
              <a:t>(F.O.P.) into </a:t>
            </a:r>
            <a:r>
              <a:rPr lang="en-US" b="1" dirty="0"/>
              <a:t>“outputs” </a:t>
            </a:r>
            <a:r>
              <a:rPr lang="en-US" dirty="0"/>
              <a:t>(products)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5372" y="3969222"/>
            <a:ext cx="3940757" cy="2663952"/>
          </a:xfrm>
          <a:prstGeom prst="rect">
            <a:avLst/>
          </a:prstGeom>
        </p:spPr>
      </p:pic>
      <p:pic>
        <p:nvPicPr>
          <p:cNvPr id="7" name="Picture 2" descr="Image result for busines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9032" y="3811061"/>
            <a:ext cx="4606227" cy="2822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532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circle(in)">
                                      <p:cBhvr>
                                        <p:cTn id="19" dur="2000"/>
                                        <p:tgtEl>
                                          <p:spTgt spid="3">
                                            <p:txEl>
                                              <p:pRg st="2" end="2"/>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2209800" y="-152400"/>
            <a:ext cx="7772400" cy="1143000"/>
          </a:xfrm>
        </p:spPr>
        <p:txBody>
          <a:bodyPr/>
          <a:lstStyle/>
          <a:p>
            <a:pPr eaLnBrk="1" hangingPunct="1"/>
            <a:r>
              <a:rPr lang="en-US" altLang="en-US" b="1"/>
              <a:t>Example of Supply</a:t>
            </a:r>
          </a:p>
        </p:txBody>
      </p:sp>
      <p:sp>
        <p:nvSpPr>
          <p:cNvPr id="53251" name="Rectangle 3"/>
          <p:cNvSpPr>
            <a:spLocks noGrp="1" noChangeArrowheads="1"/>
          </p:cNvSpPr>
          <p:nvPr>
            <p:ph type="body" idx="4294967295"/>
          </p:nvPr>
        </p:nvSpPr>
        <p:spPr>
          <a:xfrm>
            <a:off x="1524000" y="762000"/>
            <a:ext cx="9144000" cy="4114800"/>
          </a:xfrm>
        </p:spPr>
        <p:txBody>
          <a:bodyPr/>
          <a:lstStyle/>
          <a:p>
            <a:pPr algn="ctr" eaLnBrk="1" hangingPunct="1">
              <a:lnSpc>
                <a:spcPct val="90000"/>
              </a:lnSpc>
              <a:spcBef>
                <a:spcPct val="0"/>
              </a:spcBef>
              <a:buFontTx/>
              <a:buNone/>
            </a:pPr>
            <a:r>
              <a:rPr lang="en-US" altLang="en-US" sz="4000" b="1">
                <a:solidFill>
                  <a:srgbClr val="000099"/>
                </a:solidFill>
              </a:rPr>
              <a:t>You own a lawn mower and you are willing to mow lawns. </a:t>
            </a:r>
          </a:p>
          <a:p>
            <a:pPr algn="ctr" eaLnBrk="1" hangingPunct="1">
              <a:lnSpc>
                <a:spcPct val="90000"/>
              </a:lnSpc>
              <a:spcBef>
                <a:spcPct val="0"/>
              </a:spcBef>
              <a:buFontTx/>
              <a:buNone/>
            </a:pPr>
            <a:r>
              <a:rPr lang="en-US" altLang="en-US" b="1">
                <a:solidFill>
                  <a:srgbClr val="990000"/>
                </a:solidFill>
              </a:rPr>
              <a:t>How many lawns will you mow at these prices?</a:t>
            </a:r>
          </a:p>
          <a:p>
            <a:pPr algn="ctr" eaLnBrk="1" hangingPunct="1">
              <a:lnSpc>
                <a:spcPct val="90000"/>
              </a:lnSpc>
              <a:spcBef>
                <a:spcPct val="0"/>
              </a:spcBef>
              <a:buFontTx/>
              <a:buNone/>
            </a:pPr>
            <a:endParaRPr lang="en-US" altLang="en-US" sz="800" b="1">
              <a:solidFill>
                <a:srgbClr val="990000"/>
              </a:solidFill>
            </a:endParaRPr>
          </a:p>
          <a:p>
            <a:pPr algn="ctr" eaLnBrk="1" hangingPunct="1">
              <a:lnSpc>
                <a:spcPct val="90000"/>
              </a:lnSpc>
              <a:spcBef>
                <a:spcPct val="0"/>
              </a:spcBef>
              <a:buFontTx/>
              <a:buNone/>
            </a:pPr>
            <a:endParaRPr lang="en-US" altLang="en-US" b="1">
              <a:solidFill>
                <a:srgbClr val="000099"/>
              </a:solidFill>
            </a:endParaRPr>
          </a:p>
          <a:p>
            <a:pPr algn="ctr" eaLnBrk="1" hangingPunct="1">
              <a:lnSpc>
                <a:spcPct val="90000"/>
              </a:lnSpc>
              <a:spcBef>
                <a:spcPct val="0"/>
              </a:spcBef>
              <a:buFontTx/>
              <a:buNone/>
            </a:pPr>
            <a:endParaRPr lang="en-US" altLang="en-US" b="1">
              <a:solidFill>
                <a:srgbClr val="000099"/>
              </a:solidFill>
            </a:endParaRPr>
          </a:p>
          <a:p>
            <a:pPr algn="ctr" eaLnBrk="1" hangingPunct="1">
              <a:lnSpc>
                <a:spcPct val="90000"/>
              </a:lnSpc>
              <a:spcBef>
                <a:spcPct val="0"/>
              </a:spcBef>
              <a:buFontTx/>
              <a:buNone/>
            </a:pPr>
            <a:endParaRPr lang="en-US" altLang="en-US" b="1">
              <a:solidFill>
                <a:srgbClr val="000099"/>
              </a:solidFill>
            </a:endParaRPr>
          </a:p>
        </p:txBody>
      </p:sp>
      <p:graphicFrame>
        <p:nvGraphicFramePr>
          <p:cNvPr id="79897" name="Group 25">
            <a:extLst>
              <a:ext uri="{FF2B5EF4-FFF2-40B4-BE49-F238E27FC236}">
                <a16:creationId xmlns:a16="http://schemas.microsoft.com/office/drawing/2014/main" id="{A559DF08-F68E-42A3-811C-7D6100A2F745}"/>
              </a:ext>
            </a:extLst>
          </p:cNvPr>
          <p:cNvGraphicFramePr>
            <a:graphicFrameLocks noGrp="1"/>
          </p:cNvGraphicFramePr>
          <p:nvPr/>
        </p:nvGraphicFramePr>
        <p:xfrm>
          <a:off x="5867400" y="2514600"/>
          <a:ext cx="4267200" cy="4019550"/>
        </p:xfrm>
        <a:graphic>
          <a:graphicData uri="http://schemas.openxmlformats.org/drawingml/2006/table">
            <a:tbl>
              <a:tblPr/>
              <a:tblGrid>
                <a:gridCol w="2133600">
                  <a:extLst>
                    <a:ext uri="{9D8B030D-6E8A-4147-A177-3AD203B41FA5}">
                      <a16:colId xmlns:a16="http://schemas.microsoft.com/office/drawing/2014/main" val="4226995563"/>
                    </a:ext>
                  </a:extLst>
                </a:gridCol>
                <a:gridCol w="2133600">
                  <a:extLst>
                    <a:ext uri="{9D8B030D-6E8A-4147-A177-3AD203B41FA5}">
                      <a16:colId xmlns:a16="http://schemas.microsoft.com/office/drawing/2014/main" val="3832575968"/>
                    </a:ext>
                  </a:extLst>
                </a:gridCol>
              </a:tblGrid>
              <a:tr h="1030240">
                <a:tc>
                  <a:txBody>
                    <a:bodyPr/>
                    <a:lstStyle>
                      <a:lvl1pPr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Price per lawn mowed</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Quantity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Supplied</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5379714"/>
                  </a:ext>
                </a:extLst>
              </a:tr>
              <a:tr h="2989310">
                <a:tc>
                  <a:txBody>
                    <a:bodyPr/>
                    <a:lstStyle>
                      <a:lvl1pPr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altLang="en-US" sz="2800" b="1" i="0" u="none" strike="noStrike" cap="none" normalizeH="0" baseline="0">
                        <a:ln>
                          <a:noFill/>
                        </a:ln>
                        <a:solidFill>
                          <a:schemeClr val="tx1"/>
                        </a:solidFill>
                        <a:effectLst/>
                        <a:latin typeface="Times New Roman" panose="02020603050405020304" pitchFamily="18" charset="0"/>
                      </a:endParaRP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marL="742950" indent="-285750" eaLnBrk="0" hangingPunct="0">
                        <a:spcBef>
                          <a:spcPct val="20000"/>
                        </a:spcBef>
                        <a:defRPr sz="2400">
                          <a:solidFill>
                            <a:schemeClr val="tx1"/>
                          </a:solidFill>
                          <a:latin typeface="Times New Roman" panose="02020603050405020304" pitchFamily="18" charset="0"/>
                        </a:defRPr>
                      </a:lvl2pPr>
                      <a:lvl3pPr marL="1143000" indent="-228600" eaLnBrk="0" hangingPunct="0">
                        <a:spcBef>
                          <a:spcPct val="20000"/>
                        </a:spcBef>
                        <a:defRPr sz="2000">
                          <a:solidFill>
                            <a:schemeClr val="tx1"/>
                          </a:solidFill>
                          <a:latin typeface="Times New Roman" panose="02020603050405020304" pitchFamily="18" charset="0"/>
                        </a:defRPr>
                      </a:lvl3pPr>
                      <a:lvl4pPr marL="1600200" indent="-228600" eaLnBrk="0" hangingPunct="0">
                        <a:spcBef>
                          <a:spcPct val="20000"/>
                        </a:spcBef>
                        <a:defRPr>
                          <a:solidFill>
                            <a:schemeClr val="tx1"/>
                          </a:solidFill>
                          <a:latin typeface="Times New Roman" panose="02020603050405020304" pitchFamily="18" charset="0"/>
                        </a:defRPr>
                      </a:lvl4pPr>
                      <a:lvl5pPr marL="2057400" indent="-228600" eaLnBrk="0" hangingPunct="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Times New Roman" panose="02020603050405020304" pitchFamily="18" charset="0"/>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34666613"/>
                  </a:ext>
                </a:extLst>
              </a:tr>
            </a:tbl>
          </a:graphicData>
        </a:graphic>
      </p:graphicFrame>
      <p:sp>
        <p:nvSpPr>
          <p:cNvPr id="53267" name="Text Box 19"/>
          <p:cNvSpPr txBox="1">
            <a:spLocks noChangeArrowheads="1"/>
          </p:cNvSpPr>
          <p:nvPr/>
        </p:nvSpPr>
        <p:spPr bwMode="auto">
          <a:xfrm>
            <a:off x="1828800" y="2895601"/>
            <a:ext cx="22098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000" b="1"/>
              <a:t>Supply Schedule</a:t>
            </a:r>
          </a:p>
        </p:txBody>
      </p:sp>
      <p:sp>
        <p:nvSpPr>
          <p:cNvPr id="53268" name="Line 20"/>
          <p:cNvSpPr>
            <a:spLocks noChangeShapeType="1"/>
          </p:cNvSpPr>
          <p:nvPr/>
        </p:nvSpPr>
        <p:spPr bwMode="auto">
          <a:xfrm>
            <a:off x="4191000" y="3657600"/>
            <a:ext cx="13716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69" name="Slide Number Placeholder 6"/>
          <p:cNvSpPr txBox="1">
            <a:spLocks noGrp="1"/>
          </p:cNvSpPr>
          <p:nvPr/>
        </p:nvSpPr>
        <p:spPr bwMode="auto">
          <a:xfrm>
            <a:off x="8763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4985CA74-8917-4F5B-906B-C2AEA315F917}" type="slidenum">
              <a:rPr lang="en-US" altLang="en-US" sz="1400"/>
              <a:pPr algn="r" eaLnBrk="1" hangingPunct="1">
                <a:spcBef>
                  <a:spcPct val="0"/>
                </a:spcBef>
                <a:buFontTx/>
                <a:buNone/>
              </a:pPr>
              <a:t>70</a:t>
            </a:fld>
            <a:endParaRPr lang="en-US" altLang="en-US" sz="1400"/>
          </a:p>
        </p:txBody>
      </p:sp>
      <p:sp>
        <p:nvSpPr>
          <p:cNvPr id="79894" name="Rectangle 22"/>
          <p:cNvSpPr>
            <a:spLocks noChangeArrowheads="1"/>
          </p:cNvSpPr>
          <p:nvPr/>
        </p:nvSpPr>
        <p:spPr bwMode="auto">
          <a:xfrm>
            <a:off x="6400801" y="3505200"/>
            <a:ext cx="1501775"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r>
              <a:rPr lang="en-US" altLang="en-US" b="1"/>
              <a:t>$1</a:t>
            </a:r>
          </a:p>
          <a:p>
            <a:pPr algn="r" eaLnBrk="1" hangingPunct="1">
              <a:spcBef>
                <a:spcPct val="0"/>
              </a:spcBef>
              <a:buFontTx/>
              <a:buNone/>
            </a:pPr>
            <a:r>
              <a:rPr lang="en-US" altLang="en-US" b="1"/>
              <a:t>$5</a:t>
            </a:r>
          </a:p>
          <a:p>
            <a:pPr algn="r" eaLnBrk="1" hangingPunct="1">
              <a:spcBef>
                <a:spcPct val="0"/>
              </a:spcBef>
              <a:buFontTx/>
              <a:buNone/>
            </a:pPr>
            <a:r>
              <a:rPr lang="en-US" altLang="en-US" b="1"/>
              <a:t>$20</a:t>
            </a:r>
          </a:p>
          <a:p>
            <a:pPr algn="r" eaLnBrk="1" hangingPunct="1">
              <a:spcBef>
                <a:spcPct val="0"/>
              </a:spcBef>
              <a:buFontTx/>
              <a:buNone/>
            </a:pPr>
            <a:r>
              <a:rPr lang="en-US" altLang="en-US" b="1"/>
              <a:t>$50</a:t>
            </a:r>
          </a:p>
          <a:p>
            <a:pPr algn="r" eaLnBrk="1" hangingPunct="1">
              <a:spcBef>
                <a:spcPct val="0"/>
              </a:spcBef>
              <a:buFontTx/>
              <a:buNone/>
            </a:pPr>
            <a:r>
              <a:rPr lang="en-US" altLang="en-US" b="1"/>
              <a:t>$100</a:t>
            </a:r>
          </a:p>
          <a:p>
            <a:pPr algn="r" eaLnBrk="1" hangingPunct="1">
              <a:spcBef>
                <a:spcPct val="0"/>
              </a:spcBef>
              <a:buFontTx/>
              <a:buNone/>
            </a:pPr>
            <a:r>
              <a:rPr lang="en-US" altLang="en-US" b="1"/>
              <a:t>$1000</a:t>
            </a:r>
          </a:p>
        </p:txBody>
      </p:sp>
    </p:spTree>
    <p:extLst>
      <p:ext uri="{BB962C8B-B14F-4D97-AF65-F5344CB8AC3E}">
        <p14:creationId xmlns:p14="http://schemas.microsoft.com/office/powerpoint/2010/main" val="224683752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Effect transition="in" filter="dissolve">
                                      <p:cBhvr>
                                        <p:cTn id="7" dur="500"/>
                                        <p:tgtEl>
                                          <p:spTgt spid="532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3251">
                                            <p:txEl>
                                              <p:pRg st="1" end="1"/>
                                            </p:txEl>
                                          </p:spTgt>
                                        </p:tgtEl>
                                        <p:attrNameLst>
                                          <p:attrName>style.visibility</p:attrName>
                                        </p:attrNameLst>
                                      </p:cBhvr>
                                      <p:to>
                                        <p:strVal val="visible"/>
                                      </p:to>
                                    </p:set>
                                    <p:animEffect transition="in" filter="dissolve">
                                      <p:cBhvr>
                                        <p:cTn id="12" dur="500"/>
                                        <p:tgtEl>
                                          <p:spTgt spid="5325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53268"/>
                                        </p:tgtEl>
                                        <p:attrNameLst>
                                          <p:attrName>style.visibility</p:attrName>
                                        </p:attrNameLst>
                                      </p:cBhvr>
                                      <p:to>
                                        <p:strVal val="visible"/>
                                      </p:to>
                                    </p:set>
                                    <p:anim calcmode="lin" valueType="num">
                                      <p:cBhvr additive="base">
                                        <p:cTn id="17" dur="500" fill="hold"/>
                                        <p:tgtEl>
                                          <p:spTgt spid="53268"/>
                                        </p:tgtEl>
                                        <p:attrNameLst>
                                          <p:attrName>ppt_x</p:attrName>
                                        </p:attrNameLst>
                                      </p:cBhvr>
                                      <p:tavLst>
                                        <p:tav tm="0">
                                          <p:val>
                                            <p:strVal val="0-#ppt_w/2"/>
                                          </p:val>
                                        </p:tav>
                                        <p:tav tm="100000">
                                          <p:val>
                                            <p:strVal val="#ppt_x"/>
                                          </p:val>
                                        </p:tav>
                                      </p:tavLst>
                                    </p:anim>
                                    <p:anim calcmode="lin" valueType="num">
                                      <p:cBhvr additive="base">
                                        <p:cTn id="18" dur="500" fill="hold"/>
                                        <p:tgtEl>
                                          <p:spTgt spid="53268"/>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79894">
                                            <p:txEl>
                                              <p:pRg st="0" end="0"/>
                                            </p:txEl>
                                          </p:spTgt>
                                        </p:tgtEl>
                                        <p:attrNameLst>
                                          <p:attrName>style.visibility</p:attrName>
                                        </p:attrNameLst>
                                      </p:cBhvr>
                                      <p:to>
                                        <p:strVal val="visible"/>
                                      </p:to>
                                    </p:set>
                                    <p:animEffect transition="in" filter="dissolve">
                                      <p:cBhvr>
                                        <p:cTn id="23" dur="500"/>
                                        <p:tgtEl>
                                          <p:spTgt spid="79894">
                                            <p:txEl>
                                              <p:pRg st="0" end="0"/>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79894">
                                            <p:txEl>
                                              <p:pRg st="1" end="1"/>
                                            </p:txEl>
                                          </p:spTgt>
                                        </p:tgtEl>
                                        <p:attrNameLst>
                                          <p:attrName>style.visibility</p:attrName>
                                        </p:attrNameLst>
                                      </p:cBhvr>
                                      <p:to>
                                        <p:strVal val="visible"/>
                                      </p:to>
                                    </p:set>
                                    <p:animEffect transition="in" filter="dissolve">
                                      <p:cBhvr>
                                        <p:cTn id="28" dur="500"/>
                                        <p:tgtEl>
                                          <p:spTgt spid="79894">
                                            <p:txEl>
                                              <p:pRg st="1" end="1"/>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79894">
                                            <p:txEl>
                                              <p:pRg st="2" end="2"/>
                                            </p:txEl>
                                          </p:spTgt>
                                        </p:tgtEl>
                                        <p:attrNameLst>
                                          <p:attrName>style.visibility</p:attrName>
                                        </p:attrNameLst>
                                      </p:cBhvr>
                                      <p:to>
                                        <p:strVal val="visible"/>
                                      </p:to>
                                    </p:set>
                                    <p:animEffect transition="in" filter="dissolve">
                                      <p:cBhvr>
                                        <p:cTn id="33" dur="500"/>
                                        <p:tgtEl>
                                          <p:spTgt spid="79894">
                                            <p:txEl>
                                              <p:pRg st="2" end="2"/>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79894">
                                            <p:txEl>
                                              <p:pRg st="3" end="3"/>
                                            </p:txEl>
                                          </p:spTgt>
                                        </p:tgtEl>
                                        <p:attrNameLst>
                                          <p:attrName>style.visibility</p:attrName>
                                        </p:attrNameLst>
                                      </p:cBhvr>
                                      <p:to>
                                        <p:strVal val="visible"/>
                                      </p:to>
                                    </p:set>
                                    <p:animEffect transition="in" filter="dissolve">
                                      <p:cBhvr>
                                        <p:cTn id="38" dur="500"/>
                                        <p:tgtEl>
                                          <p:spTgt spid="79894">
                                            <p:txEl>
                                              <p:pRg st="3" end="3"/>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79894">
                                            <p:txEl>
                                              <p:pRg st="4" end="4"/>
                                            </p:txEl>
                                          </p:spTgt>
                                        </p:tgtEl>
                                        <p:attrNameLst>
                                          <p:attrName>style.visibility</p:attrName>
                                        </p:attrNameLst>
                                      </p:cBhvr>
                                      <p:to>
                                        <p:strVal val="visible"/>
                                      </p:to>
                                    </p:set>
                                    <p:animEffect transition="in" filter="dissolve">
                                      <p:cBhvr>
                                        <p:cTn id="43" dur="500"/>
                                        <p:tgtEl>
                                          <p:spTgt spid="79894">
                                            <p:txEl>
                                              <p:pRg st="4" end="4"/>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79894">
                                            <p:txEl>
                                              <p:pRg st="5" end="5"/>
                                            </p:txEl>
                                          </p:spTgt>
                                        </p:tgtEl>
                                        <p:attrNameLst>
                                          <p:attrName>style.visibility</p:attrName>
                                        </p:attrNameLst>
                                      </p:cBhvr>
                                      <p:to>
                                        <p:strVal val="visible"/>
                                      </p:to>
                                    </p:set>
                                    <p:animEffect transition="in" filter="dissolve">
                                      <p:cBhvr>
                                        <p:cTn id="48" dur="500"/>
                                        <p:tgtEl>
                                          <p:spTgt spid="79894">
                                            <p:txEl>
                                              <p:pRg st="5" end="5"/>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53267"/>
                                        </p:tgtEl>
                                        <p:attrNameLst>
                                          <p:attrName>style.visibility</p:attrName>
                                        </p:attrNameLst>
                                      </p:cBhvr>
                                      <p:to>
                                        <p:strVal val="visible"/>
                                      </p:to>
                                    </p:set>
                                    <p:animEffect transition="in" filter="dissolve">
                                      <p:cBhvr>
                                        <p:cTn id="53" dur="500"/>
                                        <p:tgtEl>
                                          <p:spTgt spid="53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bldLvl="5" autoUpdateAnimBg="0"/>
      <p:bldP spid="53267" grpId="0"/>
      <p:bldP spid="79894" grpId="0" uiExpand="1"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is Supply, and how is Supply and Quantity Supplied (Qs) different?</a:t>
            </a:r>
          </a:p>
        </p:txBody>
      </p:sp>
      <p:sp>
        <p:nvSpPr>
          <p:cNvPr id="3" name="Content Placeholder 2"/>
          <p:cNvSpPr>
            <a:spLocks noGrp="1"/>
          </p:cNvSpPr>
          <p:nvPr>
            <p:ph idx="1"/>
          </p:nvPr>
        </p:nvSpPr>
        <p:spPr>
          <a:xfrm>
            <a:off x="400318" y="1851383"/>
            <a:ext cx="6013361" cy="4351338"/>
          </a:xfrm>
        </p:spPr>
        <p:txBody>
          <a:bodyPr/>
          <a:lstStyle/>
          <a:p>
            <a:r>
              <a:rPr lang="en-US" b="1" u="sng" dirty="0"/>
              <a:t>Supply</a:t>
            </a:r>
            <a:r>
              <a:rPr lang="en-US" b="1" dirty="0"/>
              <a:t> </a:t>
            </a:r>
            <a:r>
              <a:rPr lang="en-US" dirty="0"/>
              <a:t>is the quantity of goods &amp; services that producers (firms/businesses) are </a:t>
            </a:r>
            <a:r>
              <a:rPr lang="en-US" b="1" dirty="0"/>
              <a:t>WILLING</a:t>
            </a:r>
            <a:r>
              <a:rPr lang="en-US" dirty="0"/>
              <a:t> to offer at </a:t>
            </a:r>
            <a:r>
              <a:rPr lang="en-US" b="1" dirty="0"/>
              <a:t>ALL </a:t>
            </a:r>
            <a:r>
              <a:rPr lang="en-US" dirty="0"/>
              <a:t>possible prices during a given time period</a:t>
            </a:r>
          </a:p>
          <a:p>
            <a:r>
              <a:rPr lang="en-US" b="1" u="sng" dirty="0"/>
              <a:t>Quantity Supplied </a:t>
            </a:r>
            <a:r>
              <a:rPr lang="en-US" b="1" dirty="0"/>
              <a:t>(Qs) </a:t>
            </a:r>
            <a:r>
              <a:rPr lang="en-US" dirty="0"/>
              <a:t>is the amount of a good or service that a producer is willing to sell at </a:t>
            </a:r>
            <a:r>
              <a:rPr lang="en-US" b="1" dirty="0"/>
              <a:t>EACH PARTICULAR PRICE</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3692" y="2010713"/>
            <a:ext cx="5132232" cy="3849174"/>
          </a:xfrm>
          <a:prstGeom prst="rect">
            <a:avLst/>
          </a:prstGeom>
        </p:spPr>
      </p:pic>
      <p:sp>
        <p:nvSpPr>
          <p:cNvPr id="5" name="TextBox 4"/>
          <p:cNvSpPr txBox="1"/>
          <p:nvPr/>
        </p:nvSpPr>
        <p:spPr>
          <a:xfrm>
            <a:off x="7147774" y="5859887"/>
            <a:ext cx="4391696" cy="400110"/>
          </a:xfrm>
          <a:prstGeom prst="rect">
            <a:avLst/>
          </a:prstGeom>
          <a:noFill/>
        </p:spPr>
        <p:txBody>
          <a:bodyPr wrap="square" rtlCol="0">
            <a:spAutoFit/>
          </a:bodyPr>
          <a:lstStyle/>
          <a:p>
            <a:pPr algn="ctr"/>
            <a:r>
              <a:rPr lang="en-US" sz="2000" dirty="0"/>
              <a:t>Remember the Lawn Mower Activity </a:t>
            </a:r>
          </a:p>
        </p:txBody>
      </p:sp>
    </p:spTree>
    <p:extLst>
      <p:ext uri="{BB962C8B-B14F-4D97-AF65-F5344CB8AC3E}">
        <p14:creationId xmlns:p14="http://schemas.microsoft.com/office/powerpoint/2010/main" val="310734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b="1" dirty="0">
                <a:latin typeface="Colonna MT" panose="04020805060202030203" pitchFamily="82" charset="0"/>
              </a:rPr>
              <a:t>What is the Law of Supply?</a:t>
            </a:r>
          </a:p>
        </p:txBody>
      </p:sp>
      <p:sp>
        <p:nvSpPr>
          <p:cNvPr id="3" name="Content Placeholder 2"/>
          <p:cNvSpPr>
            <a:spLocks noGrp="1"/>
          </p:cNvSpPr>
          <p:nvPr>
            <p:ph idx="1"/>
          </p:nvPr>
        </p:nvSpPr>
        <p:spPr>
          <a:xfrm>
            <a:off x="656823" y="1690688"/>
            <a:ext cx="11024315" cy="4486275"/>
          </a:xfrm>
        </p:spPr>
        <p:txBody>
          <a:bodyPr>
            <a:normAutofit/>
          </a:bodyPr>
          <a:lstStyle/>
          <a:p>
            <a:r>
              <a:rPr lang="en-US" sz="3200" b="1" u="sng" dirty="0">
                <a:latin typeface="Colonna MT" panose="04020805060202030203" pitchFamily="82" charset="0"/>
              </a:rPr>
              <a:t>LAW OF SUPPLY</a:t>
            </a:r>
            <a:r>
              <a:rPr lang="en-US" sz="3200" dirty="0">
                <a:latin typeface="Colonna MT" panose="04020805060202030203" pitchFamily="82" charset="0"/>
              </a:rPr>
              <a:t> </a:t>
            </a:r>
            <a:r>
              <a:rPr lang="en-US" sz="3200" dirty="0"/>
              <a:t>– states that producers </a:t>
            </a:r>
            <a:r>
              <a:rPr lang="en-US" sz="3200" b="1" dirty="0">
                <a:solidFill>
                  <a:srgbClr val="FF0000"/>
                </a:solidFill>
              </a:rPr>
              <a:t>supply more goods &amp; services</a:t>
            </a:r>
            <a:r>
              <a:rPr lang="en-US" sz="3200" b="1" dirty="0"/>
              <a:t> </a:t>
            </a:r>
            <a:r>
              <a:rPr lang="en-US" sz="3200" dirty="0"/>
              <a:t>when they can </a:t>
            </a:r>
            <a:r>
              <a:rPr lang="en-US" sz="3200" b="1" dirty="0">
                <a:solidFill>
                  <a:srgbClr val="FF0000"/>
                </a:solidFill>
              </a:rPr>
              <a:t>sell them at higher prices </a:t>
            </a:r>
            <a:r>
              <a:rPr lang="en-US" sz="3200" dirty="0"/>
              <a:t>and </a:t>
            </a:r>
            <a:r>
              <a:rPr lang="en-US" sz="3200" b="1" dirty="0">
                <a:solidFill>
                  <a:srgbClr val="FF0000"/>
                </a:solidFill>
              </a:rPr>
              <a:t>fewer goods &amp; services</a:t>
            </a:r>
            <a:r>
              <a:rPr lang="en-US" sz="3200" b="1" dirty="0"/>
              <a:t> </a:t>
            </a:r>
            <a:r>
              <a:rPr lang="en-US" sz="3200" dirty="0"/>
              <a:t>when they must </a:t>
            </a:r>
            <a:r>
              <a:rPr lang="en-US" sz="3200" b="1" dirty="0">
                <a:solidFill>
                  <a:srgbClr val="FF0000"/>
                </a:solidFill>
              </a:rPr>
              <a:t>sell them at lower prices </a:t>
            </a:r>
          </a:p>
          <a:p>
            <a:pPr lvl="1"/>
            <a:r>
              <a:rPr lang="en-US" sz="3200" dirty="0"/>
              <a:t>Producers’ actions are based on the pursuit of </a:t>
            </a:r>
            <a:r>
              <a:rPr lang="en-US" sz="3200" b="1" i="1" dirty="0">
                <a:latin typeface="Berlin Sans FB Demi" panose="020E0802020502020306" pitchFamily="34" charset="0"/>
              </a:rPr>
              <a:t>PROFITS! </a:t>
            </a:r>
          </a:p>
          <a:p>
            <a:pPr lvl="2"/>
            <a:r>
              <a:rPr lang="en-US" sz="3200" b="1" i="1" dirty="0">
                <a:solidFill>
                  <a:srgbClr val="FF0000"/>
                </a:solidFill>
                <a:latin typeface="Berlin Sans FB Demi" panose="020E0802020502020306" pitchFamily="34" charset="0"/>
              </a:rPr>
              <a:t>Those Greedy Capitalists!</a:t>
            </a:r>
            <a:endParaRPr lang="en-US" sz="3200" dirty="0">
              <a:solidFill>
                <a:srgbClr val="FF0000"/>
              </a:solidFill>
              <a:latin typeface="Berlin Sans FB Demi" panose="020E0802020502020306" pitchFamily="34" charset="0"/>
            </a:endParaRPr>
          </a:p>
          <a:p>
            <a:pPr lvl="1"/>
            <a:r>
              <a:rPr lang="en-US" sz="3200" dirty="0"/>
              <a:t>And how do businesses make profits?</a:t>
            </a:r>
          </a:p>
          <a:p>
            <a:pPr lvl="2"/>
            <a:r>
              <a:rPr lang="en-US" sz="3200" dirty="0"/>
              <a:t>You make a profit </a:t>
            </a:r>
            <a:r>
              <a:rPr lang="en-US" sz="3200" b="1" dirty="0">
                <a:solidFill>
                  <a:srgbClr val="002060"/>
                </a:solidFill>
              </a:rPr>
              <a:t>when revenues are greater than the costs of production</a:t>
            </a:r>
          </a:p>
          <a:p>
            <a:pPr lvl="2"/>
            <a:r>
              <a:rPr lang="en-US" sz="3200" b="1" dirty="0">
                <a:solidFill>
                  <a:srgbClr val="002060"/>
                </a:solidFill>
              </a:rPr>
              <a:t>Revenue – Cost of Production = Profit</a:t>
            </a:r>
          </a:p>
          <a:p>
            <a:endParaRPr lang="en-US" sz="3200" dirty="0"/>
          </a:p>
        </p:txBody>
      </p:sp>
    </p:spTree>
    <p:extLst>
      <p:ext uri="{BB962C8B-B14F-4D97-AF65-F5344CB8AC3E}">
        <p14:creationId xmlns:p14="http://schemas.microsoft.com/office/powerpoint/2010/main" val="408968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7" dur="500"/>
                                        <p:tgtEl>
                                          <p:spTgt spid="3">
                                            <p:txEl>
                                              <p:pRg st="1" end="1"/>
                                            </p:txEl>
                                          </p:spTgt>
                                        </p:tgtEl>
                                      </p:cBhvr>
                                    </p:animEffect>
                                  </p:childTnLst>
                                </p:cTn>
                              </p:par>
                              <p:par>
                                <p:cTn id="18" presetID="53" presetClass="entr" presetSubtype="16"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p:cTn id="20"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5"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2000"/>
                                        <p:tgtEl>
                                          <p:spTgt spid="3">
                                            <p:txEl>
                                              <p:pRg st="4" end="4"/>
                                            </p:txEl>
                                          </p:spTgt>
                                        </p:tgtEl>
                                      </p:cBhvr>
                                    </p:animEffect>
                                    <p:anim calcmode="lin" valueType="num">
                                      <p:cBhvr>
                                        <p:cTn id="32" dur="2000" fill="hold"/>
                                        <p:tgtEl>
                                          <p:spTgt spid="3">
                                            <p:txEl>
                                              <p:pRg st="4" end="4"/>
                                            </p:txEl>
                                          </p:spTgt>
                                        </p:tgtEl>
                                        <p:attrNameLst>
                                          <p:attrName>ppt_w</p:attrName>
                                        </p:attrNameLst>
                                      </p:cBhvr>
                                      <p:tavLst>
                                        <p:tav tm="0" fmla="#ppt_w*sin(2.5*pi*$)">
                                          <p:val>
                                            <p:fltVal val="0"/>
                                          </p:val>
                                        </p:tav>
                                        <p:tav tm="100000">
                                          <p:val>
                                            <p:fltVal val="1"/>
                                          </p:val>
                                        </p:tav>
                                      </p:tavLst>
                                    </p:anim>
                                    <p:anim calcmode="lin" valueType="num">
                                      <p:cBhvr>
                                        <p:cTn id="33" dur="20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45" presetClass="entr" presetSubtype="0"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2000"/>
                                        <p:tgtEl>
                                          <p:spTgt spid="3">
                                            <p:txEl>
                                              <p:pRg st="5" end="5"/>
                                            </p:txEl>
                                          </p:spTgt>
                                        </p:tgtEl>
                                      </p:cBhvr>
                                    </p:animEffect>
                                    <p:anim calcmode="lin" valueType="num">
                                      <p:cBhvr>
                                        <p:cTn id="39" dur="2000" fill="hold"/>
                                        <p:tgtEl>
                                          <p:spTgt spid="3">
                                            <p:txEl>
                                              <p:pRg st="5" end="5"/>
                                            </p:txEl>
                                          </p:spTgt>
                                        </p:tgtEl>
                                        <p:attrNameLst>
                                          <p:attrName>ppt_w</p:attrName>
                                        </p:attrNameLst>
                                      </p:cBhvr>
                                      <p:tavLst>
                                        <p:tav tm="0" fmla="#ppt_w*sin(2.5*pi*$)">
                                          <p:val>
                                            <p:fltVal val="0"/>
                                          </p:val>
                                        </p:tav>
                                        <p:tav tm="100000">
                                          <p:val>
                                            <p:fltVal val="1"/>
                                          </p:val>
                                        </p:tav>
                                      </p:tavLst>
                                    </p:anim>
                                    <p:anim calcmode="lin" valueType="num">
                                      <p:cBhvr>
                                        <p:cTn id="40" dur="20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609" y="206063"/>
            <a:ext cx="10990044" cy="5872766"/>
          </a:xfrm>
          <a:prstGeom prst="rect">
            <a:avLst/>
          </a:prstGeom>
        </p:spPr>
      </p:pic>
      <p:sp>
        <p:nvSpPr>
          <p:cNvPr id="6" name="TextBox 5"/>
          <p:cNvSpPr txBox="1"/>
          <p:nvPr/>
        </p:nvSpPr>
        <p:spPr>
          <a:xfrm>
            <a:off x="0" y="6078829"/>
            <a:ext cx="12093262" cy="523220"/>
          </a:xfrm>
          <a:prstGeom prst="rect">
            <a:avLst/>
          </a:prstGeom>
          <a:noFill/>
        </p:spPr>
        <p:txBody>
          <a:bodyPr wrap="square" rtlCol="0">
            <a:spAutoFit/>
          </a:bodyPr>
          <a:lstStyle/>
          <a:p>
            <a:pPr lvl="1"/>
            <a:r>
              <a:rPr lang="en-US" sz="2800" dirty="0">
                <a:solidFill>
                  <a:srgbClr val="C00000"/>
                </a:solidFill>
                <a:latin typeface="Cooper Black" panose="0208090404030B020404" pitchFamily="18" charset="0"/>
              </a:rPr>
              <a:t>Direct (positive) relationship between price &amp; Qs of a product</a:t>
            </a:r>
          </a:p>
        </p:txBody>
      </p:sp>
    </p:spTree>
    <p:extLst>
      <p:ext uri="{BB962C8B-B14F-4D97-AF65-F5344CB8AC3E}">
        <p14:creationId xmlns:p14="http://schemas.microsoft.com/office/powerpoint/2010/main" val="18197039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Slide Number Placeholder 6">
            <a:extLst>
              <a:ext uri="{FF2B5EF4-FFF2-40B4-BE49-F238E27FC236}">
                <a16:creationId xmlns:a16="http://schemas.microsoft.com/office/drawing/2014/main" id="{4FA367D4-372B-415A-8FA8-482552E6EF11}"/>
              </a:ext>
            </a:extLst>
          </p:cNvPr>
          <p:cNvSpPr>
            <a:spLocks noGrp="1"/>
          </p:cNvSpPr>
          <p:nvPr>
            <p:ph type="sldNum" sz="quarter" idx="12"/>
          </p:nvPr>
        </p:nvSpPr>
        <p:spPr>
          <a:xfrm>
            <a:off x="1524000" y="6475413"/>
            <a:ext cx="1524000" cy="457200"/>
          </a:xfrm>
          <a:extLst>
            <a:ext uri="{909E8E84-426E-40dd-AFC4-6F175D3DCCD1}"/>
            <a:ext uri="{91240B29-F687-4f45-9708-019B960494DF}"/>
          </a:extLst>
        </p:spPr>
        <p:txBody>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l" eaLnBrk="1" hangingPunct="1">
              <a:spcBef>
                <a:spcPct val="0"/>
              </a:spcBef>
              <a:buFontTx/>
              <a:buNone/>
              <a:defRPr/>
            </a:pPr>
            <a:r>
              <a:rPr lang="en-US" altLang="en-US" sz="1050" dirty="0"/>
              <a:t>Copyright </a:t>
            </a:r>
          </a:p>
          <a:p>
            <a:pPr algn="l" eaLnBrk="1" hangingPunct="1">
              <a:spcBef>
                <a:spcPct val="0"/>
              </a:spcBef>
              <a:buFontTx/>
              <a:buNone/>
              <a:defRPr/>
            </a:pPr>
            <a:r>
              <a:rPr lang="en-US" altLang="en-US" sz="1050" dirty="0"/>
              <a:t>ACDC Leadership 2015</a:t>
            </a:r>
          </a:p>
        </p:txBody>
      </p:sp>
      <p:sp>
        <p:nvSpPr>
          <p:cNvPr id="87042" name="Rectangle 2"/>
          <p:cNvSpPr>
            <a:spLocks noChangeArrowheads="1"/>
          </p:cNvSpPr>
          <p:nvPr/>
        </p:nvSpPr>
        <p:spPr bwMode="auto">
          <a:xfrm>
            <a:off x="1806575" y="1905001"/>
            <a:ext cx="8610600"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120000"/>
              </a:lnSpc>
              <a:buFontTx/>
              <a:buNone/>
            </a:pPr>
            <a:r>
              <a:rPr lang="en-US" altLang="en-US" sz="10400" b="1">
                <a:ea typeface="MS PGothic" panose="020B0600070205080204" pitchFamily="34" charset="-128"/>
              </a:rPr>
              <a:t>Supply</a:t>
            </a:r>
          </a:p>
        </p:txBody>
      </p:sp>
      <p:pic>
        <p:nvPicPr>
          <p:cNvPr id="19460" name="Picture 3"/>
          <p:cNvPicPr>
            <a:picLocks noChangeAspect="1" noChangeArrowheads="1"/>
          </p:cNvPicPr>
          <p:nvPr/>
        </p:nvPicPr>
        <p:blipFill>
          <a:blip r:embed="rId3">
            <a:extLst>
              <a:ext uri="{28A0092B-C50C-407E-A947-70E740481C1C}">
                <a14:useLocalDpi xmlns:a14="http://schemas.microsoft.com/office/drawing/2010/main" val="0"/>
              </a:ext>
            </a:extLst>
          </a:blip>
          <a:srcRect l="9328" t="18552" r="38934" b="30652"/>
          <a:stretch>
            <a:fillRect/>
          </a:stretch>
        </p:blipFill>
        <p:spPr bwMode="auto">
          <a:xfrm>
            <a:off x="4143376" y="3733800"/>
            <a:ext cx="3935413" cy="217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1" name="Picture 4" descr="http://www.youtube.com/yt/brand/media/image/YouTube-icon-full_color.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8675" y="6135688"/>
            <a:ext cx="8207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91322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7042">
                                            <p:txEl>
                                              <p:pRg st="0" end="0"/>
                                            </p:txEl>
                                          </p:spTgt>
                                        </p:tgtEl>
                                        <p:attrNameLst>
                                          <p:attrName>style.visibility</p:attrName>
                                        </p:attrNameLst>
                                      </p:cBhvr>
                                      <p:to>
                                        <p:strVal val="visible"/>
                                      </p:to>
                                    </p:set>
                                    <p:anim calcmode="lin" valueType="num">
                                      <p:cBhvr additive="base">
                                        <p:cTn id="7" dur="500" fill="hold"/>
                                        <p:tgtEl>
                                          <p:spTgt spid="8704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704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2" grpId="0" build="p" bldLvl="2"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a:xfrm>
            <a:off x="1752600" y="120651"/>
            <a:ext cx="8629650" cy="862013"/>
          </a:xfrm>
          <a:noFill/>
        </p:spPr>
        <p:txBody>
          <a:bodyPr vert="horz" lIns="92075" tIns="46038" rIns="92075" bIns="46038" rtlCol="0" anchor="ctr">
            <a:normAutofit/>
          </a:bodyPr>
          <a:lstStyle/>
          <a:p>
            <a:pPr eaLnBrk="1" hangingPunct="1"/>
            <a:r>
              <a:rPr lang="en-US" altLang="en-US" sz="5200" b="1"/>
              <a:t>GRAPHING SUPPLY</a:t>
            </a:r>
          </a:p>
        </p:txBody>
      </p:sp>
      <p:grpSp>
        <p:nvGrpSpPr>
          <p:cNvPr id="24579" name="Group 17"/>
          <p:cNvGrpSpPr>
            <a:grpSpLocks/>
          </p:cNvGrpSpPr>
          <p:nvPr/>
        </p:nvGrpSpPr>
        <p:grpSpPr bwMode="auto">
          <a:xfrm>
            <a:off x="4992688" y="1604964"/>
            <a:ext cx="4608512" cy="4262437"/>
            <a:chOff x="1473" y="948"/>
            <a:chExt cx="2989" cy="2724"/>
          </a:xfrm>
        </p:grpSpPr>
        <p:sp>
          <p:nvSpPr>
            <p:cNvPr id="24613" name="Line 18"/>
            <p:cNvSpPr>
              <a:spLocks noChangeShapeType="1"/>
            </p:cNvSpPr>
            <p:nvPr/>
          </p:nvSpPr>
          <p:spPr bwMode="auto">
            <a:xfrm>
              <a:off x="1489" y="948"/>
              <a:ext cx="0" cy="2724"/>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4614" name="Line 19"/>
            <p:cNvSpPr>
              <a:spLocks noChangeShapeType="1"/>
            </p:cNvSpPr>
            <p:nvPr/>
          </p:nvSpPr>
          <p:spPr bwMode="auto">
            <a:xfrm>
              <a:off x="1473" y="3655"/>
              <a:ext cx="2989" cy="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24580" name="Rectangle 21"/>
          <p:cNvSpPr>
            <a:spLocks noChangeArrowheads="1"/>
          </p:cNvSpPr>
          <p:nvPr/>
        </p:nvSpPr>
        <p:spPr bwMode="auto">
          <a:xfrm>
            <a:off x="9753601" y="5791201"/>
            <a:ext cx="460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Q</a:t>
            </a:r>
          </a:p>
        </p:txBody>
      </p:sp>
      <p:sp>
        <p:nvSpPr>
          <p:cNvPr id="24581" name="Rectangle 22"/>
          <p:cNvSpPr>
            <a:spLocks noChangeArrowheads="1"/>
          </p:cNvSpPr>
          <p:nvPr/>
        </p:nvSpPr>
        <p:spPr bwMode="auto">
          <a:xfrm>
            <a:off x="4729163" y="5683250"/>
            <a:ext cx="405560"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o</a:t>
            </a:r>
          </a:p>
        </p:txBody>
      </p:sp>
      <p:sp>
        <p:nvSpPr>
          <p:cNvPr id="24582" name="Text Box 23"/>
          <p:cNvSpPr txBox="1">
            <a:spLocks noChangeArrowheads="1"/>
          </p:cNvSpPr>
          <p:nvPr/>
        </p:nvSpPr>
        <p:spPr bwMode="auto">
          <a:xfrm>
            <a:off x="4578350" y="1595438"/>
            <a:ext cx="43815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US" altLang="en-US" sz="1800" b="1">
                <a:latin typeface="Arial" panose="020B0604020202020204" pitchFamily="34" charset="0"/>
              </a:rPr>
              <a:t>$5</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4</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3</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2</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1</a:t>
            </a:r>
          </a:p>
        </p:txBody>
      </p:sp>
      <p:sp>
        <p:nvSpPr>
          <p:cNvPr id="24583" name="Text Box 31"/>
          <p:cNvSpPr txBox="1">
            <a:spLocks noChangeArrowheads="1"/>
          </p:cNvSpPr>
          <p:nvPr/>
        </p:nvSpPr>
        <p:spPr bwMode="auto">
          <a:xfrm>
            <a:off x="4038601" y="990601"/>
            <a:ext cx="26765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800" b="1">
                <a:latin typeface="Arial" panose="020B0604020202020204" pitchFamily="34" charset="0"/>
              </a:rPr>
              <a:t>Price of Cereal</a:t>
            </a:r>
          </a:p>
        </p:txBody>
      </p:sp>
      <p:sp>
        <p:nvSpPr>
          <p:cNvPr id="24584" name="Text Box 32"/>
          <p:cNvSpPr txBox="1">
            <a:spLocks noChangeArrowheads="1"/>
          </p:cNvSpPr>
          <p:nvPr/>
        </p:nvSpPr>
        <p:spPr bwMode="auto">
          <a:xfrm>
            <a:off x="6048376" y="6206161"/>
            <a:ext cx="2835713"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400" b="1">
                <a:latin typeface="Arial" panose="020B0604020202020204" pitchFamily="34" charset="0"/>
              </a:rPr>
              <a:t>Quantity of Cereal</a:t>
            </a:r>
          </a:p>
        </p:txBody>
      </p:sp>
      <p:sp>
        <p:nvSpPr>
          <p:cNvPr id="24585" name="Text Box 34"/>
          <p:cNvSpPr txBox="1">
            <a:spLocks noChangeArrowheads="1"/>
          </p:cNvSpPr>
          <p:nvPr/>
        </p:nvSpPr>
        <p:spPr bwMode="auto">
          <a:xfrm>
            <a:off x="1828800" y="990600"/>
            <a:ext cx="2133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800" b="1">
                <a:solidFill>
                  <a:srgbClr val="CC0000"/>
                </a:solidFill>
              </a:rPr>
              <a:t>Supply Schedule</a:t>
            </a:r>
          </a:p>
        </p:txBody>
      </p:sp>
      <p:sp>
        <p:nvSpPr>
          <p:cNvPr id="24586" name="Text Box 35"/>
          <p:cNvSpPr txBox="1">
            <a:spLocks noChangeArrowheads="1"/>
          </p:cNvSpPr>
          <p:nvPr/>
        </p:nvSpPr>
        <p:spPr bwMode="auto">
          <a:xfrm>
            <a:off x="5224464" y="5827713"/>
            <a:ext cx="4529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a:latin typeface="Arial" panose="020B0604020202020204" pitchFamily="34" charset="0"/>
              </a:rPr>
              <a:t>10     20     30     40     50     60     70     80</a:t>
            </a:r>
          </a:p>
        </p:txBody>
      </p:sp>
      <p:sp>
        <p:nvSpPr>
          <p:cNvPr id="24587" name="Text Box 37"/>
          <p:cNvSpPr txBox="1">
            <a:spLocks noChangeArrowheads="1"/>
          </p:cNvSpPr>
          <p:nvPr/>
        </p:nvSpPr>
        <p:spPr bwMode="auto">
          <a:xfrm>
            <a:off x="7315201" y="1047750"/>
            <a:ext cx="3178175" cy="1077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b="1">
                <a:solidFill>
                  <a:srgbClr val="CC0000"/>
                </a:solidFill>
              </a:rPr>
              <a:t>Draw this large in your notes</a:t>
            </a:r>
          </a:p>
        </p:txBody>
      </p:sp>
      <p:sp>
        <p:nvSpPr>
          <p:cNvPr id="24588" name="Line 38"/>
          <p:cNvSpPr>
            <a:spLocks noChangeShapeType="1"/>
          </p:cNvSpPr>
          <p:nvPr/>
        </p:nvSpPr>
        <p:spPr bwMode="auto">
          <a:xfrm flipH="1">
            <a:off x="7497764" y="2270126"/>
            <a:ext cx="973137" cy="1089025"/>
          </a:xfrm>
          <a:prstGeom prst="line">
            <a:avLst/>
          </a:prstGeom>
          <a:noFill/>
          <a:ln w="57150">
            <a:solidFill>
              <a:schemeClr val="tx1"/>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589" name="Slide Number Placeholder 38"/>
          <p:cNvSpPr txBox="1">
            <a:spLocks noGrp="1"/>
          </p:cNvSpPr>
          <p:nvPr/>
        </p:nvSpPr>
        <p:spPr bwMode="auto">
          <a:xfrm>
            <a:off x="8763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067DCA56-2364-4995-9A24-67F15F3246DD}" type="slidenum">
              <a:rPr lang="en-US" altLang="en-US" sz="1400"/>
              <a:pPr algn="r" eaLnBrk="1" hangingPunct="1">
                <a:spcBef>
                  <a:spcPct val="0"/>
                </a:spcBef>
                <a:buFontTx/>
                <a:buNone/>
              </a:pPr>
              <a:t>75</a:t>
            </a:fld>
            <a:endParaRPr lang="en-US" altLang="en-US" sz="1400"/>
          </a:p>
        </p:txBody>
      </p:sp>
      <p:graphicFrame>
        <p:nvGraphicFramePr>
          <p:cNvPr id="80912" name="Group 16">
            <a:extLst>
              <a:ext uri="{FF2B5EF4-FFF2-40B4-BE49-F238E27FC236}">
                <a16:creationId xmlns:a16="http://schemas.microsoft.com/office/drawing/2014/main" id="{329195BE-19AF-4F44-BFAE-809CF9CF7232}"/>
              </a:ext>
            </a:extLst>
          </p:cNvPr>
          <p:cNvGraphicFramePr>
            <a:graphicFrameLocks noGrp="1"/>
          </p:cNvGraphicFramePr>
          <p:nvPr/>
        </p:nvGraphicFramePr>
        <p:xfrm>
          <a:off x="1828801" y="2057401"/>
          <a:ext cx="2327275" cy="4173539"/>
        </p:xfrm>
        <a:graphic>
          <a:graphicData uri="http://schemas.openxmlformats.org/drawingml/2006/table">
            <a:tbl>
              <a:tblPr/>
              <a:tblGrid>
                <a:gridCol w="971550">
                  <a:extLst>
                    <a:ext uri="{9D8B030D-6E8A-4147-A177-3AD203B41FA5}">
                      <a16:colId xmlns:a16="http://schemas.microsoft.com/office/drawing/2014/main" val="3595334643"/>
                    </a:ext>
                  </a:extLst>
                </a:gridCol>
                <a:gridCol w="1355725">
                  <a:extLst>
                    <a:ext uri="{9D8B030D-6E8A-4147-A177-3AD203B41FA5}">
                      <a16:colId xmlns:a16="http://schemas.microsoft.com/office/drawing/2014/main" val="3335965884"/>
                    </a:ext>
                  </a:extLst>
                </a:gridCol>
              </a:tblGrid>
              <a:tr h="762000">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Price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Quantity</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Supplied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50462891"/>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20962910"/>
                  </a:ext>
                </a:extLst>
              </a:tr>
              <a:tr h="7032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40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74554341"/>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82141406"/>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0970568"/>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24092053"/>
                  </a:ext>
                </a:extLst>
              </a:tr>
            </a:tbl>
          </a:graphicData>
        </a:graphic>
      </p:graphicFrame>
    </p:spTree>
    <p:extLst>
      <p:ext uri="{BB962C8B-B14F-4D97-AF65-F5344CB8AC3E}">
        <p14:creationId xmlns:p14="http://schemas.microsoft.com/office/powerpoint/2010/main" val="1842248957"/>
      </p:ext>
    </p:extLst>
  </p:cSld>
  <p:clrMapOvr>
    <a:masterClrMapping/>
  </p:clrMapOvr>
  <p:transition>
    <p:random/>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reeform 16"/>
          <p:cNvSpPr>
            <a:spLocks/>
          </p:cNvSpPr>
          <p:nvPr/>
        </p:nvSpPr>
        <p:spPr bwMode="auto">
          <a:xfrm rot="21407190">
            <a:off x="5335589" y="1754188"/>
            <a:ext cx="2439987" cy="3200400"/>
          </a:xfrm>
          <a:custGeom>
            <a:avLst/>
            <a:gdLst>
              <a:gd name="T0" fmla="*/ 0 w 3038"/>
              <a:gd name="T1" fmla="*/ 2147483646 h 4134"/>
              <a:gd name="T2" fmla="*/ 2147483646 w 3038"/>
              <a:gd name="T3" fmla="*/ 2147483646 h 4134"/>
              <a:gd name="T4" fmla="*/ 2147483646 w 3038"/>
              <a:gd name="T5" fmla="*/ 2147483646 h 4134"/>
              <a:gd name="T6" fmla="*/ 2147483646 w 3038"/>
              <a:gd name="T7" fmla="*/ 2147483646 h 4134"/>
              <a:gd name="T8" fmla="*/ 2147483646 w 3038"/>
              <a:gd name="T9" fmla="*/ 2147483646 h 4134"/>
              <a:gd name="T10" fmla="*/ 2147483646 w 3038"/>
              <a:gd name="T11" fmla="*/ 2147483646 h 4134"/>
              <a:gd name="T12" fmla="*/ 2147483646 w 3038"/>
              <a:gd name="T13" fmla="*/ 2147483646 h 4134"/>
              <a:gd name="T14" fmla="*/ 2147483646 w 3038"/>
              <a:gd name="T15" fmla="*/ 2147483646 h 4134"/>
              <a:gd name="T16" fmla="*/ 2147483646 w 3038"/>
              <a:gd name="T17" fmla="*/ 0 h 41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38"/>
              <a:gd name="T28" fmla="*/ 0 h 4134"/>
              <a:gd name="T29" fmla="*/ 3038 w 3038"/>
              <a:gd name="T30" fmla="*/ 4134 h 41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38" h="4134">
                <a:moveTo>
                  <a:pt x="0" y="4134"/>
                </a:moveTo>
                <a:lnTo>
                  <a:pt x="438" y="3675"/>
                </a:lnTo>
                <a:lnTo>
                  <a:pt x="860" y="3198"/>
                </a:lnTo>
                <a:lnTo>
                  <a:pt x="1265" y="2704"/>
                </a:lnTo>
                <a:lnTo>
                  <a:pt x="1655" y="2194"/>
                </a:lnTo>
                <a:lnTo>
                  <a:pt x="2026" y="1668"/>
                </a:lnTo>
                <a:lnTo>
                  <a:pt x="2382" y="1128"/>
                </a:lnTo>
                <a:lnTo>
                  <a:pt x="2718" y="572"/>
                </a:lnTo>
                <a:lnTo>
                  <a:pt x="3038" y="0"/>
                </a:lnTo>
              </a:path>
            </a:pathLst>
          </a:custGeom>
          <a:noFill/>
          <a:ln w="57150">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03" name="Rectangle 2"/>
          <p:cNvSpPr>
            <a:spLocks noGrp="1" noChangeArrowheads="1"/>
          </p:cNvSpPr>
          <p:nvPr>
            <p:ph type="title" idx="4294967295"/>
          </p:nvPr>
        </p:nvSpPr>
        <p:spPr>
          <a:xfrm>
            <a:off x="1752600" y="120651"/>
            <a:ext cx="8629650" cy="862013"/>
          </a:xfrm>
          <a:noFill/>
        </p:spPr>
        <p:txBody>
          <a:bodyPr vert="horz" lIns="92075" tIns="46038" rIns="92075" bIns="46038" rtlCol="0" anchor="ctr">
            <a:normAutofit/>
          </a:bodyPr>
          <a:lstStyle/>
          <a:p>
            <a:pPr eaLnBrk="1" hangingPunct="1"/>
            <a:r>
              <a:rPr lang="en-US" altLang="en-US" sz="5200" b="1"/>
              <a:t>GRAPHING SUPPLY</a:t>
            </a:r>
          </a:p>
        </p:txBody>
      </p:sp>
      <p:grpSp>
        <p:nvGrpSpPr>
          <p:cNvPr id="25604" name="Group 17"/>
          <p:cNvGrpSpPr>
            <a:grpSpLocks/>
          </p:cNvGrpSpPr>
          <p:nvPr/>
        </p:nvGrpSpPr>
        <p:grpSpPr bwMode="auto">
          <a:xfrm>
            <a:off x="4992688" y="1604964"/>
            <a:ext cx="4608512" cy="4262437"/>
            <a:chOff x="1473" y="948"/>
            <a:chExt cx="2989" cy="2724"/>
          </a:xfrm>
        </p:grpSpPr>
        <p:sp>
          <p:nvSpPr>
            <p:cNvPr id="25642" name="Line 18"/>
            <p:cNvSpPr>
              <a:spLocks noChangeShapeType="1"/>
            </p:cNvSpPr>
            <p:nvPr/>
          </p:nvSpPr>
          <p:spPr bwMode="auto">
            <a:xfrm>
              <a:off x="1489" y="948"/>
              <a:ext cx="0" cy="2724"/>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5643" name="Line 19"/>
            <p:cNvSpPr>
              <a:spLocks noChangeShapeType="1"/>
            </p:cNvSpPr>
            <p:nvPr/>
          </p:nvSpPr>
          <p:spPr bwMode="auto">
            <a:xfrm>
              <a:off x="1473" y="3655"/>
              <a:ext cx="2989" cy="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25605" name="Rectangle 21"/>
          <p:cNvSpPr>
            <a:spLocks noChangeArrowheads="1"/>
          </p:cNvSpPr>
          <p:nvPr/>
        </p:nvSpPr>
        <p:spPr bwMode="auto">
          <a:xfrm>
            <a:off x="9753601" y="5791201"/>
            <a:ext cx="460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Q</a:t>
            </a:r>
          </a:p>
        </p:txBody>
      </p:sp>
      <p:sp>
        <p:nvSpPr>
          <p:cNvPr id="25606" name="Rectangle 22"/>
          <p:cNvSpPr>
            <a:spLocks noChangeArrowheads="1"/>
          </p:cNvSpPr>
          <p:nvPr/>
        </p:nvSpPr>
        <p:spPr bwMode="auto">
          <a:xfrm>
            <a:off x="4729163" y="5683250"/>
            <a:ext cx="405560"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o</a:t>
            </a:r>
          </a:p>
        </p:txBody>
      </p:sp>
      <p:sp>
        <p:nvSpPr>
          <p:cNvPr id="25607" name="Text Box 23"/>
          <p:cNvSpPr txBox="1">
            <a:spLocks noChangeArrowheads="1"/>
          </p:cNvSpPr>
          <p:nvPr/>
        </p:nvSpPr>
        <p:spPr bwMode="auto">
          <a:xfrm>
            <a:off x="4578350" y="1595438"/>
            <a:ext cx="43815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US" altLang="en-US" sz="1800" b="1">
                <a:latin typeface="Arial" panose="020B0604020202020204" pitchFamily="34" charset="0"/>
              </a:rPr>
              <a:t>$5</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4</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3</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2</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1</a:t>
            </a:r>
          </a:p>
        </p:txBody>
      </p:sp>
      <p:sp>
        <p:nvSpPr>
          <p:cNvPr id="25608" name="Text Box 31"/>
          <p:cNvSpPr txBox="1">
            <a:spLocks noChangeArrowheads="1"/>
          </p:cNvSpPr>
          <p:nvPr/>
        </p:nvSpPr>
        <p:spPr bwMode="auto">
          <a:xfrm>
            <a:off x="4038601" y="990601"/>
            <a:ext cx="26765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800" b="1">
                <a:latin typeface="Arial" panose="020B0604020202020204" pitchFamily="34" charset="0"/>
              </a:rPr>
              <a:t>Price of Cereal</a:t>
            </a:r>
          </a:p>
        </p:txBody>
      </p:sp>
      <p:sp>
        <p:nvSpPr>
          <p:cNvPr id="25609" name="Text Box 32"/>
          <p:cNvSpPr txBox="1">
            <a:spLocks noChangeArrowheads="1"/>
          </p:cNvSpPr>
          <p:nvPr/>
        </p:nvSpPr>
        <p:spPr bwMode="auto">
          <a:xfrm>
            <a:off x="6048376" y="6206161"/>
            <a:ext cx="2835713"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400" b="1">
                <a:latin typeface="Arial" panose="020B0604020202020204" pitchFamily="34" charset="0"/>
              </a:rPr>
              <a:t>Quantity of Cereal</a:t>
            </a:r>
          </a:p>
        </p:txBody>
      </p:sp>
      <p:sp>
        <p:nvSpPr>
          <p:cNvPr id="25610" name="Text Box 34"/>
          <p:cNvSpPr txBox="1">
            <a:spLocks noChangeArrowheads="1"/>
          </p:cNvSpPr>
          <p:nvPr/>
        </p:nvSpPr>
        <p:spPr bwMode="auto">
          <a:xfrm>
            <a:off x="1828800" y="990600"/>
            <a:ext cx="2133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800" b="1">
                <a:solidFill>
                  <a:srgbClr val="CC0000"/>
                </a:solidFill>
              </a:rPr>
              <a:t>Supply Schedule</a:t>
            </a:r>
          </a:p>
        </p:txBody>
      </p:sp>
      <p:sp>
        <p:nvSpPr>
          <p:cNvPr id="25611" name="Text Box 35"/>
          <p:cNvSpPr txBox="1">
            <a:spLocks noChangeArrowheads="1"/>
          </p:cNvSpPr>
          <p:nvPr/>
        </p:nvSpPr>
        <p:spPr bwMode="auto">
          <a:xfrm>
            <a:off x="5224464" y="5827713"/>
            <a:ext cx="4529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a:latin typeface="Arial" panose="020B0604020202020204" pitchFamily="34" charset="0"/>
              </a:rPr>
              <a:t>10     20     30     40     50     60     70     80</a:t>
            </a:r>
          </a:p>
        </p:txBody>
      </p:sp>
      <p:sp>
        <p:nvSpPr>
          <p:cNvPr id="25612" name="Slide Number Placeholder 38"/>
          <p:cNvSpPr txBox="1">
            <a:spLocks noGrp="1"/>
          </p:cNvSpPr>
          <p:nvPr/>
        </p:nvSpPr>
        <p:spPr bwMode="auto">
          <a:xfrm>
            <a:off x="8763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19435385-711B-480B-9351-5A31CED61D4D}" type="slidenum">
              <a:rPr lang="en-US" altLang="en-US" sz="1400"/>
              <a:pPr algn="r" eaLnBrk="1" hangingPunct="1">
                <a:spcBef>
                  <a:spcPct val="0"/>
                </a:spcBef>
                <a:buFontTx/>
                <a:buNone/>
              </a:pPr>
              <a:t>76</a:t>
            </a:fld>
            <a:endParaRPr lang="en-US" altLang="en-US" sz="1400"/>
          </a:p>
        </p:txBody>
      </p:sp>
      <p:graphicFrame>
        <p:nvGraphicFramePr>
          <p:cNvPr id="81936" name="Group 16">
            <a:extLst>
              <a:ext uri="{FF2B5EF4-FFF2-40B4-BE49-F238E27FC236}">
                <a16:creationId xmlns:a16="http://schemas.microsoft.com/office/drawing/2014/main" id="{5B86ADDE-1321-4D74-8290-E723E04272F1}"/>
              </a:ext>
            </a:extLst>
          </p:cNvPr>
          <p:cNvGraphicFramePr>
            <a:graphicFrameLocks noGrp="1"/>
          </p:cNvGraphicFramePr>
          <p:nvPr/>
        </p:nvGraphicFramePr>
        <p:xfrm>
          <a:off x="1828801" y="2057401"/>
          <a:ext cx="2327275" cy="4173539"/>
        </p:xfrm>
        <a:graphic>
          <a:graphicData uri="http://schemas.openxmlformats.org/drawingml/2006/table">
            <a:tbl>
              <a:tblPr/>
              <a:tblGrid>
                <a:gridCol w="971550">
                  <a:extLst>
                    <a:ext uri="{9D8B030D-6E8A-4147-A177-3AD203B41FA5}">
                      <a16:colId xmlns:a16="http://schemas.microsoft.com/office/drawing/2014/main" val="1698559610"/>
                    </a:ext>
                  </a:extLst>
                </a:gridCol>
                <a:gridCol w="1355725">
                  <a:extLst>
                    <a:ext uri="{9D8B030D-6E8A-4147-A177-3AD203B41FA5}">
                      <a16:colId xmlns:a16="http://schemas.microsoft.com/office/drawing/2014/main" val="966695449"/>
                    </a:ext>
                  </a:extLst>
                </a:gridCol>
              </a:tblGrid>
              <a:tr h="762000">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Price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Quantity</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Supplied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21377234"/>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37694488"/>
                  </a:ext>
                </a:extLst>
              </a:tr>
              <a:tr h="7032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40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61247381"/>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9983377"/>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366975207"/>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10668398"/>
                  </a:ext>
                </a:extLst>
              </a:tr>
            </a:tbl>
          </a:graphicData>
        </a:graphic>
      </p:graphicFrame>
      <p:sp>
        <p:nvSpPr>
          <p:cNvPr id="25636" name="Oval 40"/>
          <p:cNvSpPr>
            <a:spLocks noChangeArrowheads="1"/>
          </p:cNvSpPr>
          <p:nvPr/>
        </p:nvSpPr>
        <p:spPr bwMode="auto">
          <a:xfrm>
            <a:off x="5334000" y="49530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5637" name="Oval 41"/>
          <p:cNvSpPr>
            <a:spLocks noChangeArrowheads="1"/>
          </p:cNvSpPr>
          <p:nvPr/>
        </p:nvSpPr>
        <p:spPr bwMode="auto">
          <a:xfrm>
            <a:off x="5943600" y="43434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5638" name="Oval 42"/>
          <p:cNvSpPr>
            <a:spLocks noChangeArrowheads="1"/>
          </p:cNvSpPr>
          <p:nvPr/>
        </p:nvSpPr>
        <p:spPr bwMode="auto">
          <a:xfrm>
            <a:off x="6553200" y="34290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5639" name="Oval 43"/>
          <p:cNvSpPr>
            <a:spLocks noChangeArrowheads="1"/>
          </p:cNvSpPr>
          <p:nvPr/>
        </p:nvSpPr>
        <p:spPr bwMode="auto">
          <a:xfrm>
            <a:off x="7162800" y="2514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5640" name="Oval 44"/>
          <p:cNvSpPr>
            <a:spLocks noChangeArrowheads="1"/>
          </p:cNvSpPr>
          <p:nvPr/>
        </p:nvSpPr>
        <p:spPr bwMode="auto">
          <a:xfrm>
            <a:off x="7620000" y="16002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5641" name="Rectangle 31"/>
          <p:cNvSpPr>
            <a:spLocks noChangeArrowheads="1"/>
          </p:cNvSpPr>
          <p:nvPr/>
        </p:nvSpPr>
        <p:spPr bwMode="auto">
          <a:xfrm>
            <a:off x="7848601" y="1371601"/>
            <a:ext cx="13700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Supply</a:t>
            </a:r>
          </a:p>
        </p:txBody>
      </p:sp>
    </p:spTree>
    <p:extLst>
      <p:ext uri="{BB962C8B-B14F-4D97-AF65-F5344CB8AC3E}">
        <p14:creationId xmlns:p14="http://schemas.microsoft.com/office/powerpoint/2010/main" val="521813198"/>
      </p:ext>
    </p:extLst>
  </p:cSld>
  <p:clrMapOvr>
    <a:masterClrMapping/>
  </p:clrMapOvr>
  <p:transition>
    <p:random/>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reeform 16"/>
          <p:cNvSpPr>
            <a:spLocks/>
          </p:cNvSpPr>
          <p:nvPr/>
        </p:nvSpPr>
        <p:spPr bwMode="auto">
          <a:xfrm rot="21407190">
            <a:off x="5335589" y="1754188"/>
            <a:ext cx="2439987" cy="3200400"/>
          </a:xfrm>
          <a:custGeom>
            <a:avLst/>
            <a:gdLst>
              <a:gd name="T0" fmla="*/ 0 w 3038"/>
              <a:gd name="T1" fmla="*/ 2147483646 h 4134"/>
              <a:gd name="T2" fmla="*/ 2147483646 w 3038"/>
              <a:gd name="T3" fmla="*/ 2147483646 h 4134"/>
              <a:gd name="T4" fmla="*/ 2147483646 w 3038"/>
              <a:gd name="T5" fmla="*/ 2147483646 h 4134"/>
              <a:gd name="T6" fmla="*/ 2147483646 w 3038"/>
              <a:gd name="T7" fmla="*/ 2147483646 h 4134"/>
              <a:gd name="T8" fmla="*/ 2147483646 w 3038"/>
              <a:gd name="T9" fmla="*/ 2147483646 h 4134"/>
              <a:gd name="T10" fmla="*/ 2147483646 w 3038"/>
              <a:gd name="T11" fmla="*/ 2147483646 h 4134"/>
              <a:gd name="T12" fmla="*/ 2147483646 w 3038"/>
              <a:gd name="T13" fmla="*/ 2147483646 h 4134"/>
              <a:gd name="T14" fmla="*/ 2147483646 w 3038"/>
              <a:gd name="T15" fmla="*/ 2147483646 h 4134"/>
              <a:gd name="T16" fmla="*/ 2147483646 w 3038"/>
              <a:gd name="T17" fmla="*/ 0 h 41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38"/>
              <a:gd name="T28" fmla="*/ 0 h 4134"/>
              <a:gd name="T29" fmla="*/ 3038 w 3038"/>
              <a:gd name="T30" fmla="*/ 4134 h 41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38" h="4134">
                <a:moveTo>
                  <a:pt x="0" y="4134"/>
                </a:moveTo>
                <a:lnTo>
                  <a:pt x="438" y="3675"/>
                </a:lnTo>
                <a:lnTo>
                  <a:pt x="860" y="3198"/>
                </a:lnTo>
                <a:lnTo>
                  <a:pt x="1265" y="2704"/>
                </a:lnTo>
                <a:lnTo>
                  <a:pt x="1655" y="2194"/>
                </a:lnTo>
                <a:lnTo>
                  <a:pt x="2026" y="1668"/>
                </a:lnTo>
                <a:lnTo>
                  <a:pt x="2382" y="1128"/>
                </a:lnTo>
                <a:lnTo>
                  <a:pt x="2718" y="572"/>
                </a:lnTo>
                <a:lnTo>
                  <a:pt x="3038" y="0"/>
                </a:lnTo>
              </a:path>
            </a:pathLst>
          </a:custGeom>
          <a:noFill/>
          <a:ln w="57150">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27" name="Rectangle 2"/>
          <p:cNvSpPr>
            <a:spLocks noGrp="1" noChangeArrowheads="1"/>
          </p:cNvSpPr>
          <p:nvPr>
            <p:ph type="title" idx="4294967295"/>
          </p:nvPr>
        </p:nvSpPr>
        <p:spPr>
          <a:xfrm>
            <a:off x="1752600" y="120651"/>
            <a:ext cx="8629650" cy="862013"/>
          </a:xfrm>
          <a:noFill/>
        </p:spPr>
        <p:txBody>
          <a:bodyPr vert="horz" lIns="92075" tIns="46038" rIns="92075" bIns="46038" rtlCol="0" anchor="ctr">
            <a:normAutofit/>
          </a:bodyPr>
          <a:lstStyle/>
          <a:p>
            <a:pPr eaLnBrk="1" hangingPunct="1"/>
            <a:r>
              <a:rPr lang="en-US" altLang="en-US" sz="5200" b="1"/>
              <a:t>GRAPHING SUPPLY</a:t>
            </a:r>
          </a:p>
        </p:txBody>
      </p:sp>
      <p:grpSp>
        <p:nvGrpSpPr>
          <p:cNvPr id="26628" name="Group 17"/>
          <p:cNvGrpSpPr>
            <a:grpSpLocks/>
          </p:cNvGrpSpPr>
          <p:nvPr/>
        </p:nvGrpSpPr>
        <p:grpSpPr bwMode="auto">
          <a:xfrm>
            <a:off x="4992688" y="1604964"/>
            <a:ext cx="4608512" cy="4262437"/>
            <a:chOff x="1473" y="948"/>
            <a:chExt cx="2989" cy="2724"/>
          </a:xfrm>
        </p:grpSpPr>
        <p:sp>
          <p:nvSpPr>
            <p:cNvPr id="26667" name="Line 18"/>
            <p:cNvSpPr>
              <a:spLocks noChangeShapeType="1"/>
            </p:cNvSpPr>
            <p:nvPr/>
          </p:nvSpPr>
          <p:spPr bwMode="auto">
            <a:xfrm>
              <a:off x="1489" y="948"/>
              <a:ext cx="0" cy="2724"/>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6668" name="Line 19"/>
            <p:cNvSpPr>
              <a:spLocks noChangeShapeType="1"/>
            </p:cNvSpPr>
            <p:nvPr/>
          </p:nvSpPr>
          <p:spPr bwMode="auto">
            <a:xfrm>
              <a:off x="1473" y="3655"/>
              <a:ext cx="2989" cy="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26629" name="Rectangle 21"/>
          <p:cNvSpPr>
            <a:spLocks noChangeArrowheads="1"/>
          </p:cNvSpPr>
          <p:nvPr/>
        </p:nvSpPr>
        <p:spPr bwMode="auto">
          <a:xfrm>
            <a:off x="9753601" y="5791201"/>
            <a:ext cx="460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Q</a:t>
            </a:r>
          </a:p>
        </p:txBody>
      </p:sp>
      <p:sp>
        <p:nvSpPr>
          <p:cNvPr id="26630" name="Rectangle 22"/>
          <p:cNvSpPr>
            <a:spLocks noChangeArrowheads="1"/>
          </p:cNvSpPr>
          <p:nvPr/>
        </p:nvSpPr>
        <p:spPr bwMode="auto">
          <a:xfrm>
            <a:off x="4729163" y="5683250"/>
            <a:ext cx="405560"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o</a:t>
            </a:r>
          </a:p>
        </p:txBody>
      </p:sp>
      <p:sp>
        <p:nvSpPr>
          <p:cNvPr id="26631" name="Text Box 23"/>
          <p:cNvSpPr txBox="1">
            <a:spLocks noChangeArrowheads="1"/>
          </p:cNvSpPr>
          <p:nvPr/>
        </p:nvSpPr>
        <p:spPr bwMode="auto">
          <a:xfrm>
            <a:off x="4578350" y="1595438"/>
            <a:ext cx="43815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US" altLang="en-US" sz="1800" b="1">
                <a:latin typeface="Arial" panose="020B0604020202020204" pitchFamily="34" charset="0"/>
              </a:rPr>
              <a:t>$5</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4</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3</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2</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1</a:t>
            </a:r>
          </a:p>
        </p:txBody>
      </p:sp>
      <p:sp>
        <p:nvSpPr>
          <p:cNvPr id="26632" name="Text Box 31"/>
          <p:cNvSpPr txBox="1">
            <a:spLocks noChangeArrowheads="1"/>
          </p:cNvSpPr>
          <p:nvPr/>
        </p:nvSpPr>
        <p:spPr bwMode="auto">
          <a:xfrm>
            <a:off x="4038601" y="990601"/>
            <a:ext cx="26765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800" b="1">
                <a:latin typeface="Arial" panose="020B0604020202020204" pitchFamily="34" charset="0"/>
              </a:rPr>
              <a:t>Price of Cereal</a:t>
            </a:r>
          </a:p>
        </p:txBody>
      </p:sp>
      <p:sp>
        <p:nvSpPr>
          <p:cNvPr id="26633" name="Text Box 32"/>
          <p:cNvSpPr txBox="1">
            <a:spLocks noChangeArrowheads="1"/>
          </p:cNvSpPr>
          <p:nvPr/>
        </p:nvSpPr>
        <p:spPr bwMode="auto">
          <a:xfrm>
            <a:off x="6048376" y="6206161"/>
            <a:ext cx="2835713"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400" b="1">
                <a:latin typeface="Arial" panose="020B0604020202020204" pitchFamily="34" charset="0"/>
              </a:rPr>
              <a:t>Quantity of Cereal</a:t>
            </a:r>
          </a:p>
        </p:txBody>
      </p:sp>
      <p:sp>
        <p:nvSpPr>
          <p:cNvPr id="26634" name="Text Box 34"/>
          <p:cNvSpPr txBox="1">
            <a:spLocks noChangeArrowheads="1"/>
          </p:cNvSpPr>
          <p:nvPr/>
        </p:nvSpPr>
        <p:spPr bwMode="auto">
          <a:xfrm>
            <a:off x="1828800" y="990600"/>
            <a:ext cx="2133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800" b="1">
                <a:solidFill>
                  <a:srgbClr val="CC0000"/>
                </a:solidFill>
              </a:rPr>
              <a:t>Supply Schedule</a:t>
            </a:r>
          </a:p>
        </p:txBody>
      </p:sp>
      <p:sp>
        <p:nvSpPr>
          <p:cNvPr id="26635" name="Text Box 35"/>
          <p:cNvSpPr txBox="1">
            <a:spLocks noChangeArrowheads="1"/>
          </p:cNvSpPr>
          <p:nvPr/>
        </p:nvSpPr>
        <p:spPr bwMode="auto">
          <a:xfrm>
            <a:off x="5224464" y="5827713"/>
            <a:ext cx="4529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a:latin typeface="Arial" panose="020B0604020202020204" pitchFamily="34" charset="0"/>
              </a:rPr>
              <a:t>10     20     30     40     50     60     70     80</a:t>
            </a:r>
          </a:p>
        </p:txBody>
      </p:sp>
      <p:sp>
        <p:nvSpPr>
          <p:cNvPr id="26636" name="Slide Number Placeholder 38"/>
          <p:cNvSpPr txBox="1">
            <a:spLocks noGrp="1"/>
          </p:cNvSpPr>
          <p:nvPr/>
        </p:nvSpPr>
        <p:spPr bwMode="auto">
          <a:xfrm>
            <a:off x="8763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DC3DFBDE-EAEB-4B93-A7C3-95508A71E91D}" type="slidenum">
              <a:rPr lang="en-US" altLang="en-US" sz="1400"/>
              <a:pPr algn="r" eaLnBrk="1" hangingPunct="1">
                <a:spcBef>
                  <a:spcPct val="0"/>
                </a:spcBef>
                <a:buFontTx/>
                <a:buNone/>
              </a:pPr>
              <a:t>77</a:t>
            </a:fld>
            <a:endParaRPr lang="en-US" altLang="en-US" sz="1400"/>
          </a:p>
        </p:txBody>
      </p:sp>
      <p:graphicFrame>
        <p:nvGraphicFramePr>
          <p:cNvPr id="82959" name="Group 15">
            <a:extLst>
              <a:ext uri="{FF2B5EF4-FFF2-40B4-BE49-F238E27FC236}">
                <a16:creationId xmlns:a16="http://schemas.microsoft.com/office/drawing/2014/main" id="{FBE56457-F682-4441-BC44-EEE40C9D9205}"/>
              </a:ext>
            </a:extLst>
          </p:cNvPr>
          <p:cNvGraphicFramePr>
            <a:graphicFrameLocks noGrp="1"/>
          </p:cNvGraphicFramePr>
          <p:nvPr/>
        </p:nvGraphicFramePr>
        <p:xfrm>
          <a:off x="1828801" y="2057401"/>
          <a:ext cx="2327275" cy="4173539"/>
        </p:xfrm>
        <a:graphic>
          <a:graphicData uri="http://schemas.openxmlformats.org/drawingml/2006/table">
            <a:tbl>
              <a:tblPr/>
              <a:tblGrid>
                <a:gridCol w="971550">
                  <a:extLst>
                    <a:ext uri="{9D8B030D-6E8A-4147-A177-3AD203B41FA5}">
                      <a16:colId xmlns:a16="http://schemas.microsoft.com/office/drawing/2014/main" val="3442654629"/>
                    </a:ext>
                  </a:extLst>
                </a:gridCol>
                <a:gridCol w="1355725">
                  <a:extLst>
                    <a:ext uri="{9D8B030D-6E8A-4147-A177-3AD203B41FA5}">
                      <a16:colId xmlns:a16="http://schemas.microsoft.com/office/drawing/2014/main" val="3176294147"/>
                    </a:ext>
                  </a:extLst>
                </a:gridCol>
              </a:tblGrid>
              <a:tr h="762000">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Price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Quantity</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Supplied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10452928"/>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46952435"/>
                  </a:ext>
                </a:extLst>
              </a:tr>
              <a:tr h="7032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40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19690250"/>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44656078"/>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7237547"/>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92083791"/>
                  </a:ext>
                </a:extLst>
              </a:tr>
            </a:tbl>
          </a:graphicData>
        </a:graphic>
      </p:graphicFrame>
      <p:sp>
        <p:nvSpPr>
          <p:cNvPr id="26660" name="Oval 38"/>
          <p:cNvSpPr>
            <a:spLocks noChangeArrowheads="1"/>
          </p:cNvSpPr>
          <p:nvPr/>
        </p:nvSpPr>
        <p:spPr bwMode="auto">
          <a:xfrm>
            <a:off x="5334000" y="49530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6661" name="Oval 39"/>
          <p:cNvSpPr>
            <a:spLocks noChangeArrowheads="1"/>
          </p:cNvSpPr>
          <p:nvPr/>
        </p:nvSpPr>
        <p:spPr bwMode="auto">
          <a:xfrm>
            <a:off x="5943600" y="43434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6662" name="Oval 40"/>
          <p:cNvSpPr>
            <a:spLocks noChangeArrowheads="1"/>
          </p:cNvSpPr>
          <p:nvPr/>
        </p:nvSpPr>
        <p:spPr bwMode="auto">
          <a:xfrm>
            <a:off x="6553200" y="34290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6663" name="Oval 41"/>
          <p:cNvSpPr>
            <a:spLocks noChangeArrowheads="1"/>
          </p:cNvSpPr>
          <p:nvPr/>
        </p:nvSpPr>
        <p:spPr bwMode="auto">
          <a:xfrm>
            <a:off x="7162800" y="2514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6664" name="Oval 42"/>
          <p:cNvSpPr>
            <a:spLocks noChangeArrowheads="1"/>
          </p:cNvSpPr>
          <p:nvPr/>
        </p:nvSpPr>
        <p:spPr bwMode="auto">
          <a:xfrm>
            <a:off x="7620000" y="16002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6665" name="Rectangle 31"/>
          <p:cNvSpPr>
            <a:spLocks noChangeArrowheads="1"/>
          </p:cNvSpPr>
          <p:nvPr/>
        </p:nvSpPr>
        <p:spPr bwMode="auto">
          <a:xfrm>
            <a:off x="7848601" y="1371601"/>
            <a:ext cx="13700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Supply</a:t>
            </a:r>
          </a:p>
        </p:txBody>
      </p:sp>
      <p:sp>
        <p:nvSpPr>
          <p:cNvPr id="26666" name="AutoShape 5"/>
          <p:cNvSpPr>
            <a:spLocks noChangeArrowheads="1"/>
          </p:cNvSpPr>
          <p:nvPr/>
        </p:nvSpPr>
        <p:spPr bwMode="auto">
          <a:xfrm>
            <a:off x="2133601" y="990600"/>
            <a:ext cx="7921625" cy="5137150"/>
          </a:xfrm>
          <a:prstGeom prst="star16">
            <a:avLst>
              <a:gd name="adj" fmla="val 37500"/>
            </a:avLst>
          </a:prstGeom>
          <a:gradFill rotWithShape="0">
            <a:gsLst>
              <a:gs pos="0">
                <a:srgbClr val="C87676"/>
              </a:gs>
              <a:gs pos="100000">
                <a:srgbClr val="990000"/>
              </a:gs>
            </a:gsLst>
            <a:path path="shape">
              <a:fillToRect l="50000" t="50000" r="50000" b="50000"/>
            </a:path>
          </a:gradFill>
          <a:ln w="38100">
            <a:solidFill>
              <a:schemeClr val="tx1"/>
            </a:solidFill>
            <a:miter lim="800000"/>
            <a:headEnd/>
            <a:tailEnd/>
          </a:ln>
        </p:spPr>
        <p:txBody>
          <a:bodyPr wrap="none" lIns="92075" tIns="46038" rIns="92075" bIns="46038"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FontTx/>
              <a:buNone/>
            </a:pPr>
            <a:r>
              <a:rPr lang="en-US" altLang="en-US" sz="4800" b="1">
                <a:solidFill>
                  <a:schemeClr val="bg1"/>
                </a:solidFill>
              </a:rPr>
              <a:t>What if new </a:t>
            </a:r>
          </a:p>
          <a:p>
            <a:pPr algn="ctr">
              <a:buFontTx/>
              <a:buNone/>
            </a:pPr>
            <a:r>
              <a:rPr lang="en-US" altLang="en-US" sz="4800" b="1">
                <a:solidFill>
                  <a:schemeClr val="bg1"/>
                </a:solidFill>
              </a:rPr>
              <a:t>companies start making </a:t>
            </a:r>
          </a:p>
          <a:p>
            <a:pPr algn="ctr">
              <a:buFontTx/>
              <a:buNone/>
            </a:pPr>
            <a:r>
              <a:rPr lang="en-US" altLang="en-US" sz="4800" b="1">
                <a:solidFill>
                  <a:schemeClr val="bg1"/>
                </a:solidFill>
              </a:rPr>
              <a:t>cereal?</a:t>
            </a:r>
          </a:p>
        </p:txBody>
      </p:sp>
    </p:spTree>
    <p:extLst>
      <p:ext uri="{BB962C8B-B14F-4D97-AF65-F5344CB8AC3E}">
        <p14:creationId xmlns:p14="http://schemas.microsoft.com/office/powerpoint/2010/main" val="2767417245"/>
      </p:ext>
    </p:extLst>
  </p:cSld>
  <p:clrMapOvr>
    <a:masterClrMapping/>
  </p:clrMapOvr>
  <p:transition>
    <p:random/>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reeform 16"/>
          <p:cNvSpPr>
            <a:spLocks/>
          </p:cNvSpPr>
          <p:nvPr/>
        </p:nvSpPr>
        <p:spPr bwMode="auto">
          <a:xfrm rot="21407190">
            <a:off x="5335589" y="1754188"/>
            <a:ext cx="2439987" cy="3200400"/>
          </a:xfrm>
          <a:custGeom>
            <a:avLst/>
            <a:gdLst>
              <a:gd name="T0" fmla="*/ 0 w 3038"/>
              <a:gd name="T1" fmla="*/ 2147483646 h 4134"/>
              <a:gd name="T2" fmla="*/ 2147483646 w 3038"/>
              <a:gd name="T3" fmla="*/ 2147483646 h 4134"/>
              <a:gd name="T4" fmla="*/ 2147483646 w 3038"/>
              <a:gd name="T5" fmla="*/ 2147483646 h 4134"/>
              <a:gd name="T6" fmla="*/ 2147483646 w 3038"/>
              <a:gd name="T7" fmla="*/ 2147483646 h 4134"/>
              <a:gd name="T8" fmla="*/ 2147483646 w 3038"/>
              <a:gd name="T9" fmla="*/ 2147483646 h 4134"/>
              <a:gd name="T10" fmla="*/ 2147483646 w 3038"/>
              <a:gd name="T11" fmla="*/ 2147483646 h 4134"/>
              <a:gd name="T12" fmla="*/ 2147483646 w 3038"/>
              <a:gd name="T13" fmla="*/ 2147483646 h 4134"/>
              <a:gd name="T14" fmla="*/ 2147483646 w 3038"/>
              <a:gd name="T15" fmla="*/ 2147483646 h 4134"/>
              <a:gd name="T16" fmla="*/ 2147483646 w 3038"/>
              <a:gd name="T17" fmla="*/ 0 h 41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38"/>
              <a:gd name="T28" fmla="*/ 0 h 4134"/>
              <a:gd name="T29" fmla="*/ 3038 w 3038"/>
              <a:gd name="T30" fmla="*/ 4134 h 41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38" h="4134">
                <a:moveTo>
                  <a:pt x="0" y="4134"/>
                </a:moveTo>
                <a:lnTo>
                  <a:pt x="438" y="3675"/>
                </a:lnTo>
                <a:lnTo>
                  <a:pt x="860" y="3198"/>
                </a:lnTo>
                <a:lnTo>
                  <a:pt x="1265" y="2704"/>
                </a:lnTo>
                <a:lnTo>
                  <a:pt x="1655" y="2194"/>
                </a:lnTo>
                <a:lnTo>
                  <a:pt x="2026" y="1668"/>
                </a:lnTo>
                <a:lnTo>
                  <a:pt x="2382" y="1128"/>
                </a:lnTo>
                <a:lnTo>
                  <a:pt x="2718" y="572"/>
                </a:lnTo>
                <a:lnTo>
                  <a:pt x="3038" y="0"/>
                </a:lnTo>
              </a:path>
            </a:pathLst>
          </a:custGeom>
          <a:noFill/>
          <a:ln w="57150">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51" name="Rectangle 2"/>
          <p:cNvSpPr>
            <a:spLocks noGrp="1" noChangeArrowheads="1"/>
          </p:cNvSpPr>
          <p:nvPr>
            <p:ph type="title" idx="4294967295"/>
          </p:nvPr>
        </p:nvSpPr>
        <p:spPr>
          <a:xfrm>
            <a:off x="1752600" y="120651"/>
            <a:ext cx="8629650" cy="862013"/>
          </a:xfrm>
          <a:noFill/>
        </p:spPr>
        <p:txBody>
          <a:bodyPr vert="horz" lIns="92075" tIns="46038" rIns="92075" bIns="46038" rtlCol="0" anchor="ctr">
            <a:normAutofit/>
          </a:bodyPr>
          <a:lstStyle/>
          <a:p>
            <a:pPr eaLnBrk="1" hangingPunct="1"/>
            <a:r>
              <a:rPr lang="en-US" altLang="en-US" sz="5200" b="1"/>
              <a:t>Change in Supply</a:t>
            </a:r>
          </a:p>
        </p:txBody>
      </p:sp>
      <p:grpSp>
        <p:nvGrpSpPr>
          <p:cNvPr id="27652" name="Group 17"/>
          <p:cNvGrpSpPr>
            <a:grpSpLocks/>
          </p:cNvGrpSpPr>
          <p:nvPr/>
        </p:nvGrpSpPr>
        <p:grpSpPr bwMode="auto">
          <a:xfrm>
            <a:off x="4992688" y="1604964"/>
            <a:ext cx="4608512" cy="4262437"/>
            <a:chOff x="1473" y="948"/>
            <a:chExt cx="2989" cy="2724"/>
          </a:xfrm>
        </p:grpSpPr>
        <p:sp>
          <p:nvSpPr>
            <p:cNvPr id="27690" name="Line 18"/>
            <p:cNvSpPr>
              <a:spLocks noChangeShapeType="1"/>
            </p:cNvSpPr>
            <p:nvPr/>
          </p:nvSpPr>
          <p:spPr bwMode="auto">
            <a:xfrm>
              <a:off x="1489" y="948"/>
              <a:ext cx="0" cy="2724"/>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7691" name="Line 19"/>
            <p:cNvSpPr>
              <a:spLocks noChangeShapeType="1"/>
            </p:cNvSpPr>
            <p:nvPr/>
          </p:nvSpPr>
          <p:spPr bwMode="auto">
            <a:xfrm>
              <a:off x="1473" y="3655"/>
              <a:ext cx="2989" cy="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27653" name="Rectangle 21"/>
          <p:cNvSpPr>
            <a:spLocks noChangeArrowheads="1"/>
          </p:cNvSpPr>
          <p:nvPr/>
        </p:nvSpPr>
        <p:spPr bwMode="auto">
          <a:xfrm>
            <a:off x="9753601" y="5791201"/>
            <a:ext cx="460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Q</a:t>
            </a:r>
          </a:p>
        </p:txBody>
      </p:sp>
      <p:sp>
        <p:nvSpPr>
          <p:cNvPr id="27654" name="Rectangle 22"/>
          <p:cNvSpPr>
            <a:spLocks noChangeArrowheads="1"/>
          </p:cNvSpPr>
          <p:nvPr/>
        </p:nvSpPr>
        <p:spPr bwMode="auto">
          <a:xfrm>
            <a:off x="4729163" y="5683250"/>
            <a:ext cx="405560"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o</a:t>
            </a:r>
          </a:p>
        </p:txBody>
      </p:sp>
      <p:sp>
        <p:nvSpPr>
          <p:cNvPr id="27655" name="Text Box 23"/>
          <p:cNvSpPr txBox="1">
            <a:spLocks noChangeArrowheads="1"/>
          </p:cNvSpPr>
          <p:nvPr/>
        </p:nvSpPr>
        <p:spPr bwMode="auto">
          <a:xfrm>
            <a:off x="4578350" y="1595438"/>
            <a:ext cx="43815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US" altLang="en-US" sz="1800" b="1">
                <a:latin typeface="Arial" panose="020B0604020202020204" pitchFamily="34" charset="0"/>
              </a:rPr>
              <a:t>$5</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4</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3</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2</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1</a:t>
            </a:r>
          </a:p>
        </p:txBody>
      </p:sp>
      <p:sp>
        <p:nvSpPr>
          <p:cNvPr id="27656" name="Text Box 31"/>
          <p:cNvSpPr txBox="1">
            <a:spLocks noChangeArrowheads="1"/>
          </p:cNvSpPr>
          <p:nvPr/>
        </p:nvSpPr>
        <p:spPr bwMode="auto">
          <a:xfrm>
            <a:off x="4038601" y="990601"/>
            <a:ext cx="26765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800" b="1">
                <a:latin typeface="Arial" panose="020B0604020202020204" pitchFamily="34" charset="0"/>
              </a:rPr>
              <a:t>Price of Cereal</a:t>
            </a:r>
          </a:p>
        </p:txBody>
      </p:sp>
      <p:sp>
        <p:nvSpPr>
          <p:cNvPr id="27657" name="Text Box 32"/>
          <p:cNvSpPr txBox="1">
            <a:spLocks noChangeArrowheads="1"/>
          </p:cNvSpPr>
          <p:nvPr/>
        </p:nvSpPr>
        <p:spPr bwMode="auto">
          <a:xfrm>
            <a:off x="6048376" y="6206161"/>
            <a:ext cx="2835713"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400" b="1">
                <a:latin typeface="Arial" panose="020B0604020202020204" pitchFamily="34" charset="0"/>
              </a:rPr>
              <a:t>Quantity of Cereal</a:t>
            </a:r>
          </a:p>
        </p:txBody>
      </p:sp>
      <p:sp>
        <p:nvSpPr>
          <p:cNvPr id="27658" name="Text Box 34"/>
          <p:cNvSpPr txBox="1">
            <a:spLocks noChangeArrowheads="1"/>
          </p:cNvSpPr>
          <p:nvPr/>
        </p:nvSpPr>
        <p:spPr bwMode="auto">
          <a:xfrm>
            <a:off x="1828800" y="990600"/>
            <a:ext cx="2133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800" b="1">
                <a:solidFill>
                  <a:srgbClr val="CC0000"/>
                </a:solidFill>
              </a:rPr>
              <a:t>Supply Schedule</a:t>
            </a:r>
          </a:p>
        </p:txBody>
      </p:sp>
      <p:sp>
        <p:nvSpPr>
          <p:cNvPr id="27659" name="Text Box 35"/>
          <p:cNvSpPr txBox="1">
            <a:spLocks noChangeArrowheads="1"/>
          </p:cNvSpPr>
          <p:nvPr/>
        </p:nvSpPr>
        <p:spPr bwMode="auto">
          <a:xfrm>
            <a:off x="5224464" y="5827713"/>
            <a:ext cx="4529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a:latin typeface="Arial" panose="020B0604020202020204" pitchFamily="34" charset="0"/>
              </a:rPr>
              <a:t>10     20     30     40     50     60     70     80</a:t>
            </a:r>
          </a:p>
        </p:txBody>
      </p:sp>
      <p:sp>
        <p:nvSpPr>
          <p:cNvPr id="27660" name="Slide Number Placeholder 38"/>
          <p:cNvSpPr txBox="1">
            <a:spLocks noGrp="1"/>
          </p:cNvSpPr>
          <p:nvPr/>
        </p:nvSpPr>
        <p:spPr bwMode="auto">
          <a:xfrm>
            <a:off x="8763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D2D02094-762E-4686-B2C4-75BF78C41987}" type="slidenum">
              <a:rPr lang="en-US" altLang="en-US" sz="1400"/>
              <a:pPr algn="r" eaLnBrk="1" hangingPunct="1">
                <a:spcBef>
                  <a:spcPct val="0"/>
                </a:spcBef>
                <a:buFontTx/>
                <a:buNone/>
              </a:pPr>
              <a:t>78</a:t>
            </a:fld>
            <a:endParaRPr lang="en-US" altLang="en-US" sz="1400"/>
          </a:p>
        </p:txBody>
      </p:sp>
      <p:graphicFrame>
        <p:nvGraphicFramePr>
          <p:cNvPr id="83983" name="Group 15">
            <a:extLst>
              <a:ext uri="{FF2B5EF4-FFF2-40B4-BE49-F238E27FC236}">
                <a16:creationId xmlns:a16="http://schemas.microsoft.com/office/drawing/2014/main" id="{27D11AC1-D281-45C1-98A3-541D0209BE34}"/>
              </a:ext>
            </a:extLst>
          </p:cNvPr>
          <p:cNvGraphicFramePr>
            <a:graphicFrameLocks noGrp="1"/>
          </p:cNvGraphicFramePr>
          <p:nvPr/>
        </p:nvGraphicFramePr>
        <p:xfrm>
          <a:off x="1828801" y="2057401"/>
          <a:ext cx="2327275" cy="4173539"/>
        </p:xfrm>
        <a:graphic>
          <a:graphicData uri="http://schemas.openxmlformats.org/drawingml/2006/table">
            <a:tbl>
              <a:tblPr/>
              <a:tblGrid>
                <a:gridCol w="971550">
                  <a:extLst>
                    <a:ext uri="{9D8B030D-6E8A-4147-A177-3AD203B41FA5}">
                      <a16:colId xmlns:a16="http://schemas.microsoft.com/office/drawing/2014/main" val="3545926772"/>
                    </a:ext>
                  </a:extLst>
                </a:gridCol>
                <a:gridCol w="1355725">
                  <a:extLst>
                    <a:ext uri="{9D8B030D-6E8A-4147-A177-3AD203B41FA5}">
                      <a16:colId xmlns:a16="http://schemas.microsoft.com/office/drawing/2014/main" val="726376077"/>
                    </a:ext>
                  </a:extLst>
                </a:gridCol>
              </a:tblGrid>
              <a:tr h="762000">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Price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Quantity</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Supplied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85141910"/>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81931639"/>
                  </a:ext>
                </a:extLst>
              </a:tr>
              <a:tr h="7032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40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87330869"/>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08654807"/>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40434541"/>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18797981"/>
                  </a:ext>
                </a:extLst>
              </a:tr>
            </a:tbl>
          </a:graphicData>
        </a:graphic>
      </p:graphicFrame>
      <p:sp>
        <p:nvSpPr>
          <p:cNvPr id="27684" name="Oval 38"/>
          <p:cNvSpPr>
            <a:spLocks noChangeArrowheads="1"/>
          </p:cNvSpPr>
          <p:nvPr/>
        </p:nvSpPr>
        <p:spPr bwMode="auto">
          <a:xfrm>
            <a:off x="5334000" y="49530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7685" name="Oval 39"/>
          <p:cNvSpPr>
            <a:spLocks noChangeArrowheads="1"/>
          </p:cNvSpPr>
          <p:nvPr/>
        </p:nvSpPr>
        <p:spPr bwMode="auto">
          <a:xfrm>
            <a:off x="5943600" y="43434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7686" name="Oval 40"/>
          <p:cNvSpPr>
            <a:spLocks noChangeArrowheads="1"/>
          </p:cNvSpPr>
          <p:nvPr/>
        </p:nvSpPr>
        <p:spPr bwMode="auto">
          <a:xfrm>
            <a:off x="6553200" y="34290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7687" name="Oval 41"/>
          <p:cNvSpPr>
            <a:spLocks noChangeArrowheads="1"/>
          </p:cNvSpPr>
          <p:nvPr/>
        </p:nvSpPr>
        <p:spPr bwMode="auto">
          <a:xfrm>
            <a:off x="7162800" y="2514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7688" name="Oval 42"/>
          <p:cNvSpPr>
            <a:spLocks noChangeArrowheads="1"/>
          </p:cNvSpPr>
          <p:nvPr/>
        </p:nvSpPr>
        <p:spPr bwMode="auto">
          <a:xfrm>
            <a:off x="7620000" y="16002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7689" name="Rectangle 31"/>
          <p:cNvSpPr>
            <a:spLocks noChangeArrowheads="1"/>
          </p:cNvSpPr>
          <p:nvPr/>
        </p:nvSpPr>
        <p:spPr bwMode="auto">
          <a:xfrm>
            <a:off x="7086601" y="1066801"/>
            <a:ext cx="13700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Supply</a:t>
            </a:r>
          </a:p>
        </p:txBody>
      </p:sp>
    </p:spTree>
    <p:extLst>
      <p:ext uri="{BB962C8B-B14F-4D97-AF65-F5344CB8AC3E}">
        <p14:creationId xmlns:p14="http://schemas.microsoft.com/office/powerpoint/2010/main" val="1182080633"/>
      </p:ext>
    </p:extLst>
  </p:cSld>
  <p:clrMapOvr>
    <a:masterClrMapping/>
  </p:clrMapOvr>
  <p:transition>
    <p:dissolv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reeform 16"/>
          <p:cNvSpPr>
            <a:spLocks/>
          </p:cNvSpPr>
          <p:nvPr/>
        </p:nvSpPr>
        <p:spPr bwMode="auto">
          <a:xfrm rot="21407190">
            <a:off x="5335589" y="1754188"/>
            <a:ext cx="2439987" cy="3200400"/>
          </a:xfrm>
          <a:custGeom>
            <a:avLst/>
            <a:gdLst>
              <a:gd name="T0" fmla="*/ 0 w 3038"/>
              <a:gd name="T1" fmla="*/ 2147483646 h 4134"/>
              <a:gd name="T2" fmla="*/ 2147483646 w 3038"/>
              <a:gd name="T3" fmla="*/ 2147483646 h 4134"/>
              <a:gd name="T4" fmla="*/ 2147483646 w 3038"/>
              <a:gd name="T5" fmla="*/ 2147483646 h 4134"/>
              <a:gd name="T6" fmla="*/ 2147483646 w 3038"/>
              <a:gd name="T7" fmla="*/ 2147483646 h 4134"/>
              <a:gd name="T8" fmla="*/ 2147483646 w 3038"/>
              <a:gd name="T9" fmla="*/ 2147483646 h 4134"/>
              <a:gd name="T10" fmla="*/ 2147483646 w 3038"/>
              <a:gd name="T11" fmla="*/ 2147483646 h 4134"/>
              <a:gd name="T12" fmla="*/ 2147483646 w 3038"/>
              <a:gd name="T13" fmla="*/ 2147483646 h 4134"/>
              <a:gd name="T14" fmla="*/ 2147483646 w 3038"/>
              <a:gd name="T15" fmla="*/ 2147483646 h 4134"/>
              <a:gd name="T16" fmla="*/ 2147483646 w 3038"/>
              <a:gd name="T17" fmla="*/ 0 h 41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38"/>
              <a:gd name="T28" fmla="*/ 0 h 4134"/>
              <a:gd name="T29" fmla="*/ 3038 w 3038"/>
              <a:gd name="T30" fmla="*/ 4134 h 41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38" h="4134">
                <a:moveTo>
                  <a:pt x="0" y="4134"/>
                </a:moveTo>
                <a:lnTo>
                  <a:pt x="438" y="3675"/>
                </a:lnTo>
                <a:lnTo>
                  <a:pt x="860" y="3198"/>
                </a:lnTo>
                <a:lnTo>
                  <a:pt x="1265" y="2704"/>
                </a:lnTo>
                <a:lnTo>
                  <a:pt x="1655" y="2194"/>
                </a:lnTo>
                <a:lnTo>
                  <a:pt x="2026" y="1668"/>
                </a:lnTo>
                <a:lnTo>
                  <a:pt x="2382" y="1128"/>
                </a:lnTo>
                <a:lnTo>
                  <a:pt x="2718" y="572"/>
                </a:lnTo>
                <a:lnTo>
                  <a:pt x="3038" y="0"/>
                </a:lnTo>
              </a:path>
            </a:pathLst>
          </a:custGeom>
          <a:noFill/>
          <a:ln w="57150">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75" name="Rectangle 2"/>
          <p:cNvSpPr>
            <a:spLocks noGrp="1" noChangeArrowheads="1"/>
          </p:cNvSpPr>
          <p:nvPr>
            <p:ph type="title" idx="4294967295"/>
          </p:nvPr>
        </p:nvSpPr>
        <p:spPr>
          <a:xfrm>
            <a:off x="1752600" y="120651"/>
            <a:ext cx="8629650" cy="862013"/>
          </a:xfrm>
          <a:noFill/>
        </p:spPr>
        <p:txBody>
          <a:bodyPr vert="horz" lIns="92075" tIns="46038" rIns="92075" bIns="46038" rtlCol="0" anchor="ctr">
            <a:normAutofit/>
          </a:bodyPr>
          <a:lstStyle/>
          <a:p>
            <a:pPr eaLnBrk="1" hangingPunct="1"/>
            <a:r>
              <a:rPr lang="en-US" altLang="en-US" sz="5200" b="1"/>
              <a:t>Change in Supply</a:t>
            </a:r>
          </a:p>
        </p:txBody>
      </p:sp>
      <p:grpSp>
        <p:nvGrpSpPr>
          <p:cNvPr id="28676" name="Group 17"/>
          <p:cNvGrpSpPr>
            <a:grpSpLocks/>
          </p:cNvGrpSpPr>
          <p:nvPr/>
        </p:nvGrpSpPr>
        <p:grpSpPr bwMode="auto">
          <a:xfrm>
            <a:off x="4992688" y="1604964"/>
            <a:ext cx="4608512" cy="4262437"/>
            <a:chOff x="1473" y="948"/>
            <a:chExt cx="2989" cy="2724"/>
          </a:xfrm>
        </p:grpSpPr>
        <p:sp>
          <p:nvSpPr>
            <p:cNvPr id="28719" name="Line 18"/>
            <p:cNvSpPr>
              <a:spLocks noChangeShapeType="1"/>
            </p:cNvSpPr>
            <p:nvPr/>
          </p:nvSpPr>
          <p:spPr bwMode="auto">
            <a:xfrm>
              <a:off x="1489" y="948"/>
              <a:ext cx="0" cy="2724"/>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8720" name="Line 19"/>
            <p:cNvSpPr>
              <a:spLocks noChangeShapeType="1"/>
            </p:cNvSpPr>
            <p:nvPr/>
          </p:nvSpPr>
          <p:spPr bwMode="auto">
            <a:xfrm>
              <a:off x="1473" y="3655"/>
              <a:ext cx="2989" cy="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28677" name="Rectangle 21"/>
          <p:cNvSpPr>
            <a:spLocks noChangeArrowheads="1"/>
          </p:cNvSpPr>
          <p:nvPr/>
        </p:nvSpPr>
        <p:spPr bwMode="auto">
          <a:xfrm>
            <a:off x="9753601" y="5791201"/>
            <a:ext cx="460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Q</a:t>
            </a:r>
          </a:p>
        </p:txBody>
      </p:sp>
      <p:sp>
        <p:nvSpPr>
          <p:cNvPr id="28678" name="Rectangle 22"/>
          <p:cNvSpPr>
            <a:spLocks noChangeArrowheads="1"/>
          </p:cNvSpPr>
          <p:nvPr/>
        </p:nvSpPr>
        <p:spPr bwMode="auto">
          <a:xfrm>
            <a:off x="4729163" y="5683250"/>
            <a:ext cx="405560"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o</a:t>
            </a:r>
          </a:p>
        </p:txBody>
      </p:sp>
      <p:sp>
        <p:nvSpPr>
          <p:cNvPr id="28679" name="Text Box 23"/>
          <p:cNvSpPr txBox="1">
            <a:spLocks noChangeArrowheads="1"/>
          </p:cNvSpPr>
          <p:nvPr/>
        </p:nvSpPr>
        <p:spPr bwMode="auto">
          <a:xfrm>
            <a:off x="4578350" y="1595438"/>
            <a:ext cx="43815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US" altLang="en-US" sz="1800" b="1">
                <a:latin typeface="Arial" panose="020B0604020202020204" pitchFamily="34" charset="0"/>
              </a:rPr>
              <a:t>$5</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4</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3</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2</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1</a:t>
            </a:r>
          </a:p>
        </p:txBody>
      </p:sp>
      <p:sp>
        <p:nvSpPr>
          <p:cNvPr id="28680" name="Text Box 31"/>
          <p:cNvSpPr txBox="1">
            <a:spLocks noChangeArrowheads="1"/>
          </p:cNvSpPr>
          <p:nvPr/>
        </p:nvSpPr>
        <p:spPr bwMode="auto">
          <a:xfrm>
            <a:off x="4038601" y="990601"/>
            <a:ext cx="26765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800" b="1">
                <a:latin typeface="Arial" panose="020B0604020202020204" pitchFamily="34" charset="0"/>
              </a:rPr>
              <a:t>Price of Cereal</a:t>
            </a:r>
          </a:p>
        </p:txBody>
      </p:sp>
      <p:sp>
        <p:nvSpPr>
          <p:cNvPr id="28681" name="Text Box 32"/>
          <p:cNvSpPr txBox="1">
            <a:spLocks noChangeArrowheads="1"/>
          </p:cNvSpPr>
          <p:nvPr/>
        </p:nvSpPr>
        <p:spPr bwMode="auto">
          <a:xfrm>
            <a:off x="6048376" y="6206161"/>
            <a:ext cx="2835713"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400" b="1">
                <a:latin typeface="Arial" panose="020B0604020202020204" pitchFamily="34" charset="0"/>
              </a:rPr>
              <a:t>Quantity of Cereal</a:t>
            </a:r>
          </a:p>
        </p:txBody>
      </p:sp>
      <p:sp>
        <p:nvSpPr>
          <p:cNvPr id="28682" name="Text Box 34"/>
          <p:cNvSpPr txBox="1">
            <a:spLocks noChangeArrowheads="1"/>
          </p:cNvSpPr>
          <p:nvPr/>
        </p:nvSpPr>
        <p:spPr bwMode="auto">
          <a:xfrm>
            <a:off x="1828800" y="990600"/>
            <a:ext cx="2133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800" b="1">
                <a:solidFill>
                  <a:srgbClr val="CC0000"/>
                </a:solidFill>
              </a:rPr>
              <a:t>Supply Schedule</a:t>
            </a:r>
          </a:p>
        </p:txBody>
      </p:sp>
      <p:sp>
        <p:nvSpPr>
          <p:cNvPr id="28683" name="Text Box 35"/>
          <p:cNvSpPr txBox="1">
            <a:spLocks noChangeArrowheads="1"/>
          </p:cNvSpPr>
          <p:nvPr/>
        </p:nvSpPr>
        <p:spPr bwMode="auto">
          <a:xfrm>
            <a:off x="5224464" y="5827713"/>
            <a:ext cx="4529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a:latin typeface="Arial" panose="020B0604020202020204" pitchFamily="34" charset="0"/>
              </a:rPr>
              <a:t>10     20     30     40     50     60     70     80</a:t>
            </a:r>
          </a:p>
        </p:txBody>
      </p:sp>
      <p:sp>
        <p:nvSpPr>
          <p:cNvPr id="28684" name="Slide Number Placeholder 38"/>
          <p:cNvSpPr txBox="1">
            <a:spLocks noGrp="1"/>
          </p:cNvSpPr>
          <p:nvPr/>
        </p:nvSpPr>
        <p:spPr bwMode="auto">
          <a:xfrm>
            <a:off x="8763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4A4CDC23-5A43-447C-8730-EA012652B72F}" type="slidenum">
              <a:rPr lang="en-US" altLang="en-US" sz="1400"/>
              <a:pPr algn="r" eaLnBrk="1" hangingPunct="1">
                <a:spcBef>
                  <a:spcPct val="0"/>
                </a:spcBef>
                <a:buFontTx/>
                <a:buNone/>
              </a:pPr>
              <a:t>79</a:t>
            </a:fld>
            <a:endParaRPr lang="en-US" altLang="en-US" sz="1400"/>
          </a:p>
        </p:txBody>
      </p:sp>
      <p:graphicFrame>
        <p:nvGraphicFramePr>
          <p:cNvPr id="86031" name="Group 15">
            <a:extLst>
              <a:ext uri="{FF2B5EF4-FFF2-40B4-BE49-F238E27FC236}">
                <a16:creationId xmlns:a16="http://schemas.microsoft.com/office/drawing/2014/main" id="{E3408D2D-96AE-4EFB-A4A3-A31BD9109DE1}"/>
              </a:ext>
            </a:extLst>
          </p:cNvPr>
          <p:cNvGraphicFramePr>
            <a:graphicFrameLocks noGrp="1"/>
          </p:cNvGraphicFramePr>
          <p:nvPr/>
        </p:nvGraphicFramePr>
        <p:xfrm>
          <a:off x="1828801" y="2057401"/>
          <a:ext cx="2327275" cy="4173539"/>
        </p:xfrm>
        <a:graphic>
          <a:graphicData uri="http://schemas.openxmlformats.org/drawingml/2006/table">
            <a:tbl>
              <a:tblPr/>
              <a:tblGrid>
                <a:gridCol w="971550">
                  <a:extLst>
                    <a:ext uri="{9D8B030D-6E8A-4147-A177-3AD203B41FA5}">
                      <a16:colId xmlns:a16="http://schemas.microsoft.com/office/drawing/2014/main" val="4271023459"/>
                    </a:ext>
                  </a:extLst>
                </a:gridCol>
                <a:gridCol w="1355725">
                  <a:extLst>
                    <a:ext uri="{9D8B030D-6E8A-4147-A177-3AD203B41FA5}">
                      <a16:colId xmlns:a16="http://schemas.microsoft.com/office/drawing/2014/main" val="1238713463"/>
                    </a:ext>
                  </a:extLst>
                </a:gridCol>
              </a:tblGrid>
              <a:tr h="762000">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Price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Quantity</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Supplied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56674903"/>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56416799"/>
                  </a:ext>
                </a:extLst>
              </a:tr>
              <a:tr h="7032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40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29506963"/>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60513155"/>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56495605"/>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43806457"/>
                  </a:ext>
                </a:extLst>
              </a:tr>
            </a:tbl>
          </a:graphicData>
        </a:graphic>
      </p:graphicFrame>
      <p:sp>
        <p:nvSpPr>
          <p:cNvPr id="28708" name="Oval 38"/>
          <p:cNvSpPr>
            <a:spLocks noChangeArrowheads="1"/>
          </p:cNvSpPr>
          <p:nvPr/>
        </p:nvSpPr>
        <p:spPr bwMode="auto">
          <a:xfrm>
            <a:off x="5334000" y="49530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8709" name="Oval 39"/>
          <p:cNvSpPr>
            <a:spLocks noChangeArrowheads="1"/>
          </p:cNvSpPr>
          <p:nvPr/>
        </p:nvSpPr>
        <p:spPr bwMode="auto">
          <a:xfrm>
            <a:off x="5943600" y="43434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8710" name="Oval 40"/>
          <p:cNvSpPr>
            <a:spLocks noChangeArrowheads="1"/>
          </p:cNvSpPr>
          <p:nvPr/>
        </p:nvSpPr>
        <p:spPr bwMode="auto">
          <a:xfrm>
            <a:off x="6553200" y="34290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8711" name="Oval 41"/>
          <p:cNvSpPr>
            <a:spLocks noChangeArrowheads="1"/>
          </p:cNvSpPr>
          <p:nvPr/>
        </p:nvSpPr>
        <p:spPr bwMode="auto">
          <a:xfrm>
            <a:off x="7162800" y="2514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8712" name="Oval 42"/>
          <p:cNvSpPr>
            <a:spLocks noChangeArrowheads="1"/>
          </p:cNvSpPr>
          <p:nvPr/>
        </p:nvSpPr>
        <p:spPr bwMode="auto">
          <a:xfrm>
            <a:off x="7620000" y="16002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8713" name="Rectangle 31"/>
          <p:cNvSpPr>
            <a:spLocks noChangeArrowheads="1"/>
          </p:cNvSpPr>
          <p:nvPr/>
        </p:nvSpPr>
        <p:spPr bwMode="auto">
          <a:xfrm>
            <a:off x="7086601" y="1066801"/>
            <a:ext cx="13700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Supply</a:t>
            </a:r>
          </a:p>
        </p:txBody>
      </p:sp>
      <p:sp>
        <p:nvSpPr>
          <p:cNvPr id="28714" name="Line 44"/>
          <p:cNvSpPr>
            <a:spLocks noChangeShapeType="1"/>
          </p:cNvSpPr>
          <p:nvPr/>
        </p:nvSpPr>
        <p:spPr bwMode="auto">
          <a:xfrm flipV="1">
            <a:off x="2971800" y="30480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15" name="Line 45"/>
          <p:cNvSpPr>
            <a:spLocks noChangeShapeType="1"/>
          </p:cNvSpPr>
          <p:nvPr/>
        </p:nvSpPr>
        <p:spPr bwMode="auto">
          <a:xfrm flipV="1">
            <a:off x="2895600" y="36576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16" name="Line 46"/>
          <p:cNvSpPr>
            <a:spLocks noChangeShapeType="1"/>
          </p:cNvSpPr>
          <p:nvPr/>
        </p:nvSpPr>
        <p:spPr bwMode="auto">
          <a:xfrm flipV="1">
            <a:off x="2895600" y="43434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17" name="Line 47"/>
          <p:cNvSpPr>
            <a:spLocks noChangeShapeType="1"/>
          </p:cNvSpPr>
          <p:nvPr/>
        </p:nvSpPr>
        <p:spPr bwMode="auto">
          <a:xfrm flipV="1">
            <a:off x="2895600" y="50292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18" name="Line 48"/>
          <p:cNvSpPr>
            <a:spLocks noChangeShapeType="1"/>
          </p:cNvSpPr>
          <p:nvPr/>
        </p:nvSpPr>
        <p:spPr bwMode="auto">
          <a:xfrm flipV="1">
            <a:off x="2971800" y="57150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443288926"/>
      </p:ext>
    </p:extLst>
  </p:cSld>
  <p:clrMapOvr>
    <a:masterClrMapping/>
  </p:clrMapOvr>
  <p:transition>
    <p:dissolv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461" y="229606"/>
            <a:ext cx="10515600" cy="1325563"/>
          </a:xfrm>
        </p:spPr>
        <p:txBody>
          <a:bodyPr>
            <a:normAutofit/>
          </a:bodyPr>
          <a:lstStyle/>
          <a:p>
            <a:pPr algn="ctr"/>
            <a:r>
              <a:rPr lang="en-US" sz="3600" b="1" dirty="0">
                <a:solidFill>
                  <a:srgbClr val="C00000"/>
                </a:solidFill>
                <a:latin typeface="Candara" panose="020E0502030303020204" pitchFamily="34" charset="0"/>
              </a:rPr>
              <a:t>Factor (Resource) Markets</a:t>
            </a:r>
          </a:p>
        </p:txBody>
      </p:sp>
      <p:sp>
        <p:nvSpPr>
          <p:cNvPr id="3" name="Content Placeholder 2"/>
          <p:cNvSpPr>
            <a:spLocks noGrp="1"/>
          </p:cNvSpPr>
          <p:nvPr>
            <p:ph idx="1"/>
          </p:nvPr>
        </p:nvSpPr>
        <p:spPr>
          <a:xfrm>
            <a:off x="251790" y="1555169"/>
            <a:ext cx="6911837" cy="2818048"/>
          </a:xfrm>
        </p:spPr>
        <p:txBody>
          <a:bodyPr>
            <a:noAutofit/>
          </a:bodyPr>
          <a:lstStyle/>
          <a:p>
            <a:r>
              <a:rPr lang="en-US" sz="3200" b="1" u="sng" dirty="0"/>
              <a:t>Factor Markets </a:t>
            </a:r>
            <a:r>
              <a:rPr lang="en-US" sz="3200" dirty="0"/>
              <a:t>– the markets where productive resources (F.O.P) are bought &amp; sold</a:t>
            </a:r>
          </a:p>
          <a:p>
            <a:r>
              <a:rPr lang="en-US" sz="2400" dirty="0"/>
              <a:t>Inputs: </a:t>
            </a:r>
          </a:p>
          <a:p>
            <a:pPr lvl="1"/>
            <a:r>
              <a:rPr lang="en-US" dirty="0">
                <a:solidFill>
                  <a:schemeClr val="accent1">
                    <a:lumMod val="50000"/>
                  </a:schemeClr>
                </a:solidFill>
              </a:rPr>
              <a:t>Firms are the buyers, households are the sellers</a:t>
            </a:r>
          </a:p>
          <a:p>
            <a:pPr lvl="1"/>
            <a:r>
              <a:rPr lang="en-US" dirty="0">
                <a:solidFill>
                  <a:schemeClr val="accent6">
                    <a:lumMod val="75000"/>
                  </a:schemeClr>
                </a:solidFill>
              </a:rPr>
              <a:t>Land - Rent</a:t>
            </a:r>
          </a:p>
          <a:p>
            <a:pPr lvl="1"/>
            <a:r>
              <a:rPr lang="en-US" dirty="0">
                <a:solidFill>
                  <a:schemeClr val="accent2">
                    <a:lumMod val="75000"/>
                  </a:schemeClr>
                </a:solidFill>
              </a:rPr>
              <a:t>Labor - Firms (businesses) hire workers &amp; pay them </a:t>
            </a:r>
            <a:r>
              <a:rPr lang="en-US" u="sng" dirty="0">
                <a:solidFill>
                  <a:schemeClr val="accent2">
                    <a:lumMod val="75000"/>
                  </a:schemeClr>
                </a:solidFill>
              </a:rPr>
              <a:t>wages</a:t>
            </a:r>
            <a:endParaRPr lang="en-US" dirty="0">
              <a:solidFill>
                <a:schemeClr val="accent2">
                  <a:lumMod val="75000"/>
                </a:schemeClr>
              </a:solidFill>
            </a:endParaRPr>
          </a:p>
          <a:p>
            <a:pPr lvl="1"/>
            <a:r>
              <a:rPr lang="en-US" dirty="0">
                <a:solidFill>
                  <a:srgbClr val="C00000"/>
                </a:solidFill>
              </a:rPr>
              <a:t>Capital – Interest</a:t>
            </a:r>
          </a:p>
          <a:p>
            <a:pPr lvl="1"/>
            <a:r>
              <a:rPr lang="en-US" dirty="0"/>
              <a:t>Entrepreneurs - Profit</a:t>
            </a:r>
          </a:p>
        </p:txBody>
      </p:sp>
      <p:pic>
        <p:nvPicPr>
          <p:cNvPr id="1026" name="Picture 2" descr="Image result for factor mark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3627" y="1985792"/>
            <a:ext cx="4789833" cy="3577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6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heel(1)">
                                      <p:cBhvr>
                                        <p:cTn id="11" dur="2000"/>
                                        <p:tgtEl>
                                          <p:spTgt spid="3">
                                            <p:txEl>
                                              <p:pRg st="1" end="1"/>
                                            </p:txEl>
                                          </p:spTgt>
                                        </p:tgtEl>
                                      </p:cBhvr>
                                    </p:animEffect>
                                  </p:childTnLst>
                                </p:cTn>
                              </p:par>
                              <p:par>
                                <p:cTn id="12" presetID="21" presetClass="entr" presetSubtype="1"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wheel(1)">
                                      <p:cBhvr>
                                        <p:cTn id="14" dur="2000"/>
                                        <p:tgtEl>
                                          <p:spTgt spid="3">
                                            <p:txEl>
                                              <p:pRg st="2" end="2"/>
                                            </p:txEl>
                                          </p:spTgt>
                                        </p:tgtEl>
                                      </p:cBhvr>
                                    </p:animEffect>
                                  </p:childTnLst>
                                </p:cTn>
                              </p:par>
                              <p:par>
                                <p:cTn id="15" presetID="21" presetClass="entr" presetSubtype="1"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heel(1)">
                                      <p:cBhvr>
                                        <p:cTn id="17" dur="2000"/>
                                        <p:tgtEl>
                                          <p:spTgt spid="3">
                                            <p:txEl>
                                              <p:pRg st="3" end="3"/>
                                            </p:txEl>
                                          </p:spTgt>
                                        </p:tgtEl>
                                      </p:cBhvr>
                                    </p:animEffect>
                                  </p:childTnLst>
                                </p:cTn>
                              </p:par>
                              <p:par>
                                <p:cTn id="18" presetID="21" presetClass="entr" presetSubtype="1"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wheel(1)">
                                      <p:cBhvr>
                                        <p:cTn id="20" dur="2000"/>
                                        <p:tgtEl>
                                          <p:spTgt spid="3">
                                            <p:txEl>
                                              <p:pRg st="4" end="4"/>
                                            </p:txEl>
                                          </p:spTgt>
                                        </p:tgtEl>
                                      </p:cBhvr>
                                    </p:animEffect>
                                  </p:childTnLst>
                                </p:cTn>
                              </p:par>
                              <p:par>
                                <p:cTn id="21" presetID="21" presetClass="entr" presetSubtype="1"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wheel(1)">
                                      <p:cBhvr>
                                        <p:cTn id="23" dur="2000"/>
                                        <p:tgtEl>
                                          <p:spTgt spid="3">
                                            <p:txEl>
                                              <p:pRg st="5" end="5"/>
                                            </p:txEl>
                                          </p:spTgt>
                                        </p:tgtEl>
                                      </p:cBhvr>
                                    </p:animEffect>
                                  </p:childTnLst>
                                </p:cTn>
                              </p:par>
                              <p:par>
                                <p:cTn id="24" presetID="21" presetClass="entr" presetSubtype="1"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wheel(1)">
                                      <p:cBhvr>
                                        <p:cTn id="26"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reeform 16"/>
          <p:cNvSpPr>
            <a:spLocks/>
          </p:cNvSpPr>
          <p:nvPr/>
        </p:nvSpPr>
        <p:spPr bwMode="auto">
          <a:xfrm rot="21407190">
            <a:off x="5335589" y="1754188"/>
            <a:ext cx="2439987" cy="3200400"/>
          </a:xfrm>
          <a:custGeom>
            <a:avLst/>
            <a:gdLst>
              <a:gd name="T0" fmla="*/ 0 w 3038"/>
              <a:gd name="T1" fmla="*/ 2147483646 h 4134"/>
              <a:gd name="T2" fmla="*/ 2147483646 w 3038"/>
              <a:gd name="T3" fmla="*/ 2147483646 h 4134"/>
              <a:gd name="T4" fmla="*/ 2147483646 w 3038"/>
              <a:gd name="T5" fmla="*/ 2147483646 h 4134"/>
              <a:gd name="T6" fmla="*/ 2147483646 w 3038"/>
              <a:gd name="T7" fmla="*/ 2147483646 h 4134"/>
              <a:gd name="T8" fmla="*/ 2147483646 w 3038"/>
              <a:gd name="T9" fmla="*/ 2147483646 h 4134"/>
              <a:gd name="T10" fmla="*/ 2147483646 w 3038"/>
              <a:gd name="T11" fmla="*/ 2147483646 h 4134"/>
              <a:gd name="T12" fmla="*/ 2147483646 w 3038"/>
              <a:gd name="T13" fmla="*/ 2147483646 h 4134"/>
              <a:gd name="T14" fmla="*/ 2147483646 w 3038"/>
              <a:gd name="T15" fmla="*/ 2147483646 h 4134"/>
              <a:gd name="T16" fmla="*/ 2147483646 w 3038"/>
              <a:gd name="T17" fmla="*/ 0 h 41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38"/>
              <a:gd name="T28" fmla="*/ 0 h 4134"/>
              <a:gd name="T29" fmla="*/ 3038 w 3038"/>
              <a:gd name="T30" fmla="*/ 4134 h 41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38" h="4134">
                <a:moveTo>
                  <a:pt x="0" y="4134"/>
                </a:moveTo>
                <a:lnTo>
                  <a:pt x="438" y="3675"/>
                </a:lnTo>
                <a:lnTo>
                  <a:pt x="860" y="3198"/>
                </a:lnTo>
                <a:lnTo>
                  <a:pt x="1265" y="2704"/>
                </a:lnTo>
                <a:lnTo>
                  <a:pt x="1655" y="2194"/>
                </a:lnTo>
                <a:lnTo>
                  <a:pt x="2026" y="1668"/>
                </a:lnTo>
                <a:lnTo>
                  <a:pt x="2382" y="1128"/>
                </a:lnTo>
                <a:lnTo>
                  <a:pt x="2718" y="572"/>
                </a:lnTo>
                <a:lnTo>
                  <a:pt x="3038" y="0"/>
                </a:lnTo>
              </a:path>
            </a:pathLst>
          </a:custGeom>
          <a:noFill/>
          <a:ln w="57150">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699" name="Rectangle 2"/>
          <p:cNvSpPr>
            <a:spLocks noGrp="1" noChangeArrowheads="1"/>
          </p:cNvSpPr>
          <p:nvPr>
            <p:ph type="title" idx="4294967295"/>
          </p:nvPr>
        </p:nvSpPr>
        <p:spPr>
          <a:xfrm>
            <a:off x="1752600" y="120651"/>
            <a:ext cx="8629650" cy="862013"/>
          </a:xfrm>
          <a:noFill/>
        </p:spPr>
        <p:txBody>
          <a:bodyPr vert="horz" lIns="92075" tIns="46038" rIns="92075" bIns="46038" rtlCol="0" anchor="ctr">
            <a:normAutofit/>
          </a:bodyPr>
          <a:lstStyle/>
          <a:p>
            <a:pPr eaLnBrk="1" hangingPunct="1"/>
            <a:r>
              <a:rPr lang="en-US" altLang="en-US" sz="5200" b="1"/>
              <a:t>Change in Supply</a:t>
            </a:r>
          </a:p>
        </p:txBody>
      </p:sp>
      <p:grpSp>
        <p:nvGrpSpPr>
          <p:cNvPr id="29700" name="Group 17"/>
          <p:cNvGrpSpPr>
            <a:grpSpLocks/>
          </p:cNvGrpSpPr>
          <p:nvPr/>
        </p:nvGrpSpPr>
        <p:grpSpPr bwMode="auto">
          <a:xfrm>
            <a:off x="4992688" y="1604964"/>
            <a:ext cx="4608512" cy="4262437"/>
            <a:chOff x="1473" y="948"/>
            <a:chExt cx="2989" cy="2724"/>
          </a:xfrm>
        </p:grpSpPr>
        <p:sp>
          <p:nvSpPr>
            <p:cNvPr id="29743" name="Line 18"/>
            <p:cNvSpPr>
              <a:spLocks noChangeShapeType="1"/>
            </p:cNvSpPr>
            <p:nvPr/>
          </p:nvSpPr>
          <p:spPr bwMode="auto">
            <a:xfrm>
              <a:off x="1489" y="948"/>
              <a:ext cx="0" cy="2724"/>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9744" name="Line 19"/>
            <p:cNvSpPr>
              <a:spLocks noChangeShapeType="1"/>
            </p:cNvSpPr>
            <p:nvPr/>
          </p:nvSpPr>
          <p:spPr bwMode="auto">
            <a:xfrm>
              <a:off x="1473" y="3655"/>
              <a:ext cx="2989" cy="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29701" name="Rectangle 21"/>
          <p:cNvSpPr>
            <a:spLocks noChangeArrowheads="1"/>
          </p:cNvSpPr>
          <p:nvPr/>
        </p:nvSpPr>
        <p:spPr bwMode="auto">
          <a:xfrm>
            <a:off x="9753601" y="5791201"/>
            <a:ext cx="460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Q</a:t>
            </a:r>
          </a:p>
        </p:txBody>
      </p:sp>
      <p:sp>
        <p:nvSpPr>
          <p:cNvPr id="29702" name="Rectangle 22"/>
          <p:cNvSpPr>
            <a:spLocks noChangeArrowheads="1"/>
          </p:cNvSpPr>
          <p:nvPr/>
        </p:nvSpPr>
        <p:spPr bwMode="auto">
          <a:xfrm>
            <a:off x="4729163" y="5683250"/>
            <a:ext cx="405560"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o</a:t>
            </a:r>
          </a:p>
        </p:txBody>
      </p:sp>
      <p:sp>
        <p:nvSpPr>
          <p:cNvPr id="29703" name="Text Box 23"/>
          <p:cNvSpPr txBox="1">
            <a:spLocks noChangeArrowheads="1"/>
          </p:cNvSpPr>
          <p:nvPr/>
        </p:nvSpPr>
        <p:spPr bwMode="auto">
          <a:xfrm>
            <a:off x="4578350" y="1595438"/>
            <a:ext cx="43815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US" altLang="en-US" sz="1800" b="1">
                <a:latin typeface="Arial" panose="020B0604020202020204" pitchFamily="34" charset="0"/>
              </a:rPr>
              <a:t>$5</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4</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3</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2</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1</a:t>
            </a:r>
          </a:p>
        </p:txBody>
      </p:sp>
      <p:sp>
        <p:nvSpPr>
          <p:cNvPr id="29704" name="Text Box 31"/>
          <p:cNvSpPr txBox="1">
            <a:spLocks noChangeArrowheads="1"/>
          </p:cNvSpPr>
          <p:nvPr/>
        </p:nvSpPr>
        <p:spPr bwMode="auto">
          <a:xfrm>
            <a:off x="4038601" y="990601"/>
            <a:ext cx="26765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800" b="1">
                <a:latin typeface="Arial" panose="020B0604020202020204" pitchFamily="34" charset="0"/>
              </a:rPr>
              <a:t>Price of Cereal</a:t>
            </a:r>
          </a:p>
        </p:txBody>
      </p:sp>
      <p:sp>
        <p:nvSpPr>
          <p:cNvPr id="29705" name="Text Box 32"/>
          <p:cNvSpPr txBox="1">
            <a:spLocks noChangeArrowheads="1"/>
          </p:cNvSpPr>
          <p:nvPr/>
        </p:nvSpPr>
        <p:spPr bwMode="auto">
          <a:xfrm>
            <a:off x="6048376" y="6206161"/>
            <a:ext cx="2835713"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400" b="1">
                <a:latin typeface="Arial" panose="020B0604020202020204" pitchFamily="34" charset="0"/>
              </a:rPr>
              <a:t>Quantity of Cereal</a:t>
            </a:r>
          </a:p>
        </p:txBody>
      </p:sp>
      <p:sp>
        <p:nvSpPr>
          <p:cNvPr id="29706" name="Text Box 34"/>
          <p:cNvSpPr txBox="1">
            <a:spLocks noChangeArrowheads="1"/>
          </p:cNvSpPr>
          <p:nvPr/>
        </p:nvSpPr>
        <p:spPr bwMode="auto">
          <a:xfrm>
            <a:off x="1828800" y="990600"/>
            <a:ext cx="2133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800" b="1">
                <a:solidFill>
                  <a:srgbClr val="CC0000"/>
                </a:solidFill>
              </a:rPr>
              <a:t>Supply Schedule</a:t>
            </a:r>
          </a:p>
        </p:txBody>
      </p:sp>
      <p:sp>
        <p:nvSpPr>
          <p:cNvPr id="29707" name="Text Box 35"/>
          <p:cNvSpPr txBox="1">
            <a:spLocks noChangeArrowheads="1"/>
          </p:cNvSpPr>
          <p:nvPr/>
        </p:nvSpPr>
        <p:spPr bwMode="auto">
          <a:xfrm>
            <a:off x="5224464" y="5827713"/>
            <a:ext cx="4529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a:latin typeface="Arial" panose="020B0604020202020204" pitchFamily="34" charset="0"/>
              </a:rPr>
              <a:t>10     20     30     40     50     60     70     80</a:t>
            </a:r>
          </a:p>
        </p:txBody>
      </p:sp>
      <p:sp>
        <p:nvSpPr>
          <p:cNvPr id="29708" name="Slide Number Placeholder 38"/>
          <p:cNvSpPr txBox="1">
            <a:spLocks noGrp="1"/>
          </p:cNvSpPr>
          <p:nvPr/>
        </p:nvSpPr>
        <p:spPr bwMode="auto">
          <a:xfrm>
            <a:off x="8763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BDE15144-ABFF-46B1-B4CE-5E9FC46EC52E}" type="slidenum">
              <a:rPr lang="en-US" altLang="en-US" sz="1400"/>
              <a:pPr algn="r" eaLnBrk="1" hangingPunct="1">
                <a:spcBef>
                  <a:spcPct val="0"/>
                </a:spcBef>
                <a:buFontTx/>
                <a:buNone/>
              </a:pPr>
              <a:t>80</a:t>
            </a:fld>
            <a:endParaRPr lang="en-US" altLang="en-US" sz="1400"/>
          </a:p>
        </p:txBody>
      </p:sp>
      <p:graphicFrame>
        <p:nvGraphicFramePr>
          <p:cNvPr id="87055" name="Group 15">
            <a:extLst>
              <a:ext uri="{FF2B5EF4-FFF2-40B4-BE49-F238E27FC236}">
                <a16:creationId xmlns:a16="http://schemas.microsoft.com/office/drawing/2014/main" id="{45DFDF2A-5331-4A20-AA62-232DA2A9E005}"/>
              </a:ext>
            </a:extLst>
          </p:cNvPr>
          <p:cNvGraphicFramePr>
            <a:graphicFrameLocks noGrp="1"/>
          </p:cNvGraphicFramePr>
          <p:nvPr/>
        </p:nvGraphicFramePr>
        <p:xfrm>
          <a:off x="1828801" y="2057401"/>
          <a:ext cx="2327275" cy="4173539"/>
        </p:xfrm>
        <a:graphic>
          <a:graphicData uri="http://schemas.openxmlformats.org/drawingml/2006/table">
            <a:tbl>
              <a:tblPr/>
              <a:tblGrid>
                <a:gridCol w="971550">
                  <a:extLst>
                    <a:ext uri="{9D8B030D-6E8A-4147-A177-3AD203B41FA5}">
                      <a16:colId xmlns:a16="http://schemas.microsoft.com/office/drawing/2014/main" val="1924471232"/>
                    </a:ext>
                  </a:extLst>
                </a:gridCol>
                <a:gridCol w="1355725">
                  <a:extLst>
                    <a:ext uri="{9D8B030D-6E8A-4147-A177-3AD203B41FA5}">
                      <a16:colId xmlns:a16="http://schemas.microsoft.com/office/drawing/2014/main" val="4001816771"/>
                    </a:ext>
                  </a:extLst>
                </a:gridCol>
              </a:tblGrid>
              <a:tr h="762000">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Price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Quantity</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Supplied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77844373"/>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533400" indent="-533400" eaLnBrk="0" hangingPunct="0">
                        <a:spcBef>
                          <a:spcPct val="20000"/>
                        </a:spcBef>
                        <a:defRPr sz="2800">
                          <a:solidFill>
                            <a:schemeClr val="tx1"/>
                          </a:solidFill>
                          <a:latin typeface="Times New Roman" panose="02020603050405020304" pitchFamily="18" charset="0"/>
                        </a:defRPr>
                      </a:lvl1pPr>
                      <a:lvl2pPr marL="914400" indent="-457200" eaLnBrk="0" hangingPunct="0">
                        <a:spcBef>
                          <a:spcPct val="20000"/>
                        </a:spcBef>
                        <a:defRPr sz="2400">
                          <a:solidFill>
                            <a:schemeClr val="tx1"/>
                          </a:solidFill>
                          <a:latin typeface="Times New Roman" panose="02020603050405020304" pitchFamily="18" charset="0"/>
                        </a:defRPr>
                      </a:lvl2pPr>
                      <a:lvl3pPr marL="1295400" indent="-381000" eaLnBrk="0" hangingPunct="0">
                        <a:spcBef>
                          <a:spcPct val="20000"/>
                        </a:spcBef>
                        <a:defRPr sz="2000">
                          <a:solidFill>
                            <a:schemeClr val="tx1"/>
                          </a:solidFill>
                          <a:latin typeface="Times New Roman" panose="02020603050405020304" pitchFamily="18" charset="0"/>
                        </a:defRPr>
                      </a:lvl3pPr>
                      <a:lvl4pPr marL="1714500" indent="-342900" eaLnBrk="0" hangingPunct="0">
                        <a:spcBef>
                          <a:spcPct val="20000"/>
                        </a:spcBef>
                        <a:defRPr>
                          <a:solidFill>
                            <a:schemeClr val="tx1"/>
                          </a:solidFill>
                          <a:latin typeface="Times New Roman" panose="02020603050405020304" pitchFamily="18" charset="0"/>
                        </a:defRPr>
                      </a:lvl4pPr>
                      <a:lvl5pPr marL="2171700" indent="-342900" eaLnBrk="0" hangingPunct="0">
                        <a:spcBef>
                          <a:spcPct val="20000"/>
                        </a:spcBef>
                        <a:defRPr>
                          <a:solidFill>
                            <a:schemeClr val="tx1"/>
                          </a:solidFill>
                          <a:latin typeface="Times New Roman" panose="02020603050405020304" pitchFamily="18" charset="0"/>
                        </a:defRPr>
                      </a:lvl5pPr>
                      <a:lvl6pPr marL="2628900" indent="-342900" eaLnBrk="0" fontAlgn="base" hangingPunct="0">
                        <a:spcBef>
                          <a:spcPct val="20000"/>
                        </a:spcBef>
                        <a:spcAft>
                          <a:spcPct val="0"/>
                        </a:spcAft>
                        <a:defRPr>
                          <a:solidFill>
                            <a:schemeClr val="tx1"/>
                          </a:solidFill>
                          <a:latin typeface="Times New Roman" panose="02020603050405020304" pitchFamily="18" charset="0"/>
                        </a:defRPr>
                      </a:lvl6pPr>
                      <a:lvl7pPr marL="3086100" indent="-342900" eaLnBrk="0" fontAlgn="base" hangingPunct="0">
                        <a:spcBef>
                          <a:spcPct val="20000"/>
                        </a:spcBef>
                        <a:spcAft>
                          <a:spcPct val="0"/>
                        </a:spcAft>
                        <a:defRPr>
                          <a:solidFill>
                            <a:schemeClr val="tx1"/>
                          </a:solidFill>
                          <a:latin typeface="Times New Roman" panose="02020603050405020304" pitchFamily="18" charset="0"/>
                        </a:defRPr>
                      </a:lvl7pPr>
                      <a:lvl8pPr marL="3543300" indent="-342900" eaLnBrk="0" fontAlgn="base" hangingPunct="0">
                        <a:spcBef>
                          <a:spcPct val="20000"/>
                        </a:spcBef>
                        <a:spcAft>
                          <a:spcPct val="0"/>
                        </a:spcAft>
                        <a:defRPr>
                          <a:solidFill>
                            <a:schemeClr val="tx1"/>
                          </a:solidFill>
                          <a:latin typeface="Times New Roman" panose="02020603050405020304" pitchFamily="18" charset="0"/>
                        </a:defRPr>
                      </a:lvl8pPr>
                      <a:lvl9pPr marL="4000500" indent="-342900" eaLnBrk="0" fontAlgn="base" hangingPunct="0">
                        <a:spcBef>
                          <a:spcPct val="20000"/>
                        </a:spcBef>
                        <a:spcAft>
                          <a:spcPct val="0"/>
                        </a:spcAft>
                        <a:defRPr>
                          <a:solidFill>
                            <a:schemeClr val="tx1"/>
                          </a:solidFill>
                          <a:latin typeface="Times New Roman" panose="02020603050405020304" pitchFamily="18" charset="0"/>
                        </a:defRPr>
                      </a:lvl9pPr>
                    </a:lstStyle>
                    <a:p>
                      <a:pPr marL="533400" marR="0" lvl="0" indent="-533400" algn="l" defTabSz="914400" rtl="0" eaLnBrk="0" fontAlgn="base" latinLnBrk="0" hangingPunct="0">
                        <a:lnSpc>
                          <a:spcPct val="100000"/>
                        </a:lnSpc>
                        <a:spcBef>
                          <a:spcPct val="20000"/>
                        </a:spcBef>
                        <a:spcAft>
                          <a:spcPct val="0"/>
                        </a:spcAft>
                        <a:buClrTx/>
                        <a:buSzTx/>
                        <a:buFontTx/>
                        <a:buAutoNum type="arabicPlain" startAt="50"/>
                        <a:tabLst/>
                      </a:pPr>
                      <a:r>
                        <a:rPr kumimoji="0" lang="en-US" altLang="en-US" sz="2800" b="1" i="0" u="none" strike="noStrike" cap="none" normalizeH="0" baseline="0">
                          <a:ln>
                            <a:noFill/>
                          </a:ln>
                          <a:solidFill>
                            <a:schemeClr val="tx1"/>
                          </a:solidFill>
                          <a:effectLst/>
                          <a:latin typeface="Times New Roman" panose="02020603050405020304" pitchFamily="18" charset="0"/>
                        </a:rPr>
                        <a:t>70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28439853"/>
                  </a:ext>
                </a:extLst>
              </a:tr>
              <a:tr h="7032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533400" indent="-533400" eaLnBrk="0" hangingPunct="0">
                        <a:spcBef>
                          <a:spcPct val="20000"/>
                        </a:spcBef>
                        <a:defRPr sz="2800">
                          <a:solidFill>
                            <a:schemeClr val="tx1"/>
                          </a:solidFill>
                          <a:latin typeface="Times New Roman" panose="02020603050405020304" pitchFamily="18" charset="0"/>
                        </a:defRPr>
                      </a:lvl1pPr>
                      <a:lvl2pPr marL="914400" indent="-457200" eaLnBrk="0" hangingPunct="0">
                        <a:spcBef>
                          <a:spcPct val="20000"/>
                        </a:spcBef>
                        <a:defRPr sz="2400">
                          <a:solidFill>
                            <a:schemeClr val="tx1"/>
                          </a:solidFill>
                          <a:latin typeface="Times New Roman" panose="02020603050405020304" pitchFamily="18" charset="0"/>
                        </a:defRPr>
                      </a:lvl2pPr>
                      <a:lvl3pPr marL="1295400" indent="-381000" eaLnBrk="0" hangingPunct="0">
                        <a:spcBef>
                          <a:spcPct val="20000"/>
                        </a:spcBef>
                        <a:defRPr sz="2000">
                          <a:solidFill>
                            <a:schemeClr val="tx1"/>
                          </a:solidFill>
                          <a:latin typeface="Times New Roman" panose="02020603050405020304" pitchFamily="18" charset="0"/>
                        </a:defRPr>
                      </a:lvl3pPr>
                      <a:lvl4pPr marL="1714500" indent="-342900" eaLnBrk="0" hangingPunct="0">
                        <a:spcBef>
                          <a:spcPct val="20000"/>
                        </a:spcBef>
                        <a:defRPr>
                          <a:solidFill>
                            <a:schemeClr val="tx1"/>
                          </a:solidFill>
                          <a:latin typeface="Times New Roman" panose="02020603050405020304" pitchFamily="18" charset="0"/>
                        </a:defRPr>
                      </a:lvl4pPr>
                      <a:lvl5pPr marL="2171700" indent="-342900" eaLnBrk="0" hangingPunct="0">
                        <a:spcBef>
                          <a:spcPct val="20000"/>
                        </a:spcBef>
                        <a:defRPr>
                          <a:solidFill>
                            <a:schemeClr val="tx1"/>
                          </a:solidFill>
                          <a:latin typeface="Times New Roman" panose="02020603050405020304" pitchFamily="18" charset="0"/>
                        </a:defRPr>
                      </a:lvl5pPr>
                      <a:lvl6pPr marL="2628900" indent="-342900" eaLnBrk="0" fontAlgn="base" hangingPunct="0">
                        <a:spcBef>
                          <a:spcPct val="20000"/>
                        </a:spcBef>
                        <a:spcAft>
                          <a:spcPct val="0"/>
                        </a:spcAft>
                        <a:defRPr>
                          <a:solidFill>
                            <a:schemeClr val="tx1"/>
                          </a:solidFill>
                          <a:latin typeface="Times New Roman" panose="02020603050405020304" pitchFamily="18" charset="0"/>
                        </a:defRPr>
                      </a:lvl6pPr>
                      <a:lvl7pPr marL="3086100" indent="-342900" eaLnBrk="0" fontAlgn="base" hangingPunct="0">
                        <a:spcBef>
                          <a:spcPct val="20000"/>
                        </a:spcBef>
                        <a:spcAft>
                          <a:spcPct val="0"/>
                        </a:spcAft>
                        <a:defRPr>
                          <a:solidFill>
                            <a:schemeClr val="tx1"/>
                          </a:solidFill>
                          <a:latin typeface="Times New Roman" panose="02020603050405020304" pitchFamily="18" charset="0"/>
                        </a:defRPr>
                      </a:lvl7pPr>
                      <a:lvl8pPr marL="3543300" indent="-342900" eaLnBrk="0" fontAlgn="base" hangingPunct="0">
                        <a:spcBef>
                          <a:spcPct val="20000"/>
                        </a:spcBef>
                        <a:spcAft>
                          <a:spcPct val="0"/>
                        </a:spcAft>
                        <a:defRPr>
                          <a:solidFill>
                            <a:schemeClr val="tx1"/>
                          </a:solidFill>
                          <a:latin typeface="Times New Roman" panose="02020603050405020304" pitchFamily="18" charset="0"/>
                        </a:defRPr>
                      </a:lvl8pPr>
                      <a:lvl9pPr marL="4000500" indent="-342900" eaLnBrk="0" fontAlgn="base" hangingPunct="0">
                        <a:spcBef>
                          <a:spcPct val="20000"/>
                        </a:spcBef>
                        <a:spcAft>
                          <a:spcPct val="0"/>
                        </a:spcAft>
                        <a:defRPr>
                          <a:solidFill>
                            <a:schemeClr val="tx1"/>
                          </a:solidFill>
                          <a:latin typeface="Times New Roman" panose="02020603050405020304" pitchFamily="18" charset="0"/>
                        </a:defRPr>
                      </a:lvl9pPr>
                    </a:lstStyle>
                    <a:p>
                      <a:pPr marL="533400" marR="0" lvl="0" indent="-533400" algn="l" defTabSz="914400" rtl="0" eaLnBrk="0" fontAlgn="base" latinLnBrk="0" hangingPunct="0">
                        <a:lnSpc>
                          <a:spcPct val="100000"/>
                        </a:lnSpc>
                        <a:spcBef>
                          <a:spcPct val="20000"/>
                        </a:spcBef>
                        <a:spcAft>
                          <a:spcPct val="0"/>
                        </a:spcAft>
                        <a:buClrTx/>
                        <a:buSzTx/>
                        <a:buFontTx/>
                        <a:buAutoNum type="arabicPlain" startAt="40"/>
                        <a:tabLst/>
                      </a:pPr>
                      <a:r>
                        <a:rPr kumimoji="0" lang="en-US" altLang="en-US" sz="2800" b="1" i="0" u="none" strike="noStrike" cap="none" normalizeH="0" baseline="0">
                          <a:ln>
                            <a:noFill/>
                          </a:ln>
                          <a:solidFill>
                            <a:schemeClr val="tx1"/>
                          </a:solidFill>
                          <a:effectLst/>
                          <a:latin typeface="Times New Roman" panose="02020603050405020304" pitchFamily="18" charset="0"/>
                        </a:rPr>
                        <a:t>60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78670552"/>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533400" indent="-533400" eaLnBrk="0" hangingPunct="0">
                        <a:spcBef>
                          <a:spcPct val="20000"/>
                        </a:spcBef>
                        <a:defRPr sz="2800">
                          <a:solidFill>
                            <a:schemeClr val="tx1"/>
                          </a:solidFill>
                          <a:latin typeface="Times New Roman" panose="02020603050405020304" pitchFamily="18" charset="0"/>
                        </a:defRPr>
                      </a:lvl1pPr>
                      <a:lvl2pPr marL="914400" indent="-457200" eaLnBrk="0" hangingPunct="0">
                        <a:spcBef>
                          <a:spcPct val="20000"/>
                        </a:spcBef>
                        <a:defRPr sz="2400">
                          <a:solidFill>
                            <a:schemeClr val="tx1"/>
                          </a:solidFill>
                          <a:latin typeface="Times New Roman" panose="02020603050405020304" pitchFamily="18" charset="0"/>
                        </a:defRPr>
                      </a:lvl2pPr>
                      <a:lvl3pPr marL="1295400" indent="-381000" eaLnBrk="0" hangingPunct="0">
                        <a:spcBef>
                          <a:spcPct val="20000"/>
                        </a:spcBef>
                        <a:defRPr sz="2000">
                          <a:solidFill>
                            <a:schemeClr val="tx1"/>
                          </a:solidFill>
                          <a:latin typeface="Times New Roman" panose="02020603050405020304" pitchFamily="18" charset="0"/>
                        </a:defRPr>
                      </a:lvl3pPr>
                      <a:lvl4pPr marL="1714500" indent="-342900" eaLnBrk="0" hangingPunct="0">
                        <a:spcBef>
                          <a:spcPct val="20000"/>
                        </a:spcBef>
                        <a:defRPr>
                          <a:solidFill>
                            <a:schemeClr val="tx1"/>
                          </a:solidFill>
                          <a:latin typeface="Times New Roman" panose="02020603050405020304" pitchFamily="18" charset="0"/>
                        </a:defRPr>
                      </a:lvl4pPr>
                      <a:lvl5pPr marL="2171700" indent="-342900" eaLnBrk="0" hangingPunct="0">
                        <a:spcBef>
                          <a:spcPct val="20000"/>
                        </a:spcBef>
                        <a:defRPr>
                          <a:solidFill>
                            <a:schemeClr val="tx1"/>
                          </a:solidFill>
                          <a:latin typeface="Times New Roman" panose="02020603050405020304" pitchFamily="18" charset="0"/>
                        </a:defRPr>
                      </a:lvl5pPr>
                      <a:lvl6pPr marL="2628900" indent="-342900" eaLnBrk="0" fontAlgn="base" hangingPunct="0">
                        <a:spcBef>
                          <a:spcPct val="20000"/>
                        </a:spcBef>
                        <a:spcAft>
                          <a:spcPct val="0"/>
                        </a:spcAft>
                        <a:defRPr>
                          <a:solidFill>
                            <a:schemeClr val="tx1"/>
                          </a:solidFill>
                          <a:latin typeface="Times New Roman" panose="02020603050405020304" pitchFamily="18" charset="0"/>
                        </a:defRPr>
                      </a:lvl6pPr>
                      <a:lvl7pPr marL="3086100" indent="-342900" eaLnBrk="0" fontAlgn="base" hangingPunct="0">
                        <a:spcBef>
                          <a:spcPct val="20000"/>
                        </a:spcBef>
                        <a:spcAft>
                          <a:spcPct val="0"/>
                        </a:spcAft>
                        <a:defRPr>
                          <a:solidFill>
                            <a:schemeClr val="tx1"/>
                          </a:solidFill>
                          <a:latin typeface="Times New Roman" panose="02020603050405020304" pitchFamily="18" charset="0"/>
                        </a:defRPr>
                      </a:lvl7pPr>
                      <a:lvl8pPr marL="3543300" indent="-342900" eaLnBrk="0" fontAlgn="base" hangingPunct="0">
                        <a:spcBef>
                          <a:spcPct val="20000"/>
                        </a:spcBef>
                        <a:spcAft>
                          <a:spcPct val="0"/>
                        </a:spcAft>
                        <a:defRPr>
                          <a:solidFill>
                            <a:schemeClr val="tx1"/>
                          </a:solidFill>
                          <a:latin typeface="Times New Roman" panose="02020603050405020304" pitchFamily="18" charset="0"/>
                        </a:defRPr>
                      </a:lvl8pPr>
                      <a:lvl9pPr marL="4000500" indent="-342900" eaLnBrk="0" fontAlgn="base" hangingPunct="0">
                        <a:spcBef>
                          <a:spcPct val="20000"/>
                        </a:spcBef>
                        <a:spcAft>
                          <a:spcPct val="0"/>
                        </a:spcAft>
                        <a:defRPr>
                          <a:solidFill>
                            <a:schemeClr val="tx1"/>
                          </a:solidFill>
                          <a:latin typeface="Times New Roman" panose="02020603050405020304" pitchFamily="18" charset="0"/>
                        </a:defRPr>
                      </a:lvl9pPr>
                    </a:lstStyle>
                    <a:p>
                      <a:pPr marL="533400" marR="0" lvl="0" indent="-533400" algn="l" defTabSz="914400" rtl="0" eaLnBrk="0" fontAlgn="base" latinLnBrk="0" hangingPunct="0">
                        <a:lnSpc>
                          <a:spcPct val="100000"/>
                        </a:lnSpc>
                        <a:spcBef>
                          <a:spcPct val="20000"/>
                        </a:spcBef>
                        <a:spcAft>
                          <a:spcPct val="0"/>
                        </a:spcAft>
                        <a:buClrTx/>
                        <a:buSzTx/>
                        <a:buFontTx/>
                        <a:buAutoNum type="arabicPlain" startAt="30"/>
                        <a:tabLst/>
                      </a:pPr>
                      <a:r>
                        <a:rPr kumimoji="0" lang="en-US" altLang="en-US" sz="2800" b="1" i="0" u="none" strike="noStrike" cap="none" normalizeH="0" baseline="0">
                          <a:ln>
                            <a:noFill/>
                          </a:ln>
                          <a:solidFill>
                            <a:schemeClr val="tx1"/>
                          </a:solidFill>
                          <a:effectLst/>
                          <a:latin typeface="Times New Roman" panose="02020603050405020304" pitchFamily="18" charset="0"/>
                        </a:rPr>
                        <a:t>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66843155"/>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533400" indent="-533400" eaLnBrk="0" hangingPunct="0">
                        <a:spcBef>
                          <a:spcPct val="20000"/>
                        </a:spcBef>
                        <a:defRPr sz="2800">
                          <a:solidFill>
                            <a:schemeClr val="tx1"/>
                          </a:solidFill>
                          <a:latin typeface="Times New Roman" panose="02020603050405020304" pitchFamily="18" charset="0"/>
                        </a:defRPr>
                      </a:lvl1pPr>
                      <a:lvl2pPr marL="914400" indent="-457200" eaLnBrk="0" hangingPunct="0">
                        <a:spcBef>
                          <a:spcPct val="20000"/>
                        </a:spcBef>
                        <a:defRPr sz="2400">
                          <a:solidFill>
                            <a:schemeClr val="tx1"/>
                          </a:solidFill>
                          <a:latin typeface="Times New Roman" panose="02020603050405020304" pitchFamily="18" charset="0"/>
                        </a:defRPr>
                      </a:lvl2pPr>
                      <a:lvl3pPr marL="1295400" indent="-381000" eaLnBrk="0" hangingPunct="0">
                        <a:spcBef>
                          <a:spcPct val="20000"/>
                        </a:spcBef>
                        <a:defRPr sz="2000">
                          <a:solidFill>
                            <a:schemeClr val="tx1"/>
                          </a:solidFill>
                          <a:latin typeface="Times New Roman" panose="02020603050405020304" pitchFamily="18" charset="0"/>
                        </a:defRPr>
                      </a:lvl3pPr>
                      <a:lvl4pPr marL="1714500" indent="-342900" eaLnBrk="0" hangingPunct="0">
                        <a:spcBef>
                          <a:spcPct val="20000"/>
                        </a:spcBef>
                        <a:defRPr>
                          <a:solidFill>
                            <a:schemeClr val="tx1"/>
                          </a:solidFill>
                          <a:latin typeface="Times New Roman" panose="02020603050405020304" pitchFamily="18" charset="0"/>
                        </a:defRPr>
                      </a:lvl4pPr>
                      <a:lvl5pPr marL="2171700" indent="-342900" eaLnBrk="0" hangingPunct="0">
                        <a:spcBef>
                          <a:spcPct val="20000"/>
                        </a:spcBef>
                        <a:defRPr>
                          <a:solidFill>
                            <a:schemeClr val="tx1"/>
                          </a:solidFill>
                          <a:latin typeface="Times New Roman" panose="02020603050405020304" pitchFamily="18" charset="0"/>
                        </a:defRPr>
                      </a:lvl5pPr>
                      <a:lvl6pPr marL="2628900" indent="-342900" eaLnBrk="0" fontAlgn="base" hangingPunct="0">
                        <a:spcBef>
                          <a:spcPct val="20000"/>
                        </a:spcBef>
                        <a:spcAft>
                          <a:spcPct val="0"/>
                        </a:spcAft>
                        <a:defRPr>
                          <a:solidFill>
                            <a:schemeClr val="tx1"/>
                          </a:solidFill>
                          <a:latin typeface="Times New Roman" panose="02020603050405020304" pitchFamily="18" charset="0"/>
                        </a:defRPr>
                      </a:lvl6pPr>
                      <a:lvl7pPr marL="3086100" indent="-342900" eaLnBrk="0" fontAlgn="base" hangingPunct="0">
                        <a:spcBef>
                          <a:spcPct val="20000"/>
                        </a:spcBef>
                        <a:spcAft>
                          <a:spcPct val="0"/>
                        </a:spcAft>
                        <a:defRPr>
                          <a:solidFill>
                            <a:schemeClr val="tx1"/>
                          </a:solidFill>
                          <a:latin typeface="Times New Roman" panose="02020603050405020304" pitchFamily="18" charset="0"/>
                        </a:defRPr>
                      </a:lvl7pPr>
                      <a:lvl8pPr marL="3543300" indent="-342900" eaLnBrk="0" fontAlgn="base" hangingPunct="0">
                        <a:spcBef>
                          <a:spcPct val="20000"/>
                        </a:spcBef>
                        <a:spcAft>
                          <a:spcPct val="0"/>
                        </a:spcAft>
                        <a:defRPr>
                          <a:solidFill>
                            <a:schemeClr val="tx1"/>
                          </a:solidFill>
                          <a:latin typeface="Times New Roman" panose="02020603050405020304" pitchFamily="18" charset="0"/>
                        </a:defRPr>
                      </a:lvl8pPr>
                      <a:lvl9pPr marL="4000500" indent="-342900" eaLnBrk="0" fontAlgn="base" hangingPunct="0">
                        <a:spcBef>
                          <a:spcPct val="20000"/>
                        </a:spcBef>
                        <a:spcAft>
                          <a:spcPct val="0"/>
                        </a:spcAft>
                        <a:defRPr>
                          <a:solidFill>
                            <a:schemeClr val="tx1"/>
                          </a:solidFill>
                          <a:latin typeface="Times New Roman" panose="02020603050405020304" pitchFamily="18" charset="0"/>
                        </a:defRPr>
                      </a:lvl9pPr>
                    </a:lstStyle>
                    <a:p>
                      <a:pPr marL="533400" marR="0" lvl="0" indent="-533400" algn="l" defTabSz="914400" rtl="0" eaLnBrk="0" fontAlgn="base" latinLnBrk="0" hangingPunct="0">
                        <a:lnSpc>
                          <a:spcPct val="100000"/>
                        </a:lnSpc>
                        <a:spcBef>
                          <a:spcPct val="20000"/>
                        </a:spcBef>
                        <a:spcAft>
                          <a:spcPct val="0"/>
                        </a:spcAft>
                        <a:buClrTx/>
                        <a:buSzTx/>
                        <a:buFontTx/>
                        <a:buAutoNum type="arabicPlain" startAt="20"/>
                        <a:tabLst/>
                      </a:pPr>
                      <a:r>
                        <a:rPr kumimoji="0" lang="en-US" altLang="en-US" sz="2800" b="1" i="0" u="none" strike="noStrike" cap="none" normalizeH="0" baseline="0">
                          <a:ln>
                            <a:noFill/>
                          </a:ln>
                          <a:solidFill>
                            <a:schemeClr val="tx1"/>
                          </a:solidFill>
                          <a:effectLst/>
                          <a:latin typeface="Times New Roman" panose="02020603050405020304" pitchFamily="18" charset="0"/>
                        </a:rPr>
                        <a:t>40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69663322"/>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10  30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55132409"/>
                  </a:ext>
                </a:extLst>
              </a:tr>
            </a:tbl>
          </a:graphicData>
        </a:graphic>
      </p:graphicFrame>
      <p:sp>
        <p:nvSpPr>
          <p:cNvPr id="29732" name="Oval 38"/>
          <p:cNvSpPr>
            <a:spLocks noChangeArrowheads="1"/>
          </p:cNvSpPr>
          <p:nvPr/>
        </p:nvSpPr>
        <p:spPr bwMode="auto">
          <a:xfrm>
            <a:off x="5334000" y="49530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9733" name="Oval 39"/>
          <p:cNvSpPr>
            <a:spLocks noChangeArrowheads="1"/>
          </p:cNvSpPr>
          <p:nvPr/>
        </p:nvSpPr>
        <p:spPr bwMode="auto">
          <a:xfrm>
            <a:off x="5943600" y="43434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9734" name="Oval 40"/>
          <p:cNvSpPr>
            <a:spLocks noChangeArrowheads="1"/>
          </p:cNvSpPr>
          <p:nvPr/>
        </p:nvSpPr>
        <p:spPr bwMode="auto">
          <a:xfrm>
            <a:off x="6553200" y="34290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9735" name="Oval 41"/>
          <p:cNvSpPr>
            <a:spLocks noChangeArrowheads="1"/>
          </p:cNvSpPr>
          <p:nvPr/>
        </p:nvSpPr>
        <p:spPr bwMode="auto">
          <a:xfrm>
            <a:off x="7162800" y="2514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9736" name="Oval 42"/>
          <p:cNvSpPr>
            <a:spLocks noChangeArrowheads="1"/>
          </p:cNvSpPr>
          <p:nvPr/>
        </p:nvSpPr>
        <p:spPr bwMode="auto">
          <a:xfrm>
            <a:off x="7620000" y="16002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9737" name="Rectangle 31"/>
          <p:cNvSpPr>
            <a:spLocks noChangeArrowheads="1"/>
          </p:cNvSpPr>
          <p:nvPr/>
        </p:nvSpPr>
        <p:spPr bwMode="auto">
          <a:xfrm>
            <a:off x="7086601" y="1066801"/>
            <a:ext cx="13700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Supply</a:t>
            </a:r>
          </a:p>
        </p:txBody>
      </p:sp>
      <p:sp>
        <p:nvSpPr>
          <p:cNvPr id="29738" name="Line 44"/>
          <p:cNvSpPr>
            <a:spLocks noChangeShapeType="1"/>
          </p:cNvSpPr>
          <p:nvPr/>
        </p:nvSpPr>
        <p:spPr bwMode="auto">
          <a:xfrm flipV="1">
            <a:off x="2971800" y="30480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39" name="Line 45"/>
          <p:cNvSpPr>
            <a:spLocks noChangeShapeType="1"/>
          </p:cNvSpPr>
          <p:nvPr/>
        </p:nvSpPr>
        <p:spPr bwMode="auto">
          <a:xfrm flipV="1">
            <a:off x="2895600" y="36576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40" name="Line 46"/>
          <p:cNvSpPr>
            <a:spLocks noChangeShapeType="1"/>
          </p:cNvSpPr>
          <p:nvPr/>
        </p:nvSpPr>
        <p:spPr bwMode="auto">
          <a:xfrm flipV="1">
            <a:off x="2895600" y="43434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41" name="Line 47"/>
          <p:cNvSpPr>
            <a:spLocks noChangeShapeType="1"/>
          </p:cNvSpPr>
          <p:nvPr/>
        </p:nvSpPr>
        <p:spPr bwMode="auto">
          <a:xfrm flipV="1">
            <a:off x="2895600" y="50292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42" name="Line 48"/>
          <p:cNvSpPr>
            <a:spLocks noChangeShapeType="1"/>
          </p:cNvSpPr>
          <p:nvPr/>
        </p:nvSpPr>
        <p:spPr bwMode="auto">
          <a:xfrm flipV="1">
            <a:off x="2971800" y="57150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4078355250"/>
      </p:ext>
    </p:extLst>
  </p:cSld>
  <p:clrMapOvr>
    <a:masterClrMapping/>
  </p:clrMapOvr>
  <p:transition>
    <p:dissolv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reeform 16"/>
          <p:cNvSpPr>
            <a:spLocks/>
          </p:cNvSpPr>
          <p:nvPr/>
        </p:nvSpPr>
        <p:spPr bwMode="auto">
          <a:xfrm rot="21407190">
            <a:off x="5335589" y="1754188"/>
            <a:ext cx="2439987" cy="3200400"/>
          </a:xfrm>
          <a:custGeom>
            <a:avLst/>
            <a:gdLst>
              <a:gd name="T0" fmla="*/ 0 w 3038"/>
              <a:gd name="T1" fmla="*/ 2147483646 h 4134"/>
              <a:gd name="T2" fmla="*/ 2147483646 w 3038"/>
              <a:gd name="T3" fmla="*/ 2147483646 h 4134"/>
              <a:gd name="T4" fmla="*/ 2147483646 w 3038"/>
              <a:gd name="T5" fmla="*/ 2147483646 h 4134"/>
              <a:gd name="T6" fmla="*/ 2147483646 w 3038"/>
              <a:gd name="T7" fmla="*/ 2147483646 h 4134"/>
              <a:gd name="T8" fmla="*/ 2147483646 w 3038"/>
              <a:gd name="T9" fmla="*/ 2147483646 h 4134"/>
              <a:gd name="T10" fmla="*/ 2147483646 w 3038"/>
              <a:gd name="T11" fmla="*/ 2147483646 h 4134"/>
              <a:gd name="T12" fmla="*/ 2147483646 w 3038"/>
              <a:gd name="T13" fmla="*/ 2147483646 h 4134"/>
              <a:gd name="T14" fmla="*/ 2147483646 w 3038"/>
              <a:gd name="T15" fmla="*/ 2147483646 h 4134"/>
              <a:gd name="T16" fmla="*/ 2147483646 w 3038"/>
              <a:gd name="T17" fmla="*/ 0 h 41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38"/>
              <a:gd name="T28" fmla="*/ 0 h 4134"/>
              <a:gd name="T29" fmla="*/ 3038 w 3038"/>
              <a:gd name="T30" fmla="*/ 4134 h 41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38" h="4134">
                <a:moveTo>
                  <a:pt x="0" y="4134"/>
                </a:moveTo>
                <a:lnTo>
                  <a:pt x="438" y="3675"/>
                </a:lnTo>
                <a:lnTo>
                  <a:pt x="860" y="3198"/>
                </a:lnTo>
                <a:lnTo>
                  <a:pt x="1265" y="2704"/>
                </a:lnTo>
                <a:lnTo>
                  <a:pt x="1655" y="2194"/>
                </a:lnTo>
                <a:lnTo>
                  <a:pt x="2026" y="1668"/>
                </a:lnTo>
                <a:lnTo>
                  <a:pt x="2382" y="1128"/>
                </a:lnTo>
                <a:lnTo>
                  <a:pt x="2718" y="572"/>
                </a:lnTo>
                <a:lnTo>
                  <a:pt x="3038" y="0"/>
                </a:lnTo>
              </a:path>
            </a:pathLst>
          </a:custGeom>
          <a:noFill/>
          <a:ln w="57150">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23" name="Rectangle 2"/>
          <p:cNvSpPr>
            <a:spLocks noGrp="1" noChangeArrowheads="1"/>
          </p:cNvSpPr>
          <p:nvPr>
            <p:ph type="title" idx="4294967295"/>
          </p:nvPr>
        </p:nvSpPr>
        <p:spPr>
          <a:xfrm>
            <a:off x="1752600" y="120651"/>
            <a:ext cx="8629650" cy="862013"/>
          </a:xfrm>
          <a:noFill/>
        </p:spPr>
        <p:txBody>
          <a:bodyPr vert="horz" lIns="92075" tIns="46038" rIns="92075" bIns="46038" rtlCol="0" anchor="ctr">
            <a:normAutofit/>
          </a:bodyPr>
          <a:lstStyle/>
          <a:p>
            <a:pPr eaLnBrk="1" hangingPunct="1"/>
            <a:r>
              <a:rPr lang="en-US" altLang="en-US" sz="5200" b="1"/>
              <a:t>Change in Supply</a:t>
            </a:r>
          </a:p>
        </p:txBody>
      </p:sp>
      <p:grpSp>
        <p:nvGrpSpPr>
          <p:cNvPr id="30724" name="Group 17"/>
          <p:cNvGrpSpPr>
            <a:grpSpLocks/>
          </p:cNvGrpSpPr>
          <p:nvPr/>
        </p:nvGrpSpPr>
        <p:grpSpPr bwMode="auto">
          <a:xfrm>
            <a:off x="4992688" y="1604964"/>
            <a:ext cx="4608512" cy="4262437"/>
            <a:chOff x="1473" y="948"/>
            <a:chExt cx="2989" cy="2724"/>
          </a:xfrm>
        </p:grpSpPr>
        <p:sp>
          <p:nvSpPr>
            <p:cNvPr id="30776" name="Line 18"/>
            <p:cNvSpPr>
              <a:spLocks noChangeShapeType="1"/>
            </p:cNvSpPr>
            <p:nvPr/>
          </p:nvSpPr>
          <p:spPr bwMode="auto">
            <a:xfrm>
              <a:off x="1489" y="948"/>
              <a:ext cx="0" cy="2724"/>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77" name="Line 19"/>
            <p:cNvSpPr>
              <a:spLocks noChangeShapeType="1"/>
            </p:cNvSpPr>
            <p:nvPr/>
          </p:nvSpPr>
          <p:spPr bwMode="auto">
            <a:xfrm>
              <a:off x="1473" y="3655"/>
              <a:ext cx="2989" cy="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30725" name="Rectangle 21"/>
          <p:cNvSpPr>
            <a:spLocks noChangeArrowheads="1"/>
          </p:cNvSpPr>
          <p:nvPr/>
        </p:nvSpPr>
        <p:spPr bwMode="auto">
          <a:xfrm>
            <a:off x="9753601" y="5791201"/>
            <a:ext cx="460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Q</a:t>
            </a:r>
          </a:p>
        </p:txBody>
      </p:sp>
      <p:sp>
        <p:nvSpPr>
          <p:cNvPr id="30726" name="Rectangle 22"/>
          <p:cNvSpPr>
            <a:spLocks noChangeArrowheads="1"/>
          </p:cNvSpPr>
          <p:nvPr/>
        </p:nvSpPr>
        <p:spPr bwMode="auto">
          <a:xfrm>
            <a:off x="4729163" y="5683250"/>
            <a:ext cx="405560"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o</a:t>
            </a:r>
          </a:p>
        </p:txBody>
      </p:sp>
      <p:sp>
        <p:nvSpPr>
          <p:cNvPr id="30727" name="Text Box 23"/>
          <p:cNvSpPr txBox="1">
            <a:spLocks noChangeArrowheads="1"/>
          </p:cNvSpPr>
          <p:nvPr/>
        </p:nvSpPr>
        <p:spPr bwMode="auto">
          <a:xfrm>
            <a:off x="4578350" y="1595438"/>
            <a:ext cx="43815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US" altLang="en-US" sz="1800" b="1">
                <a:latin typeface="Arial" panose="020B0604020202020204" pitchFamily="34" charset="0"/>
              </a:rPr>
              <a:t>$5</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4</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3</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2</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1</a:t>
            </a:r>
          </a:p>
        </p:txBody>
      </p:sp>
      <p:sp>
        <p:nvSpPr>
          <p:cNvPr id="30728" name="Text Box 31"/>
          <p:cNvSpPr txBox="1">
            <a:spLocks noChangeArrowheads="1"/>
          </p:cNvSpPr>
          <p:nvPr/>
        </p:nvSpPr>
        <p:spPr bwMode="auto">
          <a:xfrm>
            <a:off x="4038601" y="990601"/>
            <a:ext cx="26765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800" b="1">
                <a:latin typeface="Arial" panose="020B0604020202020204" pitchFamily="34" charset="0"/>
              </a:rPr>
              <a:t>Price of Cereal</a:t>
            </a:r>
          </a:p>
        </p:txBody>
      </p:sp>
      <p:sp>
        <p:nvSpPr>
          <p:cNvPr id="30729" name="Text Box 32"/>
          <p:cNvSpPr txBox="1">
            <a:spLocks noChangeArrowheads="1"/>
          </p:cNvSpPr>
          <p:nvPr/>
        </p:nvSpPr>
        <p:spPr bwMode="auto">
          <a:xfrm>
            <a:off x="6048376" y="6206161"/>
            <a:ext cx="2835713"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400" b="1">
                <a:latin typeface="Arial" panose="020B0604020202020204" pitchFamily="34" charset="0"/>
              </a:rPr>
              <a:t>Quantity of Cereal</a:t>
            </a:r>
          </a:p>
        </p:txBody>
      </p:sp>
      <p:sp>
        <p:nvSpPr>
          <p:cNvPr id="30730" name="Text Box 34"/>
          <p:cNvSpPr txBox="1">
            <a:spLocks noChangeArrowheads="1"/>
          </p:cNvSpPr>
          <p:nvPr/>
        </p:nvSpPr>
        <p:spPr bwMode="auto">
          <a:xfrm>
            <a:off x="1828800" y="990600"/>
            <a:ext cx="2133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800" b="1">
                <a:solidFill>
                  <a:srgbClr val="CC0000"/>
                </a:solidFill>
              </a:rPr>
              <a:t>Supply Schedule</a:t>
            </a:r>
          </a:p>
        </p:txBody>
      </p:sp>
      <p:sp>
        <p:nvSpPr>
          <p:cNvPr id="30731" name="Text Box 35"/>
          <p:cNvSpPr txBox="1">
            <a:spLocks noChangeArrowheads="1"/>
          </p:cNvSpPr>
          <p:nvPr/>
        </p:nvSpPr>
        <p:spPr bwMode="auto">
          <a:xfrm>
            <a:off x="5224464" y="5827713"/>
            <a:ext cx="4529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a:latin typeface="Arial" panose="020B0604020202020204" pitchFamily="34" charset="0"/>
              </a:rPr>
              <a:t>10     20     30     40     50     60     70     80</a:t>
            </a:r>
          </a:p>
        </p:txBody>
      </p:sp>
      <p:sp>
        <p:nvSpPr>
          <p:cNvPr id="30732" name="Slide Number Placeholder 38"/>
          <p:cNvSpPr txBox="1">
            <a:spLocks noGrp="1"/>
          </p:cNvSpPr>
          <p:nvPr/>
        </p:nvSpPr>
        <p:spPr bwMode="auto">
          <a:xfrm>
            <a:off x="8763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91439ACC-AF5B-4706-9708-5EA75A1AB8C1}" type="slidenum">
              <a:rPr lang="en-US" altLang="en-US" sz="1400"/>
              <a:pPr algn="r" eaLnBrk="1" hangingPunct="1">
                <a:spcBef>
                  <a:spcPct val="0"/>
                </a:spcBef>
                <a:buFontTx/>
                <a:buNone/>
              </a:pPr>
              <a:t>81</a:t>
            </a:fld>
            <a:endParaRPr lang="en-US" altLang="en-US" sz="1400"/>
          </a:p>
        </p:txBody>
      </p:sp>
      <p:sp>
        <p:nvSpPr>
          <p:cNvPr id="30733" name="Oval 38"/>
          <p:cNvSpPr>
            <a:spLocks noChangeArrowheads="1"/>
          </p:cNvSpPr>
          <p:nvPr/>
        </p:nvSpPr>
        <p:spPr bwMode="auto">
          <a:xfrm>
            <a:off x="5334000" y="49530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0734" name="Oval 39"/>
          <p:cNvSpPr>
            <a:spLocks noChangeArrowheads="1"/>
          </p:cNvSpPr>
          <p:nvPr/>
        </p:nvSpPr>
        <p:spPr bwMode="auto">
          <a:xfrm>
            <a:off x="5943600" y="43434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0735" name="Oval 40"/>
          <p:cNvSpPr>
            <a:spLocks noChangeArrowheads="1"/>
          </p:cNvSpPr>
          <p:nvPr/>
        </p:nvSpPr>
        <p:spPr bwMode="auto">
          <a:xfrm>
            <a:off x="6553200" y="34290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0736" name="Oval 41"/>
          <p:cNvSpPr>
            <a:spLocks noChangeArrowheads="1"/>
          </p:cNvSpPr>
          <p:nvPr/>
        </p:nvSpPr>
        <p:spPr bwMode="auto">
          <a:xfrm>
            <a:off x="7162800" y="2514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0737" name="Oval 42"/>
          <p:cNvSpPr>
            <a:spLocks noChangeArrowheads="1"/>
          </p:cNvSpPr>
          <p:nvPr/>
        </p:nvSpPr>
        <p:spPr bwMode="auto">
          <a:xfrm>
            <a:off x="7620000" y="16002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0738" name="Rectangle 31"/>
          <p:cNvSpPr>
            <a:spLocks noChangeArrowheads="1"/>
          </p:cNvSpPr>
          <p:nvPr/>
        </p:nvSpPr>
        <p:spPr bwMode="auto">
          <a:xfrm>
            <a:off x="7086601" y="1066801"/>
            <a:ext cx="13700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Supply</a:t>
            </a:r>
          </a:p>
        </p:txBody>
      </p:sp>
      <p:sp>
        <p:nvSpPr>
          <p:cNvPr id="2" name="Freeform 16"/>
          <p:cNvSpPr>
            <a:spLocks/>
          </p:cNvSpPr>
          <p:nvPr/>
        </p:nvSpPr>
        <p:spPr bwMode="auto">
          <a:xfrm rot="21407190">
            <a:off x="6400800" y="1752600"/>
            <a:ext cx="2439988" cy="3200400"/>
          </a:xfrm>
          <a:custGeom>
            <a:avLst/>
            <a:gdLst>
              <a:gd name="T0" fmla="*/ 0 w 3038"/>
              <a:gd name="T1" fmla="*/ 2147483646 h 4134"/>
              <a:gd name="T2" fmla="*/ 2147483646 w 3038"/>
              <a:gd name="T3" fmla="*/ 2147483646 h 4134"/>
              <a:gd name="T4" fmla="*/ 2147483646 w 3038"/>
              <a:gd name="T5" fmla="*/ 2147483646 h 4134"/>
              <a:gd name="T6" fmla="*/ 2147483646 w 3038"/>
              <a:gd name="T7" fmla="*/ 2147483646 h 4134"/>
              <a:gd name="T8" fmla="*/ 2147483646 w 3038"/>
              <a:gd name="T9" fmla="*/ 2147483646 h 4134"/>
              <a:gd name="T10" fmla="*/ 2147483646 w 3038"/>
              <a:gd name="T11" fmla="*/ 2147483646 h 4134"/>
              <a:gd name="T12" fmla="*/ 2147483646 w 3038"/>
              <a:gd name="T13" fmla="*/ 2147483646 h 4134"/>
              <a:gd name="T14" fmla="*/ 2147483646 w 3038"/>
              <a:gd name="T15" fmla="*/ 2147483646 h 4134"/>
              <a:gd name="T16" fmla="*/ 2147483646 w 3038"/>
              <a:gd name="T17" fmla="*/ 0 h 41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38"/>
              <a:gd name="T28" fmla="*/ 0 h 4134"/>
              <a:gd name="T29" fmla="*/ 3038 w 3038"/>
              <a:gd name="T30" fmla="*/ 4134 h 41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38" h="4134">
                <a:moveTo>
                  <a:pt x="0" y="4134"/>
                </a:moveTo>
                <a:lnTo>
                  <a:pt x="438" y="3675"/>
                </a:lnTo>
                <a:lnTo>
                  <a:pt x="860" y="3198"/>
                </a:lnTo>
                <a:lnTo>
                  <a:pt x="1265" y="2704"/>
                </a:lnTo>
                <a:lnTo>
                  <a:pt x="1655" y="2194"/>
                </a:lnTo>
                <a:lnTo>
                  <a:pt x="2026" y="1668"/>
                </a:lnTo>
                <a:lnTo>
                  <a:pt x="2382" y="1128"/>
                </a:lnTo>
                <a:lnTo>
                  <a:pt x="2718" y="572"/>
                </a:lnTo>
                <a:lnTo>
                  <a:pt x="3038" y="0"/>
                </a:lnTo>
              </a:path>
            </a:pathLst>
          </a:custGeom>
          <a:noFill/>
          <a:ln w="57150">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5037" name="Oval 45"/>
          <p:cNvSpPr>
            <a:spLocks noChangeArrowheads="1"/>
          </p:cNvSpPr>
          <p:nvPr/>
        </p:nvSpPr>
        <p:spPr bwMode="auto">
          <a:xfrm>
            <a:off x="6399213" y="4951413"/>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85038" name="Oval 46"/>
          <p:cNvSpPr>
            <a:spLocks noChangeArrowheads="1"/>
          </p:cNvSpPr>
          <p:nvPr/>
        </p:nvSpPr>
        <p:spPr bwMode="auto">
          <a:xfrm>
            <a:off x="7008813" y="4341813"/>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85039" name="Oval 47"/>
          <p:cNvSpPr>
            <a:spLocks noChangeArrowheads="1"/>
          </p:cNvSpPr>
          <p:nvPr/>
        </p:nvSpPr>
        <p:spPr bwMode="auto">
          <a:xfrm>
            <a:off x="7618413" y="3427413"/>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85040" name="Oval 48"/>
          <p:cNvSpPr>
            <a:spLocks noChangeArrowheads="1"/>
          </p:cNvSpPr>
          <p:nvPr/>
        </p:nvSpPr>
        <p:spPr bwMode="auto">
          <a:xfrm>
            <a:off x="8228013" y="2513013"/>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85041" name="Oval 49"/>
          <p:cNvSpPr>
            <a:spLocks noChangeArrowheads="1"/>
          </p:cNvSpPr>
          <p:nvPr/>
        </p:nvSpPr>
        <p:spPr bwMode="auto">
          <a:xfrm>
            <a:off x="8685213" y="1598613"/>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 name="Rectangle 31"/>
          <p:cNvSpPr>
            <a:spLocks noChangeArrowheads="1"/>
          </p:cNvSpPr>
          <p:nvPr/>
        </p:nvSpPr>
        <p:spPr bwMode="auto">
          <a:xfrm>
            <a:off x="8913814" y="1370013"/>
            <a:ext cx="5556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S</a:t>
            </a:r>
            <a:r>
              <a:rPr lang="en-US" altLang="en-US" sz="2800" b="1" baseline="-25000">
                <a:latin typeface="Arial" panose="020B0604020202020204" pitchFamily="34" charset="0"/>
              </a:rPr>
              <a:t>2</a:t>
            </a:r>
          </a:p>
        </p:txBody>
      </p:sp>
      <p:sp>
        <p:nvSpPr>
          <p:cNvPr id="85043" name="AutoShape 51"/>
          <p:cNvSpPr>
            <a:spLocks noChangeArrowheads="1"/>
          </p:cNvSpPr>
          <p:nvPr/>
        </p:nvSpPr>
        <p:spPr bwMode="auto">
          <a:xfrm>
            <a:off x="7162800" y="2819400"/>
            <a:ext cx="609600" cy="381000"/>
          </a:xfrm>
          <a:prstGeom prst="rightArrow">
            <a:avLst>
              <a:gd name="adj1" fmla="val 50000"/>
              <a:gd name="adj2" fmla="val 40000"/>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aphicFrame>
        <p:nvGraphicFramePr>
          <p:cNvPr id="85072" name="Group 80">
            <a:extLst>
              <a:ext uri="{FF2B5EF4-FFF2-40B4-BE49-F238E27FC236}">
                <a16:creationId xmlns:a16="http://schemas.microsoft.com/office/drawing/2014/main" id="{5B9E0170-812C-4FAA-9374-810F8DF7901A}"/>
              </a:ext>
            </a:extLst>
          </p:cNvPr>
          <p:cNvGraphicFramePr>
            <a:graphicFrameLocks noGrp="1"/>
          </p:cNvGraphicFramePr>
          <p:nvPr/>
        </p:nvGraphicFramePr>
        <p:xfrm>
          <a:off x="1828801" y="2057401"/>
          <a:ext cx="2327275" cy="4173539"/>
        </p:xfrm>
        <a:graphic>
          <a:graphicData uri="http://schemas.openxmlformats.org/drawingml/2006/table">
            <a:tbl>
              <a:tblPr/>
              <a:tblGrid>
                <a:gridCol w="971550">
                  <a:extLst>
                    <a:ext uri="{9D8B030D-6E8A-4147-A177-3AD203B41FA5}">
                      <a16:colId xmlns:a16="http://schemas.microsoft.com/office/drawing/2014/main" val="2714662562"/>
                    </a:ext>
                  </a:extLst>
                </a:gridCol>
                <a:gridCol w="1355725">
                  <a:extLst>
                    <a:ext uri="{9D8B030D-6E8A-4147-A177-3AD203B41FA5}">
                      <a16:colId xmlns:a16="http://schemas.microsoft.com/office/drawing/2014/main" val="2380423454"/>
                    </a:ext>
                  </a:extLst>
                </a:gridCol>
              </a:tblGrid>
              <a:tr h="762000">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Price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Quantity</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Supplied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86110546"/>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533400" indent="-533400" eaLnBrk="0" hangingPunct="0">
                        <a:spcBef>
                          <a:spcPct val="20000"/>
                        </a:spcBef>
                        <a:defRPr sz="2800">
                          <a:solidFill>
                            <a:schemeClr val="tx1"/>
                          </a:solidFill>
                          <a:latin typeface="Times New Roman" panose="02020603050405020304" pitchFamily="18" charset="0"/>
                        </a:defRPr>
                      </a:lvl1pPr>
                      <a:lvl2pPr marL="914400" indent="-457200" eaLnBrk="0" hangingPunct="0">
                        <a:spcBef>
                          <a:spcPct val="20000"/>
                        </a:spcBef>
                        <a:defRPr sz="2400">
                          <a:solidFill>
                            <a:schemeClr val="tx1"/>
                          </a:solidFill>
                          <a:latin typeface="Times New Roman" panose="02020603050405020304" pitchFamily="18" charset="0"/>
                        </a:defRPr>
                      </a:lvl2pPr>
                      <a:lvl3pPr marL="1295400" indent="-381000" eaLnBrk="0" hangingPunct="0">
                        <a:spcBef>
                          <a:spcPct val="20000"/>
                        </a:spcBef>
                        <a:defRPr sz="2000">
                          <a:solidFill>
                            <a:schemeClr val="tx1"/>
                          </a:solidFill>
                          <a:latin typeface="Times New Roman" panose="02020603050405020304" pitchFamily="18" charset="0"/>
                        </a:defRPr>
                      </a:lvl3pPr>
                      <a:lvl4pPr marL="1714500" indent="-342900" eaLnBrk="0" hangingPunct="0">
                        <a:spcBef>
                          <a:spcPct val="20000"/>
                        </a:spcBef>
                        <a:defRPr>
                          <a:solidFill>
                            <a:schemeClr val="tx1"/>
                          </a:solidFill>
                          <a:latin typeface="Times New Roman" panose="02020603050405020304" pitchFamily="18" charset="0"/>
                        </a:defRPr>
                      </a:lvl4pPr>
                      <a:lvl5pPr marL="2171700" indent="-342900" eaLnBrk="0" hangingPunct="0">
                        <a:spcBef>
                          <a:spcPct val="20000"/>
                        </a:spcBef>
                        <a:defRPr>
                          <a:solidFill>
                            <a:schemeClr val="tx1"/>
                          </a:solidFill>
                          <a:latin typeface="Times New Roman" panose="02020603050405020304" pitchFamily="18" charset="0"/>
                        </a:defRPr>
                      </a:lvl5pPr>
                      <a:lvl6pPr marL="2628900" indent="-342900" eaLnBrk="0" fontAlgn="base" hangingPunct="0">
                        <a:spcBef>
                          <a:spcPct val="20000"/>
                        </a:spcBef>
                        <a:spcAft>
                          <a:spcPct val="0"/>
                        </a:spcAft>
                        <a:defRPr>
                          <a:solidFill>
                            <a:schemeClr val="tx1"/>
                          </a:solidFill>
                          <a:latin typeface="Times New Roman" panose="02020603050405020304" pitchFamily="18" charset="0"/>
                        </a:defRPr>
                      </a:lvl6pPr>
                      <a:lvl7pPr marL="3086100" indent="-342900" eaLnBrk="0" fontAlgn="base" hangingPunct="0">
                        <a:spcBef>
                          <a:spcPct val="20000"/>
                        </a:spcBef>
                        <a:spcAft>
                          <a:spcPct val="0"/>
                        </a:spcAft>
                        <a:defRPr>
                          <a:solidFill>
                            <a:schemeClr val="tx1"/>
                          </a:solidFill>
                          <a:latin typeface="Times New Roman" panose="02020603050405020304" pitchFamily="18" charset="0"/>
                        </a:defRPr>
                      </a:lvl7pPr>
                      <a:lvl8pPr marL="3543300" indent="-342900" eaLnBrk="0" fontAlgn="base" hangingPunct="0">
                        <a:spcBef>
                          <a:spcPct val="20000"/>
                        </a:spcBef>
                        <a:spcAft>
                          <a:spcPct val="0"/>
                        </a:spcAft>
                        <a:defRPr>
                          <a:solidFill>
                            <a:schemeClr val="tx1"/>
                          </a:solidFill>
                          <a:latin typeface="Times New Roman" panose="02020603050405020304" pitchFamily="18" charset="0"/>
                        </a:defRPr>
                      </a:lvl8pPr>
                      <a:lvl9pPr marL="4000500" indent="-342900" eaLnBrk="0" fontAlgn="base" hangingPunct="0">
                        <a:spcBef>
                          <a:spcPct val="20000"/>
                        </a:spcBef>
                        <a:spcAft>
                          <a:spcPct val="0"/>
                        </a:spcAft>
                        <a:defRPr>
                          <a:solidFill>
                            <a:schemeClr val="tx1"/>
                          </a:solidFill>
                          <a:latin typeface="Times New Roman" panose="02020603050405020304" pitchFamily="18" charset="0"/>
                        </a:defRPr>
                      </a:lvl9pPr>
                    </a:lstStyle>
                    <a:p>
                      <a:pPr marL="533400" marR="0" lvl="0" indent="-533400" algn="l" defTabSz="914400" rtl="0" eaLnBrk="0" fontAlgn="base" latinLnBrk="0" hangingPunct="0">
                        <a:lnSpc>
                          <a:spcPct val="100000"/>
                        </a:lnSpc>
                        <a:spcBef>
                          <a:spcPct val="20000"/>
                        </a:spcBef>
                        <a:spcAft>
                          <a:spcPct val="0"/>
                        </a:spcAft>
                        <a:buClrTx/>
                        <a:buSzTx/>
                        <a:buFontTx/>
                        <a:buAutoNum type="arabicPlain" startAt="50"/>
                        <a:tabLst/>
                      </a:pPr>
                      <a:r>
                        <a:rPr kumimoji="0" lang="en-US" altLang="en-US" sz="2800" b="1" i="0" u="none" strike="noStrike" cap="none" normalizeH="0" baseline="0">
                          <a:ln>
                            <a:noFill/>
                          </a:ln>
                          <a:solidFill>
                            <a:schemeClr val="tx1"/>
                          </a:solidFill>
                          <a:effectLst/>
                          <a:latin typeface="Times New Roman" panose="02020603050405020304" pitchFamily="18" charset="0"/>
                        </a:rPr>
                        <a:t>70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95890794"/>
                  </a:ext>
                </a:extLst>
              </a:tr>
              <a:tr h="7032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533400" indent="-533400" eaLnBrk="0" hangingPunct="0">
                        <a:spcBef>
                          <a:spcPct val="20000"/>
                        </a:spcBef>
                        <a:defRPr sz="2800">
                          <a:solidFill>
                            <a:schemeClr val="tx1"/>
                          </a:solidFill>
                          <a:latin typeface="Times New Roman" panose="02020603050405020304" pitchFamily="18" charset="0"/>
                        </a:defRPr>
                      </a:lvl1pPr>
                      <a:lvl2pPr marL="914400" indent="-457200" eaLnBrk="0" hangingPunct="0">
                        <a:spcBef>
                          <a:spcPct val="20000"/>
                        </a:spcBef>
                        <a:defRPr sz="2400">
                          <a:solidFill>
                            <a:schemeClr val="tx1"/>
                          </a:solidFill>
                          <a:latin typeface="Times New Roman" panose="02020603050405020304" pitchFamily="18" charset="0"/>
                        </a:defRPr>
                      </a:lvl2pPr>
                      <a:lvl3pPr marL="1295400" indent="-381000" eaLnBrk="0" hangingPunct="0">
                        <a:spcBef>
                          <a:spcPct val="20000"/>
                        </a:spcBef>
                        <a:defRPr sz="2000">
                          <a:solidFill>
                            <a:schemeClr val="tx1"/>
                          </a:solidFill>
                          <a:latin typeface="Times New Roman" panose="02020603050405020304" pitchFamily="18" charset="0"/>
                        </a:defRPr>
                      </a:lvl3pPr>
                      <a:lvl4pPr marL="1714500" indent="-342900" eaLnBrk="0" hangingPunct="0">
                        <a:spcBef>
                          <a:spcPct val="20000"/>
                        </a:spcBef>
                        <a:defRPr>
                          <a:solidFill>
                            <a:schemeClr val="tx1"/>
                          </a:solidFill>
                          <a:latin typeface="Times New Roman" panose="02020603050405020304" pitchFamily="18" charset="0"/>
                        </a:defRPr>
                      </a:lvl4pPr>
                      <a:lvl5pPr marL="2171700" indent="-342900" eaLnBrk="0" hangingPunct="0">
                        <a:spcBef>
                          <a:spcPct val="20000"/>
                        </a:spcBef>
                        <a:defRPr>
                          <a:solidFill>
                            <a:schemeClr val="tx1"/>
                          </a:solidFill>
                          <a:latin typeface="Times New Roman" panose="02020603050405020304" pitchFamily="18" charset="0"/>
                        </a:defRPr>
                      </a:lvl5pPr>
                      <a:lvl6pPr marL="2628900" indent="-342900" eaLnBrk="0" fontAlgn="base" hangingPunct="0">
                        <a:spcBef>
                          <a:spcPct val="20000"/>
                        </a:spcBef>
                        <a:spcAft>
                          <a:spcPct val="0"/>
                        </a:spcAft>
                        <a:defRPr>
                          <a:solidFill>
                            <a:schemeClr val="tx1"/>
                          </a:solidFill>
                          <a:latin typeface="Times New Roman" panose="02020603050405020304" pitchFamily="18" charset="0"/>
                        </a:defRPr>
                      </a:lvl6pPr>
                      <a:lvl7pPr marL="3086100" indent="-342900" eaLnBrk="0" fontAlgn="base" hangingPunct="0">
                        <a:spcBef>
                          <a:spcPct val="20000"/>
                        </a:spcBef>
                        <a:spcAft>
                          <a:spcPct val="0"/>
                        </a:spcAft>
                        <a:defRPr>
                          <a:solidFill>
                            <a:schemeClr val="tx1"/>
                          </a:solidFill>
                          <a:latin typeface="Times New Roman" panose="02020603050405020304" pitchFamily="18" charset="0"/>
                        </a:defRPr>
                      </a:lvl7pPr>
                      <a:lvl8pPr marL="3543300" indent="-342900" eaLnBrk="0" fontAlgn="base" hangingPunct="0">
                        <a:spcBef>
                          <a:spcPct val="20000"/>
                        </a:spcBef>
                        <a:spcAft>
                          <a:spcPct val="0"/>
                        </a:spcAft>
                        <a:defRPr>
                          <a:solidFill>
                            <a:schemeClr val="tx1"/>
                          </a:solidFill>
                          <a:latin typeface="Times New Roman" panose="02020603050405020304" pitchFamily="18" charset="0"/>
                        </a:defRPr>
                      </a:lvl8pPr>
                      <a:lvl9pPr marL="4000500" indent="-342900" eaLnBrk="0" fontAlgn="base" hangingPunct="0">
                        <a:spcBef>
                          <a:spcPct val="20000"/>
                        </a:spcBef>
                        <a:spcAft>
                          <a:spcPct val="0"/>
                        </a:spcAft>
                        <a:defRPr>
                          <a:solidFill>
                            <a:schemeClr val="tx1"/>
                          </a:solidFill>
                          <a:latin typeface="Times New Roman" panose="02020603050405020304" pitchFamily="18" charset="0"/>
                        </a:defRPr>
                      </a:lvl9pPr>
                    </a:lstStyle>
                    <a:p>
                      <a:pPr marL="533400" marR="0" lvl="0" indent="-533400" algn="l" defTabSz="914400" rtl="0" eaLnBrk="0" fontAlgn="base" latinLnBrk="0" hangingPunct="0">
                        <a:lnSpc>
                          <a:spcPct val="100000"/>
                        </a:lnSpc>
                        <a:spcBef>
                          <a:spcPct val="20000"/>
                        </a:spcBef>
                        <a:spcAft>
                          <a:spcPct val="0"/>
                        </a:spcAft>
                        <a:buClrTx/>
                        <a:buSzTx/>
                        <a:buFontTx/>
                        <a:buAutoNum type="arabicPlain" startAt="40"/>
                        <a:tabLst/>
                      </a:pPr>
                      <a:r>
                        <a:rPr kumimoji="0" lang="en-US" altLang="en-US" sz="2800" b="1" i="0" u="none" strike="noStrike" cap="none" normalizeH="0" baseline="0">
                          <a:ln>
                            <a:noFill/>
                          </a:ln>
                          <a:solidFill>
                            <a:schemeClr val="tx1"/>
                          </a:solidFill>
                          <a:effectLst/>
                          <a:latin typeface="Times New Roman" panose="02020603050405020304" pitchFamily="18" charset="0"/>
                        </a:rPr>
                        <a:t>60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08044678"/>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533400" indent="-533400" eaLnBrk="0" hangingPunct="0">
                        <a:spcBef>
                          <a:spcPct val="20000"/>
                        </a:spcBef>
                        <a:defRPr sz="2800">
                          <a:solidFill>
                            <a:schemeClr val="tx1"/>
                          </a:solidFill>
                          <a:latin typeface="Times New Roman" panose="02020603050405020304" pitchFamily="18" charset="0"/>
                        </a:defRPr>
                      </a:lvl1pPr>
                      <a:lvl2pPr marL="914400" indent="-457200" eaLnBrk="0" hangingPunct="0">
                        <a:spcBef>
                          <a:spcPct val="20000"/>
                        </a:spcBef>
                        <a:defRPr sz="2400">
                          <a:solidFill>
                            <a:schemeClr val="tx1"/>
                          </a:solidFill>
                          <a:latin typeface="Times New Roman" panose="02020603050405020304" pitchFamily="18" charset="0"/>
                        </a:defRPr>
                      </a:lvl2pPr>
                      <a:lvl3pPr marL="1295400" indent="-381000" eaLnBrk="0" hangingPunct="0">
                        <a:spcBef>
                          <a:spcPct val="20000"/>
                        </a:spcBef>
                        <a:defRPr sz="2000">
                          <a:solidFill>
                            <a:schemeClr val="tx1"/>
                          </a:solidFill>
                          <a:latin typeface="Times New Roman" panose="02020603050405020304" pitchFamily="18" charset="0"/>
                        </a:defRPr>
                      </a:lvl3pPr>
                      <a:lvl4pPr marL="1714500" indent="-342900" eaLnBrk="0" hangingPunct="0">
                        <a:spcBef>
                          <a:spcPct val="20000"/>
                        </a:spcBef>
                        <a:defRPr>
                          <a:solidFill>
                            <a:schemeClr val="tx1"/>
                          </a:solidFill>
                          <a:latin typeface="Times New Roman" panose="02020603050405020304" pitchFamily="18" charset="0"/>
                        </a:defRPr>
                      </a:lvl4pPr>
                      <a:lvl5pPr marL="2171700" indent="-342900" eaLnBrk="0" hangingPunct="0">
                        <a:spcBef>
                          <a:spcPct val="20000"/>
                        </a:spcBef>
                        <a:defRPr>
                          <a:solidFill>
                            <a:schemeClr val="tx1"/>
                          </a:solidFill>
                          <a:latin typeface="Times New Roman" panose="02020603050405020304" pitchFamily="18" charset="0"/>
                        </a:defRPr>
                      </a:lvl5pPr>
                      <a:lvl6pPr marL="2628900" indent="-342900" eaLnBrk="0" fontAlgn="base" hangingPunct="0">
                        <a:spcBef>
                          <a:spcPct val="20000"/>
                        </a:spcBef>
                        <a:spcAft>
                          <a:spcPct val="0"/>
                        </a:spcAft>
                        <a:defRPr>
                          <a:solidFill>
                            <a:schemeClr val="tx1"/>
                          </a:solidFill>
                          <a:latin typeface="Times New Roman" panose="02020603050405020304" pitchFamily="18" charset="0"/>
                        </a:defRPr>
                      </a:lvl6pPr>
                      <a:lvl7pPr marL="3086100" indent="-342900" eaLnBrk="0" fontAlgn="base" hangingPunct="0">
                        <a:spcBef>
                          <a:spcPct val="20000"/>
                        </a:spcBef>
                        <a:spcAft>
                          <a:spcPct val="0"/>
                        </a:spcAft>
                        <a:defRPr>
                          <a:solidFill>
                            <a:schemeClr val="tx1"/>
                          </a:solidFill>
                          <a:latin typeface="Times New Roman" panose="02020603050405020304" pitchFamily="18" charset="0"/>
                        </a:defRPr>
                      </a:lvl7pPr>
                      <a:lvl8pPr marL="3543300" indent="-342900" eaLnBrk="0" fontAlgn="base" hangingPunct="0">
                        <a:spcBef>
                          <a:spcPct val="20000"/>
                        </a:spcBef>
                        <a:spcAft>
                          <a:spcPct val="0"/>
                        </a:spcAft>
                        <a:defRPr>
                          <a:solidFill>
                            <a:schemeClr val="tx1"/>
                          </a:solidFill>
                          <a:latin typeface="Times New Roman" panose="02020603050405020304" pitchFamily="18" charset="0"/>
                        </a:defRPr>
                      </a:lvl8pPr>
                      <a:lvl9pPr marL="4000500" indent="-342900" eaLnBrk="0" fontAlgn="base" hangingPunct="0">
                        <a:spcBef>
                          <a:spcPct val="20000"/>
                        </a:spcBef>
                        <a:spcAft>
                          <a:spcPct val="0"/>
                        </a:spcAft>
                        <a:defRPr>
                          <a:solidFill>
                            <a:schemeClr val="tx1"/>
                          </a:solidFill>
                          <a:latin typeface="Times New Roman" panose="02020603050405020304" pitchFamily="18" charset="0"/>
                        </a:defRPr>
                      </a:lvl9pPr>
                    </a:lstStyle>
                    <a:p>
                      <a:pPr marL="533400" marR="0" lvl="0" indent="-533400" algn="l" defTabSz="914400" rtl="0" eaLnBrk="0" fontAlgn="base" latinLnBrk="0" hangingPunct="0">
                        <a:lnSpc>
                          <a:spcPct val="100000"/>
                        </a:lnSpc>
                        <a:spcBef>
                          <a:spcPct val="20000"/>
                        </a:spcBef>
                        <a:spcAft>
                          <a:spcPct val="0"/>
                        </a:spcAft>
                        <a:buClrTx/>
                        <a:buSzTx/>
                        <a:buFontTx/>
                        <a:buAutoNum type="arabicPlain" startAt="30"/>
                        <a:tabLst/>
                      </a:pPr>
                      <a:r>
                        <a:rPr kumimoji="0" lang="en-US" altLang="en-US" sz="2800" b="1" i="0" u="none" strike="noStrike" cap="none" normalizeH="0" baseline="0">
                          <a:ln>
                            <a:noFill/>
                          </a:ln>
                          <a:solidFill>
                            <a:schemeClr val="tx1"/>
                          </a:solidFill>
                          <a:effectLst/>
                          <a:latin typeface="Times New Roman" panose="02020603050405020304" pitchFamily="18" charset="0"/>
                        </a:rPr>
                        <a:t>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61413503"/>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533400" indent="-533400" eaLnBrk="0" hangingPunct="0">
                        <a:spcBef>
                          <a:spcPct val="20000"/>
                        </a:spcBef>
                        <a:defRPr sz="2800">
                          <a:solidFill>
                            <a:schemeClr val="tx1"/>
                          </a:solidFill>
                          <a:latin typeface="Times New Roman" panose="02020603050405020304" pitchFamily="18" charset="0"/>
                        </a:defRPr>
                      </a:lvl1pPr>
                      <a:lvl2pPr marL="914400" indent="-457200" eaLnBrk="0" hangingPunct="0">
                        <a:spcBef>
                          <a:spcPct val="20000"/>
                        </a:spcBef>
                        <a:defRPr sz="2400">
                          <a:solidFill>
                            <a:schemeClr val="tx1"/>
                          </a:solidFill>
                          <a:latin typeface="Times New Roman" panose="02020603050405020304" pitchFamily="18" charset="0"/>
                        </a:defRPr>
                      </a:lvl2pPr>
                      <a:lvl3pPr marL="1295400" indent="-381000" eaLnBrk="0" hangingPunct="0">
                        <a:spcBef>
                          <a:spcPct val="20000"/>
                        </a:spcBef>
                        <a:defRPr sz="2000">
                          <a:solidFill>
                            <a:schemeClr val="tx1"/>
                          </a:solidFill>
                          <a:latin typeface="Times New Roman" panose="02020603050405020304" pitchFamily="18" charset="0"/>
                        </a:defRPr>
                      </a:lvl3pPr>
                      <a:lvl4pPr marL="1714500" indent="-342900" eaLnBrk="0" hangingPunct="0">
                        <a:spcBef>
                          <a:spcPct val="20000"/>
                        </a:spcBef>
                        <a:defRPr>
                          <a:solidFill>
                            <a:schemeClr val="tx1"/>
                          </a:solidFill>
                          <a:latin typeface="Times New Roman" panose="02020603050405020304" pitchFamily="18" charset="0"/>
                        </a:defRPr>
                      </a:lvl4pPr>
                      <a:lvl5pPr marL="2171700" indent="-342900" eaLnBrk="0" hangingPunct="0">
                        <a:spcBef>
                          <a:spcPct val="20000"/>
                        </a:spcBef>
                        <a:defRPr>
                          <a:solidFill>
                            <a:schemeClr val="tx1"/>
                          </a:solidFill>
                          <a:latin typeface="Times New Roman" panose="02020603050405020304" pitchFamily="18" charset="0"/>
                        </a:defRPr>
                      </a:lvl5pPr>
                      <a:lvl6pPr marL="2628900" indent="-342900" eaLnBrk="0" fontAlgn="base" hangingPunct="0">
                        <a:spcBef>
                          <a:spcPct val="20000"/>
                        </a:spcBef>
                        <a:spcAft>
                          <a:spcPct val="0"/>
                        </a:spcAft>
                        <a:defRPr>
                          <a:solidFill>
                            <a:schemeClr val="tx1"/>
                          </a:solidFill>
                          <a:latin typeface="Times New Roman" panose="02020603050405020304" pitchFamily="18" charset="0"/>
                        </a:defRPr>
                      </a:lvl6pPr>
                      <a:lvl7pPr marL="3086100" indent="-342900" eaLnBrk="0" fontAlgn="base" hangingPunct="0">
                        <a:spcBef>
                          <a:spcPct val="20000"/>
                        </a:spcBef>
                        <a:spcAft>
                          <a:spcPct val="0"/>
                        </a:spcAft>
                        <a:defRPr>
                          <a:solidFill>
                            <a:schemeClr val="tx1"/>
                          </a:solidFill>
                          <a:latin typeface="Times New Roman" panose="02020603050405020304" pitchFamily="18" charset="0"/>
                        </a:defRPr>
                      </a:lvl7pPr>
                      <a:lvl8pPr marL="3543300" indent="-342900" eaLnBrk="0" fontAlgn="base" hangingPunct="0">
                        <a:spcBef>
                          <a:spcPct val="20000"/>
                        </a:spcBef>
                        <a:spcAft>
                          <a:spcPct val="0"/>
                        </a:spcAft>
                        <a:defRPr>
                          <a:solidFill>
                            <a:schemeClr val="tx1"/>
                          </a:solidFill>
                          <a:latin typeface="Times New Roman" panose="02020603050405020304" pitchFamily="18" charset="0"/>
                        </a:defRPr>
                      </a:lvl8pPr>
                      <a:lvl9pPr marL="4000500" indent="-342900" eaLnBrk="0" fontAlgn="base" hangingPunct="0">
                        <a:spcBef>
                          <a:spcPct val="20000"/>
                        </a:spcBef>
                        <a:spcAft>
                          <a:spcPct val="0"/>
                        </a:spcAft>
                        <a:defRPr>
                          <a:solidFill>
                            <a:schemeClr val="tx1"/>
                          </a:solidFill>
                          <a:latin typeface="Times New Roman" panose="02020603050405020304" pitchFamily="18" charset="0"/>
                        </a:defRPr>
                      </a:lvl9pPr>
                    </a:lstStyle>
                    <a:p>
                      <a:pPr marL="533400" marR="0" lvl="0" indent="-533400" algn="l" defTabSz="914400" rtl="0" eaLnBrk="0" fontAlgn="base" latinLnBrk="0" hangingPunct="0">
                        <a:lnSpc>
                          <a:spcPct val="100000"/>
                        </a:lnSpc>
                        <a:spcBef>
                          <a:spcPct val="20000"/>
                        </a:spcBef>
                        <a:spcAft>
                          <a:spcPct val="0"/>
                        </a:spcAft>
                        <a:buClrTx/>
                        <a:buSzTx/>
                        <a:buFontTx/>
                        <a:buAutoNum type="arabicPlain" startAt="20"/>
                        <a:tabLst/>
                      </a:pPr>
                      <a:r>
                        <a:rPr kumimoji="0" lang="en-US" altLang="en-US" sz="2800" b="1" i="0" u="none" strike="noStrike" cap="none" normalizeH="0" baseline="0">
                          <a:ln>
                            <a:noFill/>
                          </a:ln>
                          <a:solidFill>
                            <a:schemeClr val="tx1"/>
                          </a:solidFill>
                          <a:effectLst/>
                          <a:latin typeface="Times New Roman" panose="02020603050405020304" pitchFamily="18" charset="0"/>
                        </a:rPr>
                        <a:t>40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75578991"/>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10  30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02934250"/>
                  </a:ext>
                </a:extLst>
              </a:tr>
            </a:tbl>
          </a:graphicData>
        </a:graphic>
      </p:graphicFrame>
      <p:sp>
        <p:nvSpPr>
          <p:cNvPr id="30770" name="Line 103"/>
          <p:cNvSpPr>
            <a:spLocks noChangeShapeType="1"/>
          </p:cNvSpPr>
          <p:nvPr/>
        </p:nvSpPr>
        <p:spPr bwMode="auto">
          <a:xfrm flipV="1">
            <a:off x="2971800" y="30480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71" name="Line 104"/>
          <p:cNvSpPr>
            <a:spLocks noChangeShapeType="1"/>
          </p:cNvSpPr>
          <p:nvPr/>
        </p:nvSpPr>
        <p:spPr bwMode="auto">
          <a:xfrm flipV="1">
            <a:off x="2895600" y="36576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72" name="Line 105"/>
          <p:cNvSpPr>
            <a:spLocks noChangeShapeType="1"/>
          </p:cNvSpPr>
          <p:nvPr/>
        </p:nvSpPr>
        <p:spPr bwMode="auto">
          <a:xfrm flipV="1">
            <a:off x="2895600" y="43434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73" name="Line 106"/>
          <p:cNvSpPr>
            <a:spLocks noChangeShapeType="1"/>
          </p:cNvSpPr>
          <p:nvPr/>
        </p:nvSpPr>
        <p:spPr bwMode="auto">
          <a:xfrm flipV="1">
            <a:off x="2895600" y="50292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74" name="Line 107"/>
          <p:cNvSpPr>
            <a:spLocks noChangeShapeType="1"/>
          </p:cNvSpPr>
          <p:nvPr/>
        </p:nvSpPr>
        <p:spPr bwMode="auto">
          <a:xfrm flipV="1">
            <a:off x="2971800" y="57150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 name="Rectangle 31"/>
          <p:cNvSpPr>
            <a:spLocks noChangeArrowheads="1"/>
          </p:cNvSpPr>
          <p:nvPr/>
        </p:nvSpPr>
        <p:spPr bwMode="auto">
          <a:xfrm>
            <a:off x="7162800" y="4191000"/>
            <a:ext cx="3505200" cy="1422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90000"/>
              </a:lnSpc>
              <a:spcBef>
                <a:spcPct val="0"/>
              </a:spcBef>
              <a:buFontTx/>
              <a:buNone/>
            </a:pPr>
            <a:r>
              <a:rPr lang="en-US" altLang="en-US" sz="2400" b="1" u="sng"/>
              <a:t>Increase in Supply</a:t>
            </a:r>
          </a:p>
          <a:p>
            <a:pPr algn="ctr">
              <a:lnSpc>
                <a:spcPct val="90000"/>
              </a:lnSpc>
              <a:spcBef>
                <a:spcPct val="0"/>
              </a:spcBef>
              <a:buFontTx/>
              <a:buNone/>
            </a:pPr>
            <a:r>
              <a:rPr lang="en-US" altLang="en-US" sz="2400" b="1">
                <a:solidFill>
                  <a:srgbClr val="990000"/>
                </a:solidFill>
              </a:rPr>
              <a:t>Prices didn’t change but there is MORE cereal produced</a:t>
            </a:r>
          </a:p>
        </p:txBody>
      </p:sp>
    </p:spTree>
    <p:extLst>
      <p:ext uri="{BB962C8B-B14F-4D97-AF65-F5344CB8AC3E}">
        <p14:creationId xmlns:p14="http://schemas.microsoft.com/office/powerpoint/2010/main" val="348232741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5043"/>
                                        </p:tgtEl>
                                        <p:attrNameLst>
                                          <p:attrName>style.visibility</p:attrName>
                                        </p:attrNameLst>
                                      </p:cBhvr>
                                      <p:to>
                                        <p:strVal val="visible"/>
                                      </p:to>
                                    </p:set>
                                    <p:animEffect transition="in" filter="dissolve">
                                      <p:cBhvr>
                                        <p:cTn id="7" dur="500"/>
                                        <p:tgtEl>
                                          <p:spTgt spid="85043"/>
                                        </p:tgtEl>
                                      </p:cBhvr>
                                    </p:animEffect>
                                  </p:childTnLst>
                                </p:cTn>
                              </p:par>
                              <p:par>
                                <p:cTn id="8" presetID="9" presetClass="entr" presetSubtype="0" fill="hold" nodeType="withEffect">
                                  <p:stCondLst>
                                    <p:cond delay="0"/>
                                  </p:stCondLst>
                                  <p:childTnLst>
                                    <p:set>
                                      <p:cBhvr>
                                        <p:cTn id="9" dur="1" fill="hold">
                                          <p:stCondLst>
                                            <p:cond delay="0"/>
                                          </p:stCondLst>
                                        </p:cTn>
                                        <p:tgtEl>
                                          <p:spTgt spid="85037"/>
                                        </p:tgtEl>
                                        <p:attrNameLst>
                                          <p:attrName>style.visibility</p:attrName>
                                        </p:attrNameLst>
                                      </p:cBhvr>
                                      <p:to>
                                        <p:strVal val="visible"/>
                                      </p:to>
                                    </p:set>
                                    <p:animEffect transition="in" filter="dissolve">
                                      <p:cBhvr>
                                        <p:cTn id="10" dur="500"/>
                                        <p:tgtEl>
                                          <p:spTgt spid="85037"/>
                                        </p:tgtEl>
                                      </p:cBhvr>
                                    </p:animEffect>
                                  </p:childTnLst>
                                </p:cTn>
                              </p:par>
                              <p:par>
                                <p:cTn id="11" presetID="9" presetClass="entr" presetSubtype="0" fill="hold" nodeType="withEffect">
                                  <p:stCondLst>
                                    <p:cond delay="0"/>
                                  </p:stCondLst>
                                  <p:childTnLst>
                                    <p:set>
                                      <p:cBhvr>
                                        <p:cTn id="12" dur="1" fill="hold">
                                          <p:stCondLst>
                                            <p:cond delay="0"/>
                                          </p:stCondLst>
                                        </p:cTn>
                                        <p:tgtEl>
                                          <p:spTgt spid="85038"/>
                                        </p:tgtEl>
                                        <p:attrNameLst>
                                          <p:attrName>style.visibility</p:attrName>
                                        </p:attrNameLst>
                                      </p:cBhvr>
                                      <p:to>
                                        <p:strVal val="visible"/>
                                      </p:to>
                                    </p:set>
                                    <p:animEffect transition="in" filter="dissolve">
                                      <p:cBhvr>
                                        <p:cTn id="13" dur="500"/>
                                        <p:tgtEl>
                                          <p:spTgt spid="85038"/>
                                        </p:tgtEl>
                                      </p:cBhvr>
                                    </p:animEffect>
                                  </p:childTnLst>
                                </p:cTn>
                              </p:par>
                              <p:par>
                                <p:cTn id="14" presetID="9" presetClass="entr" presetSubtype="0" fill="hold" nodeType="withEffect">
                                  <p:stCondLst>
                                    <p:cond delay="0"/>
                                  </p:stCondLst>
                                  <p:childTnLst>
                                    <p:set>
                                      <p:cBhvr>
                                        <p:cTn id="15" dur="1" fill="hold">
                                          <p:stCondLst>
                                            <p:cond delay="0"/>
                                          </p:stCondLst>
                                        </p:cTn>
                                        <p:tgtEl>
                                          <p:spTgt spid="85039"/>
                                        </p:tgtEl>
                                        <p:attrNameLst>
                                          <p:attrName>style.visibility</p:attrName>
                                        </p:attrNameLst>
                                      </p:cBhvr>
                                      <p:to>
                                        <p:strVal val="visible"/>
                                      </p:to>
                                    </p:set>
                                    <p:animEffect transition="in" filter="dissolve">
                                      <p:cBhvr>
                                        <p:cTn id="16" dur="500"/>
                                        <p:tgtEl>
                                          <p:spTgt spid="85039"/>
                                        </p:tgtEl>
                                      </p:cBhvr>
                                    </p:animEffect>
                                  </p:childTnLst>
                                </p:cTn>
                              </p:par>
                              <p:par>
                                <p:cTn id="17" presetID="9" presetClass="entr" presetSubtype="0" fill="hold" nodeType="withEffect">
                                  <p:stCondLst>
                                    <p:cond delay="0"/>
                                  </p:stCondLst>
                                  <p:childTnLst>
                                    <p:set>
                                      <p:cBhvr>
                                        <p:cTn id="18" dur="1" fill="hold">
                                          <p:stCondLst>
                                            <p:cond delay="0"/>
                                          </p:stCondLst>
                                        </p:cTn>
                                        <p:tgtEl>
                                          <p:spTgt spid="85040"/>
                                        </p:tgtEl>
                                        <p:attrNameLst>
                                          <p:attrName>style.visibility</p:attrName>
                                        </p:attrNameLst>
                                      </p:cBhvr>
                                      <p:to>
                                        <p:strVal val="visible"/>
                                      </p:to>
                                    </p:set>
                                    <p:animEffect transition="in" filter="dissolve">
                                      <p:cBhvr>
                                        <p:cTn id="19" dur="500"/>
                                        <p:tgtEl>
                                          <p:spTgt spid="85040"/>
                                        </p:tgtEl>
                                      </p:cBhvr>
                                    </p:animEffect>
                                  </p:childTnLst>
                                </p:cTn>
                              </p:par>
                              <p:par>
                                <p:cTn id="20" presetID="9" presetClass="entr" presetSubtype="0" fill="hold" nodeType="withEffect">
                                  <p:stCondLst>
                                    <p:cond delay="0"/>
                                  </p:stCondLst>
                                  <p:childTnLst>
                                    <p:set>
                                      <p:cBhvr>
                                        <p:cTn id="21" dur="1" fill="hold">
                                          <p:stCondLst>
                                            <p:cond delay="0"/>
                                          </p:stCondLst>
                                        </p:cTn>
                                        <p:tgtEl>
                                          <p:spTgt spid="85041"/>
                                        </p:tgtEl>
                                        <p:attrNameLst>
                                          <p:attrName>style.visibility</p:attrName>
                                        </p:attrNameLst>
                                      </p:cBhvr>
                                      <p:to>
                                        <p:strVal val="visible"/>
                                      </p:to>
                                    </p:set>
                                    <p:animEffect transition="in" filter="dissolve">
                                      <p:cBhvr>
                                        <p:cTn id="22" dur="500"/>
                                        <p:tgtEl>
                                          <p:spTgt spid="85041"/>
                                        </p:tgtEl>
                                      </p:cBhvr>
                                    </p:animEffect>
                                  </p:childTnLst>
                                </p:cTn>
                              </p:par>
                              <p:par>
                                <p:cTn id="23" presetID="9"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dissolve">
                                      <p:cBhvr>
                                        <p:cTn id="25" dur="500"/>
                                        <p:tgtEl>
                                          <p:spTgt spid="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dissolve">
                                      <p:cBhvr>
                                        <p:cTn id="28" dur="500"/>
                                        <p:tgtEl>
                                          <p:spTgt spid="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nodeType="click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animEffect transition="in" filter="dissolve">
                                      <p:cBhvr>
                                        <p:cTn id="33" dur="500"/>
                                        <p:tgtEl>
                                          <p:spTgt spid="4">
                                            <p:txEl>
                                              <p:pRg st="0" end="0"/>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nodeType="clickEffect">
                                  <p:stCondLst>
                                    <p:cond delay="0"/>
                                  </p:stCondLst>
                                  <p:childTnLst>
                                    <p:set>
                                      <p:cBhvr>
                                        <p:cTn id="37" dur="1" fill="hold">
                                          <p:stCondLst>
                                            <p:cond delay="0"/>
                                          </p:stCondLst>
                                        </p:cTn>
                                        <p:tgtEl>
                                          <p:spTgt spid="4">
                                            <p:txEl>
                                              <p:pRg st="1" end="1"/>
                                            </p:txEl>
                                          </p:spTgt>
                                        </p:tgtEl>
                                        <p:attrNameLst>
                                          <p:attrName>style.visibility</p:attrName>
                                        </p:attrNameLst>
                                      </p:cBhvr>
                                      <p:to>
                                        <p:strVal val="visible"/>
                                      </p:to>
                                    </p:set>
                                    <p:animEffect transition="in" filter="dissolve">
                                      <p:cBhvr>
                                        <p:cTn id="38"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reeform 16"/>
          <p:cNvSpPr>
            <a:spLocks/>
          </p:cNvSpPr>
          <p:nvPr/>
        </p:nvSpPr>
        <p:spPr bwMode="auto">
          <a:xfrm rot="21407190">
            <a:off x="5335589" y="1754188"/>
            <a:ext cx="2439987" cy="3200400"/>
          </a:xfrm>
          <a:custGeom>
            <a:avLst/>
            <a:gdLst>
              <a:gd name="T0" fmla="*/ 0 w 3038"/>
              <a:gd name="T1" fmla="*/ 2147483646 h 4134"/>
              <a:gd name="T2" fmla="*/ 2147483646 w 3038"/>
              <a:gd name="T3" fmla="*/ 2147483646 h 4134"/>
              <a:gd name="T4" fmla="*/ 2147483646 w 3038"/>
              <a:gd name="T5" fmla="*/ 2147483646 h 4134"/>
              <a:gd name="T6" fmla="*/ 2147483646 w 3038"/>
              <a:gd name="T7" fmla="*/ 2147483646 h 4134"/>
              <a:gd name="T8" fmla="*/ 2147483646 w 3038"/>
              <a:gd name="T9" fmla="*/ 2147483646 h 4134"/>
              <a:gd name="T10" fmla="*/ 2147483646 w 3038"/>
              <a:gd name="T11" fmla="*/ 2147483646 h 4134"/>
              <a:gd name="T12" fmla="*/ 2147483646 w 3038"/>
              <a:gd name="T13" fmla="*/ 2147483646 h 4134"/>
              <a:gd name="T14" fmla="*/ 2147483646 w 3038"/>
              <a:gd name="T15" fmla="*/ 2147483646 h 4134"/>
              <a:gd name="T16" fmla="*/ 2147483646 w 3038"/>
              <a:gd name="T17" fmla="*/ 0 h 41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38"/>
              <a:gd name="T28" fmla="*/ 0 h 4134"/>
              <a:gd name="T29" fmla="*/ 3038 w 3038"/>
              <a:gd name="T30" fmla="*/ 4134 h 41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38" h="4134">
                <a:moveTo>
                  <a:pt x="0" y="4134"/>
                </a:moveTo>
                <a:lnTo>
                  <a:pt x="438" y="3675"/>
                </a:lnTo>
                <a:lnTo>
                  <a:pt x="860" y="3198"/>
                </a:lnTo>
                <a:lnTo>
                  <a:pt x="1265" y="2704"/>
                </a:lnTo>
                <a:lnTo>
                  <a:pt x="1655" y="2194"/>
                </a:lnTo>
                <a:lnTo>
                  <a:pt x="2026" y="1668"/>
                </a:lnTo>
                <a:lnTo>
                  <a:pt x="2382" y="1128"/>
                </a:lnTo>
                <a:lnTo>
                  <a:pt x="2718" y="572"/>
                </a:lnTo>
                <a:lnTo>
                  <a:pt x="3038" y="0"/>
                </a:lnTo>
              </a:path>
            </a:pathLst>
          </a:custGeom>
          <a:noFill/>
          <a:ln w="57150">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47" name="Rectangle 2"/>
          <p:cNvSpPr>
            <a:spLocks noGrp="1" noChangeArrowheads="1"/>
          </p:cNvSpPr>
          <p:nvPr>
            <p:ph type="title" idx="4294967295"/>
          </p:nvPr>
        </p:nvSpPr>
        <p:spPr>
          <a:xfrm>
            <a:off x="1752600" y="120651"/>
            <a:ext cx="8629650" cy="862013"/>
          </a:xfrm>
          <a:noFill/>
        </p:spPr>
        <p:txBody>
          <a:bodyPr vert="horz" lIns="92075" tIns="46038" rIns="92075" bIns="46038" rtlCol="0" anchor="ctr">
            <a:normAutofit/>
          </a:bodyPr>
          <a:lstStyle/>
          <a:p>
            <a:pPr eaLnBrk="1" hangingPunct="1"/>
            <a:r>
              <a:rPr lang="en-US" altLang="en-US" sz="5200" b="1"/>
              <a:t>Change in Supply</a:t>
            </a:r>
          </a:p>
        </p:txBody>
      </p:sp>
      <p:grpSp>
        <p:nvGrpSpPr>
          <p:cNvPr id="31748" name="Group 17"/>
          <p:cNvGrpSpPr>
            <a:grpSpLocks/>
          </p:cNvGrpSpPr>
          <p:nvPr/>
        </p:nvGrpSpPr>
        <p:grpSpPr bwMode="auto">
          <a:xfrm>
            <a:off x="4992688" y="1604964"/>
            <a:ext cx="4608512" cy="4262437"/>
            <a:chOff x="1473" y="948"/>
            <a:chExt cx="2989" cy="2724"/>
          </a:xfrm>
        </p:grpSpPr>
        <p:sp>
          <p:nvSpPr>
            <p:cNvPr id="31787" name="Line 18"/>
            <p:cNvSpPr>
              <a:spLocks noChangeShapeType="1"/>
            </p:cNvSpPr>
            <p:nvPr/>
          </p:nvSpPr>
          <p:spPr bwMode="auto">
            <a:xfrm>
              <a:off x="1489" y="948"/>
              <a:ext cx="0" cy="2724"/>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1788" name="Line 19"/>
            <p:cNvSpPr>
              <a:spLocks noChangeShapeType="1"/>
            </p:cNvSpPr>
            <p:nvPr/>
          </p:nvSpPr>
          <p:spPr bwMode="auto">
            <a:xfrm>
              <a:off x="1473" y="3655"/>
              <a:ext cx="2989" cy="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31749" name="Rectangle 21"/>
          <p:cNvSpPr>
            <a:spLocks noChangeArrowheads="1"/>
          </p:cNvSpPr>
          <p:nvPr/>
        </p:nvSpPr>
        <p:spPr bwMode="auto">
          <a:xfrm>
            <a:off x="9753601" y="5791201"/>
            <a:ext cx="460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Q</a:t>
            </a:r>
          </a:p>
        </p:txBody>
      </p:sp>
      <p:sp>
        <p:nvSpPr>
          <p:cNvPr id="31750" name="Rectangle 22"/>
          <p:cNvSpPr>
            <a:spLocks noChangeArrowheads="1"/>
          </p:cNvSpPr>
          <p:nvPr/>
        </p:nvSpPr>
        <p:spPr bwMode="auto">
          <a:xfrm>
            <a:off x="4729163" y="5683250"/>
            <a:ext cx="405560"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o</a:t>
            </a:r>
          </a:p>
        </p:txBody>
      </p:sp>
      <p:sp>
        <p:nvSpPr>
          <p:cNvPr id="31751" name="Text Box 23"/>
          <p:cNvSpPr txBox="1">
            <a:spLocks noChangeArrowheads="1"/>
          </p:cNvSpPr>
          <p:nvPr/>
        </p:nvSpPr>
        <p:spPr bwMode="auto">
          <a:xfrm>
            <a:off x="4578350" y="1595438"/>
            <a:ext cx="43815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US" altLang="en-US" sz="1800" b="1">
                <a:latin typeface="Arial" panose="020B0604020202020204" pitchFamily="34" charset="0"/>
              </a:rPr>
              <a:t>$5</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4</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3</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2</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1</a:t>
            </a:r>
          </a:p>
        </p:txBody>
      </p:sp>
      <p:sp>
        <p:nvSpPr>
          <p:cNvPr id="31752" name="Text Box 31"/>
          <p:cNvSpPr txBox="1">
            <a:spLocks noChangeArrowheads="1"/>
          </p:cNvSpPr>
          <p:nvPr/>
        </p:nvSpPr>
        <p:spPr bwMode="auto">
          <a:xfrm>
            <a:off x="4038601" y="990601"/>
            <a:ext cx="26765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800" b="1">
                <a:latin typeface="Arial" panose="020B0604020202020204" pitchFamily="34" charset="0"/>
              </a:rPr>
              <a:t>Price of Cereal</a:t>
            </a:r>
          </a:p>
        </p:txBody>
      </p:sp>
      <p:sp>
        <p:nvSpPr>
          <p:cNvPr id="31753" name="Text Box 32"/>
          <p:cNvSpPr txBox="1">
            <a:spLocks noChangeArrowheads="1"/>
          </p:cNvSpPr>
          <p:nvPr/>
        </p:nvSpPr>
        <p:spPr bwMode="auto">
          <a:xfrm>
            <a:off x="6048376" y="6206161"/>
            <a:ext cx="2835713"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400" b="1">
                <a:latin typeface="Arial" panose="020B0604020202020204" pitchFamily="34" charset="0"/>
              </a:rPr>
              <a:t>Quantity of Cereal</a:t>
            </a:r>
          </a:p>
        </p:txBody>
      </p:sp>
      <p:sp>
        <p:nvSpPr>
          <p:cNvPr id="31754" name="Text Box 34"/>
          <p:cNvSpPr txBox="1">
            <a:spLocks noChangeArrowheads="1"/>
          </p:cNvSpPr>
          <p:nvPr/>
        </p:nvSpPr>
        <p:spPr bwMode="auto">
          <a:xfrm>
            <a:off x="1828800" y="990600"/>
            <a:ext cx="2133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800" b="1">
                <a:solidFill>
                  <a:srgbClr val="CC0000"/>
                </a:solidFill>
              </a:rPr>
              <a:t>Supply Schedule</a:t>
            </a:r>
          </a:p>
        </p:txBody>
      </p:sp>
      <p:sp>
        <p:nvSpPr>
          <p:cNvPr id="31755" name="Text Box 35"/>
          <p:cNvSpPr txBox="1">
            <a:spLocks noChangeArrowheads="1"/>
          </p:cNvSpPr>
          <p:nvPr/>
        </p:nvSpPr>
        <p:spPr bwMode="auto">
          <a:xfrm>
            <a:off x="5224464" y="5827713"/>
            <a:ext cx="4529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a:latin typeface="Arial" panose="020B0604020202020204" pitchFamily="34" charset="0"/>
              </a:rPr>
              <a:t>10     20     30     40     50     60     70     80</a:t>
            </a:r>
          </a:p>
        </p:txBody>
      </p:sp>
      <p:sp>
        <p:nvSpPr>
          <p:cNvPr id="31756" name="Slide Number Placeholder 38"/>
          <p:cNvSpPr txBox="1">
            <a:spLocks noGrp="1"/>
          </p:cNvSpPr>
          <p:nvPr/>
        </p:nvSpPr>
        <p:spPr bwMode="auto">
          <a:xfrm>
            <a:off x="8763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BFA5021E-C6F2-4763-BA12-E1501D022D7F}" type="slidenum">
              <a:rPr lang="en-US" altLang="en-US" sz="1400"/>
              <a:pPr algn="r" eaLnBrk="1" hangingPunct="1">
                <a:spcBef>
                  <a:spcPct val="0"/>
                </a:spcBef>
                <a:buFontTx/>
                <a:buNone/>
              </a:pPr>
              <a:t>82</a:t>
            </a:fld>
            <a:endParaRPr lang="en-US" altLang="en-US" sz="1400"/>
          </a:p>
        </p:txBody>
      </p:sp>
      <p:graphicFrame>
        <p:nvGraphicFramePr>
          <p:cNvPr id="88079" name="Group 15">
            <a:extLst>
              <a:ext uri="{FF2B5EF4-FFF2-40B4-BE49-F238E27FC236}">
                <a16:creationId xmlns:a16="http://schemas.microsoft.com/office/drawing/2014/main" id="{C828DC12-9D4E-4D5A-9EEE-FA06AF926090}"/>
              </a:ext>
            </a:extLst>
          </p:cNvPr>
          <p:cNvGraphicFramePr>
            <a:graphicFrameLocks noGrp="1"/>
          </p:cNvGraphicFramePr>
          <p:nvPr/>
        </p:nvGraphicFramePr>
        <p:xfrm>
          <a:off x="1828801" y="2057401"/>
          <a:ext cx="2327275" cy="4173539"/>
        </p:xfrm>
        <a:graphic>
          <a:graphicData uri="http://schemas.openxmlformats.org/drawingml/2006/table">
            <a:tbl>
              <a:tblPr/>
              <a:tblGrid>
                <a:gridCol w="971550">
                  <a:extLst>
                    <a:ext uri="{9D8B030D-6E8A-4147-A177-3AD203B41FA5}">
                      <a16:colId xmlns:a16="http://schemas.microsoft.com/office/drawing/2014/main" val="35642798"/>
                    </a:ext>
                  </a:extLst>
                </a:gridCol>
                <a:gridCol w="1355725">
                  <a:extLst>
                    <a:ext uri="{9D8B030D-6E8A-4147-A177-3AD203B41FA5}">
                      <a16:colId xmlns:a16="http://schemas.microsoft.com/office/drawing/2014/main" val="1848728949"/>
                    </a:ext>
                  </a:extLst>
                </a:gridCol>
              </a:tblGrid>
              <a:tr h="762000">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Price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Quantity</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Supplied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75528229"/>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38717368"/>
                  </a:ext>
                </a:extLst>
              </a:tr>
              <a:tr h="7032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40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36667130"/>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36787611"/>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28396583"/>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73697694"/>
                  </a:ext>
                </a:extLst>
              </a:tr>
            </a:tbl>
          </a:graphicData>
        </a:graphic>
      </p:graphicFrame>
      <p:sp>
        <p:nvSpPr>
          <p:cNvPr id="31780" name="Oval 38"/>
          <p:cNvSpPr>
            <a:spLocks noChangeArrowheads="1"/>
          </p:cNvSpPr>
          <p:nvPr/>
        </p:nvSpPr>
        <p:spPr bwMode="auto">
          <a:xfrm>
            <a:off x="5334000" y="49530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1781" name="Oval 39"/>
          <p:cNvSpPr>
            <a:spLocks noChangeArrowheads="1"/>
          </p:cNvSpPr>
          <p:nvPr/>
        </p:nvSpPr>
        <p:spPr bwMode="auto">
          <a:xfrm>
            <a:off x="5943600" y="43434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1782" name="Oval 40"/>
          <p:cNvSpPr>
            <a:spLocks noChangeArrowheads="1"/>
          </p:cNvSpPr>
          <p:nvPr/>
        </p:nvSpPr>
        <p:spPr bwMode="auto">
          <a:xfrm>
            <a:off x="6553200" y="34290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1783" name="Oval 41"/>
          <p:cNvSpPr>
            <a:spLocks noChangeArrowheads="1"/>
          </p:cNvSpPr>
          <p:nvPr/>
        </p:nvSpPr>
        <p:spPr bwMode="auto">
          <a:xfrm>
            <a:off x="7162800" y="2514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1784" name="Oval 42"/>
          <p:cNvSpPr>
            <a:spLocks noChangeArrowheads="1"/>
          </p:cNvSpPr>
          <p:nvPr/>
        </p:nvSpPr>
        <p:spPr bwMode="auto">
          <a:xfrm>
            <a:off x="7620000" y="16002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1785" name="Rectangle 31"/>
          <p:cNvSpPr>
            <a:spLocks noChangeArrowheads="1"/>
          </p:cNvSpPr>
          <p:nvPr/>
        </p:nvSpPr>
        <p:spPr bwMode="auto">
          <a:xfrm>
            <a:off x="7848601" y="1371601"/>
            <a:ext cx="13700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Supply</a:t>
            </a:r>
          </a:p>
        </p:txBody>
      </p:sp>
      <p:sp>
        <p:nvSpPr>
          <p:cNvPr id="31786" name="AutoShape 5"/>
          <p:cNvSpPr>
            <a:spLocks noChangeArrowheads="1"/>
          </p:cNvSpPr>
          <p:nvPr/>
        </p:nvSpPr>
        <p:spPr bwMode="auto">
          <a:xfrm>
            <a:off x="2133601" y="990600"/>
            <a:ext cx="7921625" cy="5137150"/>
          </a:xfrm>
          <a:prstGeom prst="star16">
            <a:avLst>
              <a:gd name="adj" fmla="val 37500"/>
            </a:avLst>
          </a:prstGeom>
          <a:gradFill rotWithShape="0">
            <a:gsLst>
              <a:gs pos="0">
                <a:srgbClr val="C87676"/>
              </a:gs>
              <a:gs pos="100000">
                <a:srgbClr val="990000"/>
              </a:gs>
            </a:gsLst>
            <a:path path="shape">
              <a:fillToRect l="50000" t="50000" r="50000" b="50000"/>
            </a:path>
          </a:gradFill>
          <a:ln w="38100">
            <a:solidFill>
              <a:schemeClr val="tx1"/>
            </a:solidFill>
            <a:miter lim="800000"/>
            <a:headEnd/>
            <a:tailEnd/>
          </a:ln>
        </p:spPr>
        <p:txBody>
          <a:bodyPr wrap="none" lIns="92075" tIns="46038" rIns="92075" bIns="46038"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FontTx/>
              <a:buNone/>
            </a:pPr>
            <a:r>
              <a:rPr lang="en-US" altLang="en-US" sz="4800" b="1">
                <a:solidFill>
                  <a:schemeClr val="bg1"/>
                </a:solidFill>
              </a:rPr>
              <a:t>What if a drought </a:t>
            </a:r>
          </a:p>
          <a:p>
            <a:pPr algn="ctr">
              <a:buFontTx/>
              <a:buNone/>
            </a:pPr>
            <a:r>
              <a:rPr lang="en-US" altLang="en-US" sz="4800" b="1">
                <a:solidFill>
                  <a:schemeClr val="bg1"/>
                </a:solidFill>
              </a:rPr>
              <a:t>destroys corn and wheat </a:t>
            </a:r>
          </a:p>
          <a:p>
            <a:pPr algn="ctr">
              <a:buFontTx/>
              <a:buNone/>
            </a:pPr>
            <a:r>
              <a:rPr lang="en-US" altLang="en-US" sz="4800" b="1">
                <a:solidFill>
                  <a:schemeClr val="bg1"/>
                </a:solidFill>
              </a:rPr>
              <a:t>crops?</a:t>
            </a:r>
          </a:p>
        </p:txBody>
      </p:sp>
    </p:spTree>
    <p:extLst>
      <p:ext uri="{BB962C8B-B14F-4D97-AF65-F5344CB8AC3E}">
        <p14:creationId xmlns:p14="http://schemas.microsoft.com/office/powerpoint/2010/main" val="3620962471"/>
      </p:ext>
    </p:extLst>
  </p:cSld>
  <p:clrMapOvr>
    <a:masterClrMapping/>
  </p:clrMapOvr>
  <p:transition>
    <p:dissolv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reeform 16"/>
          <p:cNvSpPr>
            <a:spLocks/>
          </p:cNvSpPr>
          <p:nvPr/>
        </p:nvSpPr>
        <p:spPr bwMode="auto">
          <a:xfrm rot="21407190">
            <a:off x="5335589" y="1754188"/>
            <a:ext cx="2439987" cy="3200400"/>
          </a:xfrm>
          <a:custGeom>
            <a:avLst/>
            <a:gdLst>
              <a:gd name="T0" fmla="*/ 0 w 3038"/>
              <a:gd name="T1" fmla="*/ 2147483646 h 4134"/>
              <a:gd name="T2" fmla="*/ 2147483646 w 3038"/>
              <a:gd name="T3" fmla="*/ 2147483646 h 4134"/>
              <a:gd name="T4" fmla="*/ 2147483646 w 3038"/>
              <a:gd name="T5" fmla="*/ 2147483646 h 4134"/>
              <a:gd name="T6" fmla="*/ 2147483646 w 3038"/>
              <a:gd name="T7" fmla="*/ 2147483646 h 4134"/>
              <a:gd name="T8" fmla="*/ 2147483646 w 3038"/>
              <a:gd name="T9" fmla="*/ 2147483646 h 4134"/>
              <a:gd name="T10" fmla="*/ 2147483646 w 3038"/>
              <a:gd name="T11" fmla="*/ 2147483646 h 4134"/>
              <a:gd name="T12" fmla="*/ 2147483646 w 3038"/>
              <a:gd name="T13" fmla="*/ 2147483646 h 4134"/>
              <a:gd name="T14" fmla="*/ 2147483646 w 3038"/>
              <a:gd name="T15" fmla="*/ 2147483646 h 4134"/>
              <a:gd name="T16" fmla="*/ 2147483646 w 3038"/>
              <a:gd name="T17" fmla="*/ 0 h 41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38"/>
              <a:gd name="T28" fmla="*/ 0 h 4134"/>
              <a:gd name="T29" fmla="*/ 3038 w 3038"/>
              <a:gd name="T30" fmla="*/ 4134 h 41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38" h="4134">
                <a:moveTo>
                  <a:pt x="0" y="4134"/>
                </a:moveTo>
                <a:lnTo>
                  <a:pt x="438" y="3675"/>
                </a:lnTo>
                <a:lnTo>
                  <a:pt x="860" y="3198"/>
                </a:lnTo>
                <a:lnTo>
                  <a:pt x="1265" y="2704"/>
                </a:lnTo>
                <a:lnTo>
                  <a:pt x="1655" y="2194"/>
                </a:lnTo>
                <a:lnTo>
                  <a:pt x="2026" y="1668"/>
                </a:lnTo>
                <a:lnTo>
                  <a:pt x="2382" y="1128"/>
                </a:lnTo>
                <a:lnTo>
                  <a:pt x="2718" y="572"/>
                </a:lnTo>
                <a:lnTo>
                  <a:pt x="3038" y="0"/>
                </a:lnTo>
              </a:path>
            </a:pathLst>
          </a:custGeom>
          <a:noFill/>
          <a:ln w="57150">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771" name="Rectangle 2"/>
          <p:cNvSpPr>
            <a:spLocks noGrp="1" noChangeArrowheads="1"/>
          </p:cNvSpPr>
          <p:nvPr>
            <p:ph type="title" idx="4294967295"/>
          </p:nvPr>
        </p:nvSpPr>
        <p:spPr>
          <a:xfrm>
            <a:off x="1752600" y="120651"/>
            <a:ext cx="8629650" cy="862013"/>
          </a:xfrm>
          <a:noFill/>
        </p:spPr>
        <p:txBody>
          <a:bodyPr vert="horz" lIns="92075" tIns="46038" rIns="92075" bIns="46038" rtlCol="0" anchor="ctr">
            <a:normAutofit/>
          </a:bodyPr>
          <a:lstStyle/>
          <a:p>
            <a:pPr eaLnBrk="1" hangingPunct="1"/>
            <a:r>
              <a:rPr lang="en-US" altLang="en-US" sz="5200" b="1"/>
              <a:t>Change in Supply</a:t>
            </a:r>
          </a:p>
        </p:txBody>
      </p:sp>
      <p:grpSp>
        <p:nvGrpSpPr>
          <p:cNvPr id="32772" name="Group 17"/>
          <p:cNvGrpSpPr>
            <a:grpSpLocks/>
          </p:cNvGrpSpPr>
          <p:nvPr/>
        </p:nvGrpSpPr>
        <p:grpSpPr bwMode="auto">
          <a:xfrm>
            <a:off x="4992688" y="1604964"/>
            <a:ext cx="4608512" cy="4262437"/>
            <a:chOff x="1473" y="948"/>
            <a:chExt cx="2989" cy="2724"/>
          </a:xfrm>
        </p:grpSpPr>
        <p:sp>
          <p:nvSpPr>
            <p:cNvPr id="32810" name="Line 18"/>
            <p:cNvSpPr>
              <a:spLocks noChangeShapeType="1"/>
            </p:cNvSpPr>
            <p:nvPr/>
          </p:nvSpPr>
          <p:spPr bwMode="auto">
            <a:xfrm>
              <a:off x="1489" y="948"/>
              <a:ext cx="0" cy="2724"/>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2811" name="Line 19"/>
            <p:cNvSpPr>
              <a:spLocks noChangeShapeType="1"/>
            </p:cNvSpPr>
            <p:nvPr/>
          </p:nvSpPr>
          <p:spPr bwMode="auto">
            <a:xfrm>
              <a:off x="1473" y="3655"/>
              <a:ext cx="2989" cy="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32773" name="Rectangle 21"/>
          <p:cNvSpPr>
            <a:spLocks noChangeArrowheads="1"/>
          </p:cNvSpPr>
          <p:nvPr/>
        </p:nvSpPr>
        <p:spPr bwMode="auto">
          <a:xfrm>
            <a:off x="9753601" y="5791201"/>
            <a:ext cx="460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Q</a:t>
            </a:r>
          </a:p>
        </p:txBody>
      </p:sp>
      <p:sp>
        <p:nvSpPr>
          <p:cNvPr id="32774" name="Rectangle 22"/>
          <p:cNvSpPr>
            <a:spLocks noChangeArrowheads="1"/>
          </p:cNvSpPr>
          <p:nvPr/>
        </p:nvSpPr>
        <p:spPr bwMode="auto">
          <a:xfrm>
            <a:off x="4729163" y="5683250"/>
            <a:ext cx="405560"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o</a:t>
            </a:r>
          </a:p>
        </p:txBody>
      </p:sp>
      <p:sp>
        <p:nvSpPr>
          <p:cNvPr id="32775" name="Text Box 23"/>
          <p:cNvSpPr txBox="1">
            <a:spLocks noChangeArrowheads="1"/>
          </p:cNvSpPr>
          <p:nvPr/>
        </p:nvSpPr>
        <p:spPr bwMode="auto">
          <a:xfrm>
            <a:off x="4578350" y="1595438"/>
            <a:ext cx="43815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US" altLang="en-US" sz="1800" b="1">
                <a:latin typeface="Arial" panose="020B0604020202020204" pitchFamily="34" charset="0"/>
              </a:rPr>
              <a:t>$5</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4</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3</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2</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1</a:t>
            </a:r>
          </a:p>
        </p:txBody>
      </p:sp>
      <p:sp>
        <p:nvSpPr>
          <p:cNvPr id="32776" name="Text Box 31"/>
          <p:cNvSpPr txBox="1">
            <a:spLocks noChangeArrowheads="1"/>
          </p:cNvSpPr>
          <p:nvPr/>
        </p:nvSpPr>
        <p:spPr bwMode="auto">
          <a:xfrm>
            <a:off x="4038601" y="990601"/>
            <a:ext cx="26765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800" b="1">
                <a:latin typeface="Arial" panose="020B0604020202020204" pitchFamily="34" charset="0"/>
              </a:rPr>
              <a:t>Price of Cereal</a:t>
            </a:r>
          </a:p>
        </p:txBody>
      </p:sp>
      <p:sp>
        <p:nvSpPr>
          <p:cNvPr id="32777" name="Text Box 32"/>
          <p:cNvSpPr txBox="1">
            <a:spLocks noChangeArrowheads="1"/>
          </p:cNvSpPr>
          <p:nvPr/>
        </p:nvSpPr>
        <p:spPr bwMode="auto">
          <a:xfrm>
            <a:off x="6048376" y="6206161"/>
            <a:ext cx="2835713"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400" b="1">
                <a:latin typeface="Arial" panose="020B0604020202020204" pitchFamily="34" charset="0"/>
              </a:rPr>
              <a:t>Quantity of Cereal</a:t>
            </a:r>
          </a:p>
        </p:txBody>
      </p:sp>
      <p:sp>
        <p:nvSpPr>
          <p:cNvPr id="32778" name="Text Box 34"/>
          <p:cNvSpPr txBox="1">
            <a:spLocks noChangeArrowheads="1"/>
          </p:cNvSpPr>
          <p:nvPr/>
        </p:nvSpPr>
        <p:spPr bwMode="auto">
          <a:xfrm>
            <a:off x="1828800" y="990600"/>
            <a:ext cx="2133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800" b="1">
                <a:solidFill>
                  <a:srgbClr val="CC0000"/>
                </a:solidFill>
              </a:rPr>
              <a:t>Supply Schedule</a:t>
            </a:r>
          </a:p>
        </p:txBody>
      </p:sp>
      <p:sp>
        <p:nvSpPr>
          <p:cNvPr id="32779" name="Text Box 35"/>
          <p:cNvSpPr txBox="1">
            <a:spLocks noChangeArrowheads="1"/>
          </p:cNvSpPr>
          <p:nvPr/>
        </p:nvSpPr>
        <p:spPr bwMode="auto">
          <a:xfrm>
            <a:off x="5224464" y="5827713"/>
            <a:ext cx="4529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a:latin typeface="Arial" panose="020B0604020202020204" pitchFamily="34" charset="0"/>
              </a:rPr>
              <a:t>10     20     30     40     50     60     70     80</a:t>
            </a:r>
          </a:p>
        </p:txBody>
      </p:sp>
      <p:sp>
        <p:nvSpPr>
          <p:cNvPr id="32780" name="Slide Number Placeholder 38"/>
          <p:cNvSpPr txBox="1">
            <a:spLocks noGrp="1"/>
          </p:cNvSpPr>
          <p:nvPr/>
        </p:nvSpPr>
        <p:spPr bwMode="auto">
          <a:xfrm>
            <a:off x="8763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11D95E1B-C847-4FAC-99D3-DCB28C91B2ED}" type="slidenum">
              <a:rPr lang="en-US" altLang="en-US" sz="1400"/>
              <a:pPr algn="r" eaLnBrk="1" hangingPunct="1">
                <a:spcBef>
                  <a:spcPct val="0"/>
                </a:spcBef>
                <a:buFontTx/>
                <a:buNone/>
              </a:pPr>
              <a:t>83</a:t>
            </a:fld>
            <a:endParaRPr lang="en-US" altLang="en-US" sz="1400"/>
          </a:p>
        </p:txBody>
      </p:sp>
      <p:graphicFrame>
        <p:nvGraphicFramePr>
          <p:cNvPr id="89103" name="Group 15">
            <a:extLst>
              <a:ext uri="{FF2B5EF4-FFF2-40B4-BE49-F238E27FC236}">
                <a16:creationId xmlns:a16="http://schemas.microsoft.com/office/drawing/2014/main" id="{7BE09ABA-3D73-498B-BB50-61D76D78A0BF}"/>
              </a:ext>
            </a:extLst>
          </p:cNvPr>
          <p:cNvGraphicFramePr>
            <a:graphicFrameLocks noGrp="1"/>
          </p:cNvGraphicFramePr>
          <p:nvPr/>
        </p:nvGraphicFramePr>
        <p:xfrm>
          <a:off x="1828801" y="2057401"/>
          <a:ext cx="2327275" cy="4173539"/>
        </p:xfrm>
        <a:graphic>
          <a:graphicData uri="http://schemas.openxmlformats.org/drawingml/2006/table">
            <a:tbl>
              <a:tblPr/>
              <a:tblGrid>
                <a:gridCol w="971550">
                  <a:extLst>
                    <a:ext uri="{9D8B030D-6E8A-4147-A177-3AD203B41FA5}">
                      <a16:colId xmlns:a16="http://schemas.microsoft.com/office/drawing/2014/main" val="4240364086"/>
                    </a:ext>
                  </a:extLst>
                </a:gridCol>
                <a:gridCol w="1355725">
                  <a:extLst>
                    <a:ext uri="{9D8B030D-6E8A-4147-A177-3AD203B41FA5}">
                      <a16:colId xmlns:a16="http://schemas.microsoft.com/office/drawing/2014/main" val="4118968535"/>
                    </a:ext>
                  </a:extLst>
                </a:gridCol>
              </a:tblGrid>
              <a:tr h="762000">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Price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Quantity</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Supplied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20208095"/>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62812774"/>
                  </a:ext>
                </a:extLst>
              </a:tr>
              <a:tr h="7032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40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44721176"/>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63424615"/>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01343005"/>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07133336"/>
                  </a:ext>
                </a:extLst>
              </a:tr>
            </a:tbl>
          </a:graphicData>
        </a:graphic>
      </p:graphicFrame>
      <p:sp>
        <p:nvSpPr>
          <p:cNvPr id="32804" name="Oval 38"/>
          <p:cNvSpPr>
            <a:spLocks noChangeArrowheads="1"/>
          </p:cNvSpPr>
          <p:nvPr/>
        </p:nvSpPr>
        <p:spPr bwMode="auto">
          <a:xfrm>
            <a:off x="5334000" y="49530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2805" name="Oval 39"/>
          <p:cNvSpPr>
            <a:spLocks noChangeArrowheads="1"/>
          </p:cNvSpPr>
          <p:nvPr/>
        </p:nvSpPr>
        <p:spPr bwMode="auto">
          <a:xfrm>
            <a:off x="5943600" y="42672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2806" name="Oval 40"/>
          <p:cNvSpPr>
            <a:spLocks noChangeArrowheads="1"/>
          </p:cNvSpPr>
          <p:nvPr/>
        </p:nvSpPr>
        <p:spPr bwMode="auto">
          <a:xfrm>
            <a:off x="6553200" y="34290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2807" name="Oval 41"/>
          <p:cNvSpPr>
            <a:spLocks noChangeArrowheads="1"/>
          </p:cNvSpPr>
          <p:nvPr/>
        </p:nvSpPr>
        <p:spPr bwMode="auto">
          <a:xfrm>
            <a:off x="7162800" y="2514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2808" name="Oval 42"/>
          <p:cNvSpPr>
            <a:spLocks noChangeArrowheads="1"/>
          </p:cNvSpPr>
          <p:nvPr/>
        </p:nvSpPr>
        <p:spPr bwMode="auto">
          <a:xfrm>
            <a:off x="7620000" y="16002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2809" name="Rectangle 31"/>
          <p:cNvSpPr>
            <a:spLocks noChangeArrowheads="1"/>
          </p:cNvSpPr>
          <p:nvPr/>
        </p:nvSpPr>
        <p:spPr bwMode="auto">
          <a:xfrm>
            <a:off x="7086601" y="1066801"/>
            <a:ext cx="13700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Supply</a:t>
            </a:r>
          </a:p>
        </p:txBody>
      </p:sp>
    </p:spTree>
    <p:extLst>
      <p:ext uri="{BB962C8B-B14F-4D97-AF65-F5344CB8AC3E}">
        <p14:creationId xmlns:p14="http://schemas.microsoft.com/office/powerpoint/2010/main" val="1370398195"/>
      </p:ext>
    </p:extLst>
  </p:cSld>
  <p:clrMapOvr>
    <a:masterClrMapping/>
  </p:clrMapOvr>
  <p:transition>
    <p:dissolv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reeform 16"/>
          <p:cNvSpPr>
            <a:spLocks/>
          </p:cNvSpPr>
          <p:nvPr/>
        </p:nvSpPr>
        <p:spPr bwMode="auto">
          <a:xfrm rot="21407190">
            <a:off x="5335589" y="1754188"/>
            <a:ext cx="2439987" cy="3200400"/>
          </a:xfrm>
          <a:custGeom>
            <a:avLst/>
            <a:gdLst>
              <a:gd name="T0" fmla="*/ 0 w 3038"/>
              <a:gd name="T1" fmla="*/ 2147483646 h 4134"/>
              <a:gd name="T2" fmla="*/ 2147483646 w 3038"/>
              <a:gd name="T3" fmla="*/ 2147483646 h 4134"/>
              <a:gd name="T4" fmla="*/ 2147483646 w 3038"/>
              <a:gd name="T5" fmla="*/ 2147483646 h 4134"/>
              <a:gd name="T6" fmla="*/ 2147483646 w 3038"/>
              <a:gd name="T7" fmla="*/ 2147483646 h 4134"/>
              <a:gd name="T8" fmla="*/ 2147483646 w 3038"/>
              <a:gd name="T9" fmla="*/ 2147483646 h 4134"/>
              <a:gd name="T10" fmla="*/ 2147483646 w 3038"/>
              <a:gd name="T11" fmla="*/ 2147483646 h 4134"/>
              <a:gd name="T12" fmla="*/ 2147483646 w 3038"/>
              <a:gd name="T13" fmla="*/ 2147483646 h 4134"/>
              <a:gd name="T14" fmla="*/ 2147483646 w 3038"/>
              <a:gd name="T15" fmla="*/ 2147483646 h 4134"/>
              <a:gd name="T16" fmla="*/ 2147483646 w 3038"/>
              <a:gd name="T17" fmla="*/ 0 h 41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38"/>
              <a:gd name="T28" fmla="*/ 0 h 4134"/>
              <a:gd name="T29" fmla="*/ 3038 w 3038"/>
              <a:gd name="T30" fmla="*/ 4134 h 41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38" h="4134">
                <a:moveTo>
                  <a:pt x="0" y="4134"/>
                </a:moveTo>
                <a:lnTo>
                  <a:pt x="438" y="3675"/>
                </a:lnTo>
                <a:lnTo>
                  <a:pt x="860" y="3198"/>
                </a:lnTo>
                <a:lnTo>
                  <a:pt x="1265" y="2704"/>
                </a:lnTo>
                <a:lnTo>
                  <a:pt x="1655" y="2194"/>
                </a:lnTo>
                <a:lnTo>
                  <a:pt x="2026" y="1668"/>
                </a:lnTo>
                <a:lnTo>
                  <a:pt x="2382" y="1128"/>
                </a:lnTo>
                <a:lnTo>
                  <a:pt x="2718" y="572"/>
                </a:lnTo>
                <a:lnTo>
                  <a:pt x="3038" y="0"/>
                </a:lnTo>
              </a:path>
            </a:pathLst>
          </a:custGeom>
          <a:noFill/>
          <a:ln w="57150">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795" name="Rectangle 2"/>
          <p:cNvSpPr>
            <a:spLocks noGrp="1" noChangeArrowheads="1"/>
          </p:cNvSpPr>
          <p:nvPr>
            <p:ph type="title" idx="4294967295"/>
          </p:nvPr>
        </p:nvSpPr>
        <p:spPr>
          <a:xfrm>
            <a:off x="1752600" y="120651"/>
            <a:ext cx="8629650" cy="862013"/>
          </a:xfrm>
          <a:noFill/>
        </p:spPr>
        <p:txBody>
          <a:bodyPr vert="horz" lIns="92075" tIns="46038" rIns="92075" bIns="46038" rtlCol="0" anchor="ctr">
            <a:normAutofit/>
          </a:bodyPr>
          <a:lstStyle/>
          <a:p>
            <a:pPr eaLnBrk="1" hangingPunct="1"/>
            <a:r>
              <a:rPr lang="en-US" altLang="en-US" sz="5200" b="1"/>
              <a:t>Change in Supply</a:t>
            </a:r>
          </a:p>
        </p:txBody>
      </p:sp>
      <p:grpSp>
        <p:nvGrpSpPr>
          <p:cNvPr id="33796" name="Group 17"/>
          <p:cNvGrpSpPr>
            <a:grpSpLocks/>
          </p:cNvGrpSpPr>
          <p:nvPr/>
        </p:nvGrpSpPr>
        <p:grpSpPr bwMode="auto">
          <a:xfrm>
            <a:off x="4992688" y="1604964"/>
            <a:ext cx="4608512" cy="4262437"/>
            <a:chOff x="1473" y="948"/>
            <a:chExt cx="2989" cy="2724"/>
          </a:xfrm>
        </p:grpSpPr>
        <p:sp>
          <p:nvSpPr>
            <p:cNvPr id="33839" name="Line 18"/>
            <p:cNvSpPr>
              <a:spLocks noChangeShapeType="1"/>
            </p:cNvSpPr>
            <p:nvPr/>
          </p:nvSpPr>
          <p:spPr bwMode="auto">
            <a:xfrm>
              <a:off x="1489" y="948"/>
              <a:ext cx="0" cy="2724"/>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3840" name="Line 19"/>
            <p:cNvSpPr>
              <a:spLocks noChangeShapeType="1"/>
            </p:cNvSpPr>
            <p:nvPr/>
          </p:nvSpPr>
          <p:spPr bwMode="auto">
            <a:xfrm>
              <a:off x="1473" y="3655"/>
              <a:ext cx="2989" cy="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33797" name="Rectangle 21"/>
          <p:cNvSpPr>
            <a:spLocks noChangeArrowheads="1"/>
          </p:cNvSpPr>
          <p:nvPr/>
        </p:nvSpPr>
        <p:spPr bwMode="auto">
          <a:xfrm>
            <a:off x="9753601" y="5791201"/>
            <a:ext cx="460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Q</a:t>
            </a:r>
          </a:p>
        </p:txBody>
      </p:sp>
      <p:sp>
        <p:nvSpPr>
          <p:cNvPr id="33798" name="Rectangle 22"/>
          <p:cNvSpPr>
            <a:spLocks noChangeArrowheads="1"/>
          </p:cNvSpPr>
          <p:nvPr/>
        </p:nvSpPr>
        <p:spPr bwMode="auto">
          <a:xfrm>
            <a:off x="4729163" y="5683250"/>
            <a:ext cx="405560"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o</a:t>
            </a:r>
          </a:p>
        </p:txBody>
      </p:sp>
      <p:sp>
        <p:nvSpPr>
          <p:cNvPr id="33799" name="Text Box 23"/>
          <p:cNvSpPr txBox="1">
            <a:spLocks noChangeArrowheads="1"/>
          </p:cNvSpPr>
          <p:nvPr/>
        </p:nvSpPr>
        <p:spPr bwMode="auto">
          <a:xfrm>
            <a:off x="4578350" y="1595438"/>
            <a:ext cx="43815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US" altLang="en-US" sz="1800" b="1">
                <a:latin typeface="Arial" panose="020B0604020202020204" pitchFamily="34" charset="0"/>
              </a:rPr>
              <a:t>$5</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4</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3</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2</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1</a:t>
            </a:r>
          </a:p>
        </p:txBody>
      </p:sp>
      <p:sp>
        <p:nvSpPr>
          <p:cNvPr id="33800" name="Text Box 31"/>
          <p:cNvSpPr txBox="1">
            <a:spLocks noChangeArrowheads="1"/>
          </p:cNvSpPr>
          <p:nvPr/>
        </p:nvSpPr>
        <p:spPr bwMode="auto">
          <a:xfrm>
            <a:off x="4038601" y="990601"/>
            <a:ext cx="26765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800" b="1">
                <a:latin typeface="Arial" panose="020B0604020202020204" pitchFamily="34" charset="0"/>
              </a:rPr>
              <a:t>Price of Cereal</a:t>
            </a:r>
          </a:p>
        </p:txBody>
      </p:sp>
      <p:sp>
        <p:nvSpPr>
          <p:cNvPr id="33801" name="Text Box 32"/>
          <p:cNvSpPr txBox="1">
            <a:spLocks noChangeArrowheads="1"/>
          </p:cNvSpPr>
          <p:nvPr/>
        </p:nvSpPr>
        <p:spPr bwMode="auto">
          <a:xfrm>
            <a:off x="6048376" y="6206161"/>
            <a:ext cx="2835713"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400" b="1">
                <a:latin typeface="Arial" panose="020B0604020202020204" pitchFamily="34" charset="0"/>
              </a:rPr>
              <a:t>Quantity of Cereal</a:t>
            </a:r>
          </a:p>
        </p:txBody>
      </p:sp>
      <p:sp>
        <p:nvSpPr>
          <p:cNvPr id="33802" name="Text Box 34"/>
          <p:cNvSpPr txBox="1">
            <a:spLocks noChangeArrowheads="1"/>
          </p:cNvSpPr>
          <p:nvPr/>
        </p:nvSpPr>
        <p:spPr bwMode="auto">
          <a:xfrm>
            <a:off x="1828800" y="990600"/>
            <a:ext cx="2133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800" b="1">
                <a:solidFill>
                  <a:srgbClr val="CC0000"/>
                </a:solidFill>
              </a:rPr>
              <a:t>Supply Schedule</a:t>
            </a:r>
          </a:p>
        </p:txBody>
      </p:sp>
      <p:sp>
        <p:nvSpPr>
          <p:cNvPr id="33803" name="Text Box 35"/>
          <p:cNvSpPr txBox="1">
            <a:spLocks noChangeArrowheads="1"/>
          </p:cNvSpPr>
          <p:nvPr/>
        </p:nvSpPr>
        <p:spPr bwMode="auto">
          <a:xfrm>
            <a:off x="5224464" y="5827713"/>
            <a:ext cx="4529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a:latin typeface="Arial" panose="020B0604020202020204" pitchFamily="34" charset="0"/>
              </a:rPr>
              <a:t>10     20     30     40     50     60     70     80</a:t>
            </a:r>
          </a:p>
        </p:txBody>
      </p:sp>
      <p:sp>
        <p:nvSpPr>
          <p:cNvPr id="33804" name="Slide Number Placeholder 38"/>
          <p:cNvSpPr txBox="1">
            <a:spLocks noGrp="1"/>
          </p:cNvSpPr>
          <p:nvPr/>
        </p:nvSpPr>
        <p:spPr bwMode="auto">
          <a:xfrm>
            <a:off x="8763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CDD8B675-31CC-42E0-829A-03AB603F0758}" type="slidenum">
              <a:rPr lang="en-US" altLang="en-US" sz="1400"/>
              <a:pPr algn="r" eaLnBrk="1" hangingPunct="1">
                <a:spcBef>
                  <a:spcPct val="0"/>
                </a:spcBef>
                <a:buFontTx/>
                <a:buNone/>
              </a:pPr>
              <a:t>84</a:t>
            </a:fld>
            <a:endParaRPr lang="en-US" altLang="en-US" sz="1400"/>
          </a:p>
        </p:txBody>
      </p:sp>
      <p:graphicFrame>
        <p:nvGraphicFramePr>
          <p:cNvPr id="90127" name="Group 15">
            <a:extLst>
              <a:ext uri="{FF2B5EF4-FFF2-40B4-BE49-F238E27FC236}">
                <a16:creationId xmlns:a16="http://schemas.microsoft.com/office/drawing/2014/main" id="{B2030402-5447-4603-9314-2C51522EF1C1}"/>
              </a:ext>
            </a:extLst>
          </p:cNvPr>
          <p:cNvGraphicFramePr>
            <a:graphicFrameLocks noGrp="1"/>
          </p:cNvGraphicFramePr>
          <p:nvPr/>
        </p:nvGraphicFramePr>
        <p:xfrm>
          <a:off x="1828801" y="2057401"/>
          <a:ext cx="2327275" cy="4173539"/>
        </p:xfrm>
        <a:graphic>
          <a:graphicData uri="http://schemas.openxmlformats.org/drawingml/2006/table">
            <a:tbl>
              <a:tblPr/>
              <a:tblGrid>
                <a:gridCol w="971550">
                  <a:extLst>
                    <a:ext uri="{9D8B030D-6E8A-4147-A177-3AD203B41FA5}">
                      <a16:colId xmlns:a16="http://schemas.microsoft.com/office/drawing/2014/main" val="3850749395"/>
                    </a:ext>
                  </a:extLst>
                </a:gridCol>
                <a:gridCol w="1355725">
                  <a:extLst>
                    <a:ext uri="{9D8B030D-6E8A-4147-A177-3AD203B41FA5}">
                      <a16:colId xmlns:a16="http://schemas.microsoft.com/office/drawing/2014/main" val="462269875"/>
                    </a:ext>
                  </a:extLst>
                </a:gridCol>
              </a:tblGrid>
              <a:tr h="762000">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Price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Quantity</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Supplied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49544515"/>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09344282"/>
                  </a:ext>
                </a:extLst>
              </a:tr>
              <a:tr h="7032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40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46976117"/>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39103389"/>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5911809"/>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55991765"/>
                  </a:ext>
                </a:extLst>
              </a:tr>
            </a:tbl>
          </a:graphicData>
        </a:graphic>
      </p:graphicFrame>
      <p:sp>
        <p:nvSpPr>
          <p:cNvPr id="33828" name="Oval 38"/>
          <p:cNvSpPr>
            <a:spLocks noChangeArrowheads="1"/>
          </p:cNvSpPr>
          <p:nvPr/>
        </p:nvSpPr>
        <p:spPr bwMode="auto">
          <a:xfrm>
            <a:off x="5334000" y="49530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3829" name="Oval 39"/>
          <p:cNvSpPr>
            <a:spLocks noChangeArrowheads="1"/>
          </p:cNvSpPr>
          <p:nvPr/>
        </p:nvSpPr>
        <p:spPr bwMode="auto">
          <a:xfrm>
            <a:off x="5943600" y="42672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3830" name="Oval 40"/>
          <p:cNvSpPr>
            <a:spLocks noChangeArrowheads="1"/>
          </p:cNvSpPr>
          <p:nvPr/>
        </p:nvSpPr>
        <p:spPr bwMode="auto">
          <a:xfrm>
            <a:off x="6553200" y="34290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3831" name="Oval 41"/>
          <p:cNvSpPr>
            <a:spLocks noChangeArrowheads="1"/>
          </p:cNvSpPr>
          <p:nvPr/>
        </p:nvSpPr>
        <p:spPr bwMode="auto">
          <a:xfrm>
            <a:off x="7162800" y="2514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3832" name="Oval 42"/>
          <p:cNvSpPr>
            <a:spLocks noChangeArrowheads="1"/>
          </p:cNvSpPr>
          <p:nvPr/>
        </p:nvSpPr>
        <p:spPr bwMode="auto">
          <a:xfrm>
            <a:off x="7620000" y="16002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3833" name="Rectangle 31"/>
          <p:cNvSpPr>
            <a:spLocks noChangeArrowheads="1"/>
          </p:cNvSpPr>
          <p:nvPr/>
        </p:nvSpPr>
        <p:spPr bwMode="auto">
          <a:xfrm>
            <a:off x="7086601" y="1066801"/>
            <a:ext cx="13700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Supply</a:t>
            </a:r>
          </a:p>
        </p:txBody>
      </p:sp>
      <p:sp>
        <p:nvSpPr>
          <p:cNvPr id="33834" name="Line 44"/>
          <p:cNvSpPr>
            <a:spLocks noChangeShapeType="1"/>
          </p:cNvSpPr>
          <p:nvPr/>
        </p:nvSpPr>
        <p:spPr bwMode="auto">
          <a:xfrm flipV="1">
            <a:off x="2971800" y="30480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35" name="Line 45"/>
          <p:cNvSpPr>
            <a:spLocks noChangeShapeType="1"/>
          </p:cNvSpPr>
          <p:nvPr/>
        </p:nvSpPr>
        <p:spPr bwMode="auto">
          <a:xfrm flipV="1">
            <a:off x="2895600" y="36576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36" name="Line 46"/>
          <p:cNvSpPr>
            <a:spLocks noChangeShapeType="1"/>
          </p:cNvSpPr>
          <p:nvPr/>
        </p:nvSpPr>
        <p:spPr bwMode="auto">
          <a:xfrm flipV="1">
            <a:off x="2895600" y="43434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37" name="Line 47"/>
          <p:cNvSpPr>
            <a:spLocks noChangeShapeType="1"/>
          </p:cNvSpPr>
          <p:nvPr/>
        </p:nvSpPr>
        <p:spPr bwMode="auto">
          <a:xfrm flipV="1">
            <a:off x="2895600" y="50292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38" name="Line 48"/>
          <p:cNvSpPr>
            <a:spLocks noChangeShapeType="1"/>
          </p:cNvSpPr>
          <p:nvPr/>
        </p:nvSpPr>
        <p:spPr bwMode="auto">
          <a:xfrm flipV="1">
            <a:off x="2971800" y="57150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998365315"/>
      </p:ext>
    </p:extLst>
  </p:cSld>
  <p:clrMapOvr>
    <a:masterClrMapping/>
  </p:clrMapOvr>
  <p:transition>
    <p:dissolv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reeform 16"/>
          <p:cNvSpPr>
            <a:spLocks/>
          </p:cNvSpPr>
          <p:nvPr/>
        </p:nvSpPr>
        <p:spPr bwMode="auto">
          <a:xfrm rot="21407190">
            <a:off x="5335589" y="1754188"/>
            <a:ext cx="2439987" cy="3200400"/>
          </a:xfrm>
          <a:custGeom>
            <a:avLst/>
            <a:gdLst>
              <a:gd name="T0" fmla="*/ 0 w 3038"/>
              <a:gd name="T1" fmla="*/ 2147483646 h 4134"/>
              <a:gd name="T2" fmla="*/ 2147483646 w 3038"/>
              <a:gd name="T3" fmla="*/ 2147483646 h 4134"/>
              <a:gd name="T4" fmla="*/ 2147483646 w 3038"/>
              <a:gd name="T5" fmla="*/ 2147483646 h 4134"/>
              <a:gd name="T6" fmla="*/ 2147483646 w 3038"/>
              <a:gd name="T7" fmla="*/ 2147483646 h 4134"/>
              <a:gd name="T8" fmla="*/ 2147483646 w 3038"/>
              <a:gd name="T9" fmla="*/ 2147483646 h 4134"/>
              <a:gd name="T10" fmla="*/ 2147483646 w 3038"/>
              <a:gd name="T11" fmla="*/ 2147483646 h 4134"/>
              <a:gd name="T12" fmla="*/ 2147483646 w 3038"/>
              <a:gd name="T13" fmla="*/ 2147483646 h 4134"/>
              <a:gd name="T14" fmla="*/ 2147483646 w 3038"/>
              <a:gd name="T15" fmla="*/ 2147483646 h 4134"/>
              <a:gd name="T16" fmla="*/ 2147483646 w 3038"/>
              <a:gd name="T17" fmla="*/ 0 h 41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38"/>
              <a:gd name="T28" fmla="*/ 0 h 4134"/>
              <a:gd name="T29" fmla="*/ 3038 w 3038"/>
              <a:gd name="T30" fmla="*/ 4134 h 41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38" h="4134">
                <a:moveTo>
                  <a:pt x="0" y="4134"/>
                </a:moveTo>
                <a:lnTo>
                  <a:pt x="438" y="3675"/>
                </a:lnTo>
                <a:lnTo>
                  <a:pt x="860" y="3198"/>
                </a:lnTo>
                <a:lnTo>
                  <a:pt x="1265" y="2704"/>
                </a:lnTo>
                <a:lnTo>
                  <a:pt x="1655" y="2194"/>
                </a:lnTo>
                <a:lnTo>
                  <a:pt x="2026" y="1668"/>
                </a:lnTo>
                <a:lnTo>
                  <a:pt x="2382" y="1128"/>
                </a:lnTo>
                <a:lnTo>
                  <a:pt x="2718" y="572"/>
                </a:lnTo>
                <a:lnTo>
                  <a:pt x="3038" y="0"/>
                </a:lnTo>
              </a:path>
            </a:pathLst>
          </a:custGeom>
          <a:noFill/>
          <a:ln w="57150">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19" name="Rectangle 2"/>
          <p:cNvSpPr>
            <a:spLocks noGrp="1" noChangeArrowheads="1"/>
          </p:cNvSpPr>
          <p:nvPr>
            <p:ph type="title" idx="4294967295"/>
          </p:nvPr>
        </p:nvSpPr>
        <p:spPr>
          <a:xfrm>
            <a:off x="1752600" y="120651"/>
            <a:ext cx="8629650" cy="862013"/>
          </a:xfrm>
          <a:noFill/>
        </p:spPr>
        <p:txBody>
          <a:bodyPr vert="horz" lIns="92075" tIns="46038" rIns="92075" bIns="46038" rtlCol="0" anchor="ctr">
            <a:normAutofit/>
          </a:bodyPr>
          <a:lstStyle/>
          <a:p>
            <a:pPr eaLnBrk="1" hangingPunct="1"/>
            <a:r>
              <a:rPr lang="en-US" altLang="en-US" sz="5200" b="1"/>
              <a:t>Change in Supply</a:t>
            </a:r>
          </a:p>
        </p:txBody>
      </p:sp>
      <p:grpSp>
        <p:nvGrpSpPr>
          <p:cNvPr id="34820" name="Group 17"/>
          <p:cNvGrpSpPr>
            <a:grpSpLocks/>
          </p:cNvGrpSpPr>
          <p:nvPr/>
        </p:nvGrpSpPr>
        <p:grpSpPr bwMode="auto">
          <a:xfrm>
            <a:off x="4992688" y="1604964"/>
            <a:ext cx="4608512" cy="4262437"/>
            <a:chOff x="1473" y="948"/>
            <a:chExt cx="2989" cy="2724"/>
          </a:xfrm>
        </p:grpSpPr>
        <p:sp>
          <p:nvSpPr>
            <p:cNvPr id="34863" name="Line 18"/>
            <p:cNvSpPr>
              <a:spLocks noChangeShapeType="1"/>
            </p:cNvSpPr>
            <p:nvPr/>
          </p:nvSpPr>
          <p:spPr bwMode="auto">
            <a:xfrm>
              <a:off x="1489" y="948"/>
              <a:ext cx="0" cy="2724"/>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4864" name="Line 19"/>
            <p:cNvSpPr>
              <a:spLocks noChangeShapeType="1"/>
            </p:cNvSpPr>
            <p:nvPr/>
          </p:nvSpPr>
          <p:spPr bwMode="auto">
            <a:xfrm>
              <a:off x="1473" y="3655"/>
              <a:ext cx="2989" cy="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34821" name="Rectangle 21"/>
          <p:cNvSpPr>
            <a:spLocks noChangeArrowheads="1"/>
          </p:cNvSpPr>
          <p:nvPr/>
        </p:nvSpPr>
        <p:spPr bwMode="auto">
          <a:xfrm>
            <a:off x="9753601" y="5791201"/>
            <a:ext cx="460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Q</a:t>
            </a:r>
          </a:p>
        </p:txBody>
      </p:sp>
      <p:sp>
        <p:nvSpPr>
          <p:cNvPr id="34822" name="Rectangle 22"/>
          <p:cNvSpPr>
            <a:spLocks noChangeArrowheads="1"/>
          </p:cNvSpPr>
          <p:nvPr/>
        </p:nvSpPr>
        <p:spPr bwMode="auto">
          <a:xfrm>
            <a:off x="4729163" y="5683250"/>
            <a:ext cx="405560"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o</a:t>
            </a:r>
          </a:p>
        </p:txBody>
      </p:sp>
      <p:sp>
        <p:nvSpPr>
          <p:cNvPr id="34823" name="Text Box 23"/>
          <p:cNvSpPr txBox="1">
            <a:spLocks noChangeArrowheads="1"/>
          </p:cNvSpPr>
          <p:nvPr/>
        </p:nvSpPr>
        <p:spPr bwMode="auto">
          <a:xfrm>
            <a:off x="4578350" y="1595438"/>
            <a:ext cx="43815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US" altLang="en-US" sz="1800" b="1">
                <a:latin typeface="Arial" panose="020B0604020202020204" pitchFamily="34" charset="0"/>
              </a:rPr>
              <a:t>$5</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4</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3</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2</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1</a:t>
            </a:r>
          </a:p>
        </p:txBody>
      </p:sp>
      <p:sp>
        <p:nvSpPr>
          <p:cNvPr id="34824" name="Text Box 31"/>
          <p:cNvSpPr txBox="1">
            <a:spLocks noChangeArrowheads="1"/>
          </p:cNvSpPr>
          <p:nvPr/>
        </p:nvSpPr>
        <p:spPr bwMode="auto">
          <a:xfrm>
            <a:off x="4038601" y="990601"/>
            <a:ext cx="26765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800" b="1">
                <a:latin typeface="Arial" panose="020B0604020202020204" pitchFamily="34" charset="0"/>
              </a:rPr>
              <a:t>Price of Cereal</a:t>
            </a:r>
          </a:p>
        </p:txBody>
      </p:sp>
      <p:sp>
        <p:nvSpPr>
          <p:cNvPr id="34825" name="Text Box 32"/>
          <p:cNvSpPr txBox="1">
            <a:spLocks noChangeArrowheads="1"/>
          </p:cNvSpPr>
          <p:nvPr/>
        </p:nvSpPr>
        <p:spPr bwMode="auto">
          <a:xfrm>
            <a:off x="6048376" y="6206161"/>
            <a:ext cx="2835713"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400" b="1">
                <a:latin typeface="Arial" panose="020B0604020202020204" pitchFamily="34" charset="0"/>
              </a:rPr>
              <a:t>Quantity of Cereal</a:t>
            </a:r>
          </a:p>
        </p:txBody>
      </p:sp>
      <p:sp>
        <p:nvSpPr>
          <p:cNvPr id="34826" name="Text Box 34"/>
          <p:cNvSpPr txBox="1">
            <a:spLocks noChangeArrowheads="1"/>
          </p:cNvSpPr>
          <p:nvPr/>
        </p:nvSpPr>
        <p:spPr bwMode="auto">
          <a:xfrm>
            <a:off x="1828800" y="990600"/>
            <a:ext cx="2133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800" b="1">
                <a:solidFill>
                  <a:srgbClr val="CC0000"/>
                </a:solidFill>
              </a:rPr>
              <a:t>Supply Schedule</a:t>
            </a:r>
          </a:p>
        </p:txBody>
      </p:sp>
      <p:sp>
        <p:nvSpPr>
          <p:cNvPr id="34827" name="Text Box 35"/>
          <p:cNvSpPr txBox="1">
            <a:spLocks noChangeArrowheads="1"/>
          </p:cNvSpPr>
          <p:nvPr/>
        </p:nvSpPr>
        <p:spPr bwMode="auto">
          <a:xfrm>
            <a:off x="5224464" y="5827713"/>
            <a:ext cx="4529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a:latin typeface="Arial" panose="020B0604020202020204" pitchFamily="34" charset="0"/>
              </a:rPr>
              <a:t>10     20     30     40     50     60     70     80</a:t>
            </a:r>
          </a:p>
        </p:txBody>
      </p:sp>
      <p:sp>
        <p:nvSpPr>
          <p:cNvPr id="34828" name="Slide Number Placeholder 38"/>
          <p:cNvSpPr txBox="1">
            <a:spLocks noGrp="1"/>
          </p:cNvSpPr>
          <p:nvPr/>
        </p:nvSpPr>
        <p:spPr bwMode="auto">
          <a:xfrm>
            <a:off x="8763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B2BD4747-12B9-42A0-8240-92FDFCB0DCCD}" type="slidenum">
              <a:rPr lang="en-US" altLang="en-US" sz="1400"/>
              <a:pPr algn="r" eaLnBrk="1" hangingPunct="1">
                <a:spcBef>
                  <a:spcPct val="0"/>
                </a:spcBef>
                <a:buFontTx/>
                <a:buNone/>
              </a:pPr>
              <a:t>85</a:t>
            </a:fld>
            <a:endParaRPr lang="en-US" altLang="en-US" sz="1400"/>
          </a:p>
        </p:txBody>
      </p:sp>
      <p:graphicFrame>
        <p:nvGraphicFramePr>
          <p:cNvPr id="91151" name="Group 15">
            <a:extLst>
              <a:ext uri="{FF2B5EF4-FFF2-40B4-BE49-F238E27FC236}">
                <a16:creationId xmlns:a16="http://schemas.microsoft.com/office/drawing/2014/main" id="{4BFAF1CD-DFBF-44EB-82B8-CC7E326F55F2}"/>
              </a:ext>
            </a:extLst>
          </p:cNvPr>
          <p:cNvGraphicFramePr>
            <a:graphicFrameLocks noGrp="1"/>
          </p:cNvGraphicFramePr>
          <p:nvPr/>
        </p:nvGraphicFramePr>
        <p:xfrm>
          <a:off x="1828801" y="2057401"/>
          <a:ext cx="2327275" cy="4173539"/>
        </p:xfrm>
        <a:graphic>
          <a:graphicData uri="http://schemas.openxmlformats.org/drawingml/2006/table">
            <a:tbl>
              <a:tblPr/>
              <a:tblGrid>
                <a:gridCol w="971550">
                  <a:extLst>
                    <a:ext uri="{9D8B030D-6E8A-4147-A177-3AD203B41FA5}">
                      <a16:colId xmlns:a16="http://schemas.microsoft.com/office/drawing/2014/main" val="4142442526"/>
                    </a:ext>
                  </a:extLst>
                </a:gridCol>
                <a:gridCol w="1355725">
                  <a:extLst>
                    <a:ext uri="{9D8B030D-6E8A-4147-A177-3AD203B41FA5}">
                      <a16:colId xmlns:a16="http://schemas.microsoft.com/office/drawing/2014/main" val="2518652031"/>
                    </a:ext>
                  </a:extLst>
                </a:gridCol>
              </a:tblGrid>
              <a:tr h="762000">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Price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Quantity</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Supplied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56674125"/>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533400" indent="-533400" eaLnBrk="0" hangingPunct="0">
                        <a:spcBef>
                          <a:spcPct val="20000"/>
                        </a:spcBef>
                        <a:defRPr sz="2800">
                          <a:solidFill>
                            <a:schemeClr val="tx1"/>
                          </a:solidFill>
                          <a:latin typeface="Times New Roman" panose="02020603050405020304" pitchFamily="18" charset="0"/>
                        </a:defRPr>
                      </a:lvl1pPr>
                      <a:lvl2pPr marL="914400" indent="-457200" eaLnBrk="0" hangingPunct="0">
                        <a:spcBef>
                          <a:spcPct val="20000"/>
                        </a:spcBef>
                        <a:defRPr sz="2400">
                          <a:solidFill>
                            <a:schemeClr val="tx1"/>
                          </a:solidFill>
                          <a:latin typeface="Times New Roman" panose="02020603050405020304" pitchFamily="18" charset="0"/>
                        </a:defRPr>
                      </a:lvl2pPr>
                      <a:lvl3pPr marL="1295400" indent="-381000" eaLnBrk="0" hangingPunct="0">
                        <a:spcBef>
                          <a:spcPct val="20000"/>
                        </a:spcBef>
                        <a:defRPr sz="2000">
                          <a:solidFill>
                            <a:schemeClr val="tx1"/>
                          </a:solidFill>
                          <a:latin typeface="Times New Roman" panose="02020603050405020304" pitchFamily="18" charset="0"/>
                        </a:defRPr>
                      </a:lvl3pPr>
                      <a:lvl4pPr marL="1714500" indent="-342900" eaLnBrk="0" hangingPunct="0">
                        <a:spcBef>
                          <a:spcPct val="20000"/>
                        </a:spcBef>
                        <a:defRPr>
                          <a:solidFill>
                            <a:schemeClr val="tx1"/>
                          </a:solidFill>
                          <a:latin typeface="Times New Roman" panose="02020603050405020304" pitchFamily="18" charset="0"/>
                        </a:defRPr>
                      </a:lvl4pPr>
                      <a:lvl5pPr marL="2171700" indent="-342900" eaLnBrk="0" hangingPunct="0">
                        <a:spcBef>
                          <a:spcPct val="20000"/>
                        </a:spcBef>
                        <a:defRPr>
                          <a:solidFill>
                            <a:schemeClr val="tx1"/>
                          </a:solidFill>
                          <a:latin typeface="Times New Roman" panose="02020603050405020304" pitchFamily="18" charset="0"/>
                        </a:defRPr>
                      </a:lvl5pPr>
                      <a:lvl6pPr marL="2628900" indent="-342900" eaLnBrk="0" fontAlgn="base" hangingPunct="0">
                        <a:spcBef>
                          <a:spcPct val="20000"/>
                        </a:spcBef>
                        <a:spcAft>
                          <a:spcPct val="0"/>
                        </a:spcAft>
                        <a:defRPr>
                          <a:solidFill>
                            <a:schemeClr val="tx1"/>
                          </a:solidFill>
                          <a:latin typeface="Times New Roman" panose="02020603050405020304" pitchFamily="18" charset="0"/>
                        </a:defRPr>
                      </a:lvl6pPr>
                      <a:lvl7pPr marL="3086100" indent="-342900" eaLnBrk="0" fontAlgn="base" hangingPunct="0">
                        <a:spcBef>
                          <a:spcPct val="20000"/>
                        </a:spcBef>
                        <a:spcAft>
                          <a:spcPct val="0"/>
                        </a:spcAft>
                        <a:defRPr>
                          <a:solidFill>
                            <a:schemeClr val="tx1"/>
                          </a:solidFill>
                          <a:latin typeface="Times New Roman" panose="02020603050405020304" pitchFamily="18" charset="0"/>
                        </a:defRPr>
                      </a:lvl7pPr>
                      <a:lvl8pPr marL="3543300" indent="-342900" eaLnBrk="0" fontAlgn="base" hangingPunct="0">
                        <a:spcBef>
                          <a:spcPct val="20000"/>
                        </a:spcBef>
                        <a:spcAft>
                          <a:spcPct val="0"/>
                        </a:spcAft>
                        <a:defRPr>
                          <a:solidFill>
                            <a:schemeClr val="tx1"/>
                          </a:solidFill>
                          <a:latin typeface="Times New Roman" panose="02020603050405020304" pitchFamily="18" charset="0"/>
                        </a:defRPr>
                      </a:lvl8pPr>
                      <a:lvl9pPr marL="4000500" indent="-342900" eaLnBrk="0" fontAlgn="base" hangingPunct="0">
                        <a:spcBef>
                          <a:spcPct val="20000"/>
                        </a:spcBef>
                        <a:spcAft>
                          <a:spcPct val="0"/>
                        </a:spcAft>
                        <a:defRPr>
                          <a:solidFill>
                            <a:schemeClr val="tx1"/>
                          </a:solidFill>
                          <a:latin typeface="Times New Roman" panose="02020603050405020304" pitchFamily="18" charset="0"/>
                        </a:defRPr>
                      </a:lvl9pPr>
                    </a:lstStyle>
                    <a:p>
                      <a:pPr marL="533400" marR="0" lvl="0" indent="-533400" algn="l" defTabSz="914400" rtl="0" eaLnBrk="0" fontAlgn="base" latinLnBrk="0" hangingPunct="0">
                        <a:lnSpc>
                          <a:spcPct val="100000"/>
                        </a:lnSpc>
                        <a:spcBef>
                          <a:spcPct val="20000"/>
                        </a:spcBef>
                        <a:spcAft>
                          <a:spcPct val="0"/>
                        </a:spcAft>
                        <a:buClrTx/>
                        <a:buSzTx/>
                        <a:buFontTx/>
                        <a:buAutoNum type="arabicPlain" startAt="50"/>
                        <a:tabLst/>
                      </a:pPr>
                      <a:r>
                        <a:rPr kumimoji="0" lang="en-US" altLang="en-US" sz="2800" b="1" i="0" u="none" strike="noStrike" cap="none" normalizeH="0" baseline="0">
                          <a:ln>
                            <a:noFill/>
                          </a:ln>
                          <a:solidFill>
                            <a:schemeClr val="tx1"/>
                          </a:solidFill>
                          <a:effectLst/>
                          <a:latin typeface="Times New Roman" panose="02020603050405020304" pitchFamily="18"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66732921"/>
                  </a:ext>
                </a:extLst>
              </a:tr>
              <a:tr h="7032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533400" indent="-533400" eaLnBrk="0" hangingPunct="0">
                        <a:spcBef>
                          <a:spcPct val="20000"/>
                        </a:spcBef>
                        <a:defRPr sz="2800">
                          <a:solidFill>
                            <a:schemeClr val="tx1"/>
                          </a:solidFill>
                          <a:latin typeface="Times New Roman" panose="02020603050405020304" pitchFamily="18" charset="0"/>
                        </a:defRPr>
                      </a:lvl1pPr>
                      <a:lvl2pPr marL="914400" indent="-457200" eaLnBrk="0" hangingPunct="0">
                        <a:spcBef>
                          <a:spcPct val="20000"/>
                        </a:spcBef>
                        <a:defRPr sz="2400">
                          <a:solidFill>
                            <a:schemeClr val="tx1"/>
                          </a:solidFill>
                          <a:latin typeface="Times New Roman" panose="02020603050405020304" pitchFamily="18" charset="0"/>
                        </a:defRPr>
                      </a:lvl2pPr>
                      <a:lvl3pPr marL="1295400" indent="-381000" eaLnBrk="0" hangingPunct="0">
                        <a:spcBef>
                          <a:spcPct val="20000"/>
                        </a:spcBef>
                        <a:defRPr sz="2000">
                          <a:solidFill>
                            <a:schemeClr val="tx1"/>
                          </a:solidFill>
                          <a:latin typeface="Times New Roman" panose="02020603050405020304" pitchFamily="18" charset="0"/>
                        </a:defRPr>
                      </a:lvl3pPr>
                      <a:lvl4pPr marL="1714500" indent="-342900" eaLnBrk="0" hangingPunct="0">
                        <a:spcBef>
                          <a:spcPct val="20000"/>
                        </a:spcBef>
                        <a:defRPr>
                          <a:solidFill>
                            <a:schemeClr val="tx1"/>
                          </a:solidFill>
                          <a:latin typeface="Times New Roman" panose="02020603050405020304" pitchFamily="18" charset="0"/>
                        </a:defRPr>
                      </a:lvl4pPr>
                      <a:lvl5pPr marL="2171700" indent="-342900" eaLnBrk="0" hangingPunct="0">
                        <a:spcBef>
                          <a:spcPct val="20000"/>
                        </a:spcBef>
                        <a:defRPr>
                          <a:solidFill>
                            <a:schemeClr val="tx1"/>
                          </a:solidFill>
                          <a:latin typeface="Times New Roman" panose="02020603050405020304" pitchFamily="18" charset="0"/>
                        </a:defRPr>
                      </a:lvl5pPr>
                      <a:lvl6pPr marL="2628900" indent="-342900" eaLnBrk="0" fontAlgn="base" hangingPunct="0">
                        <a:spcBef>
                          <a:spcPct val="20000"/>
                        </a:spcBef>
                        <a:spcAft>
                          <a:spcPct val="0"/>
                        </a:spcAft>
                        <a:defRPr>
                          <a:solidFill>
                            <a:schemeClr val="tx1"/>
                          </a:solidFill>
                          <a:latin typeface="Times New Roman" panose="02020603050405020304" pitchFamily="18" charset="0"/>
                        </a:defRPr>
                      </a:lvl6pPr>
                      <a:lvl7pPr marL="3086100" indent="-342900" eaLnBrk="0" fontAlgn="base" hangingPunct="0">
                        <a:spcBef>
                          <a:spcPct val="20000"/>
                        </a:spcBef>
                        <a:spcAft>
                          <a:spcPct val="0"/>
                        </a:spcAft>
                        <a:defRPr>
                          <a:solidFill>
                            <a:schemeClr val="tx1"/>
                          </a:solidFill>
                          <a:latin typeface="Times New Roman" panose="02020603050405020304" pitchFamily="18" charset="0"/>
                        </a:defRPr>
                      </a:lvl7pPr>
                      <a:lvl8pPr marL="3543300" indent="-342900" eaLnBrk="0" fontAlgn="base" hangingPunct="0">
                        <a:spcBef>
                          <a:spcPct val="20000"/>
                        </a:spcBef>
                        <a:spcAft>
                          <a:spcPct val="0"/>
                        </a:spcAft>
                        <a:defRPr>
                          <a:solidFill>
                            <a:schemeClr val="tx1"/>
                          </a:solidFill>
                          <a:latin typeface="Times New Roman" panose="02020603050405020304" pitchFamily="18" charset="0"/>
                        </a:defRPr>
                      </a:lvl8pPr>
                      <a:lvl9pPr marL="4000500" indent="-342900" eaLnBrk="0" fontAlgn="base" hangingPunct="0">
                        <a:spcBef>
                          <a:spcPct val="20000"/>
                        </a:spcBef>
                        <a:spcAft>
                          <a:spcPct val="0"/>
                        </a:spcAft>
                        <a:defRPr>
                          <a:solidFill>
                            <a:schemeClr val="tx1"/>
                          </a:solidFill>
                          <a:latin typeface="Times New Roman" panose="02020603050405020304" pitchFamily="18" charset="0"/>
                        </a:defRPr>
                      </a:lvl9pPr>
                    </a:lstStyle>
                    <a:p>
                      <a:pPr marL="533400" marR="0" lvl="0" indent="-533400" algn="l" defTabSz="914400" rtl="0" eaLnBrk="0" fontAlgn="base" latinLnBrk="0" hangingPunct="0">
                        <a:lnSpc>
                          <a:spcPct val="100000"/>
                        </a:lnSpc>
                        <a:spcBef>
                          <a:spcPct val="20000"/>
                        </a:spcBef>
                        <a:spcAft>
                          <a:spcPct val="0"/>
                        </a:spcAft>
                        <a:buClrTx/>
                        <a:buSzTx/>
                        <a:buFontTx/>
                        <a:buAutoNum type="arabicPlain" startAt="40"/>
                        <a:tabLst/>
                      </a:pPr>
                      <a:r>
                        <a:rPr kumimoji="0" lang="en-US" altLang="en-US" sz="2800" b="1" i="0" u="none" strike="noStrike" cap="none" normalizeH="0" baseline="0">
                          <a:ln>
                            <a:noFill/>
                          </a:ln>
                          <a:solidFill>
                            <a:schemeClr val="tx1"/>
                          </a:solidFill>
                          <a:effectLst/>
                          <a:latin typeface="Times New Roman" panose="02020603050405020304" pitchFamily="18" charset="0"/>
                        </a:rPr>
                        <a:t>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66620386"/>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533400" indent="-533400" eaLnBrk="0" hangingPunct="0">
                        <a:spcBef>
                          <a:spcPct val="20000"/>
                        </a:spcBef>
                        <a:defRPr sz="2800">
                          <a:solidFill>
                            <a:schemeClr val="tx1"/>
                          </a:solidFill>
                          <a:latin typeface="Times New Roman" panose="02020603050405020304" pitchFamily="18" charset="0"/>
                        </a:defRPr>
                      </a:lvl1pPr>
                      <a:lvl2pPr marL="914400" indent="-457200" eaLnBrk="0" hangingPunct="0">
                        <a:spcBef>
                          <a:spcPct val="20000"/>
                        </a:spcBef>
                        <a:defRPr sz="2400">
                          <a:solidFill>
                            <a:schemeClr val="tx1"/>
                          </a:solidFill>
                          <a:latin typeface="Times New Roman" panose="02020603050405020304" pitchFamily="18" charset="0"/>
                        </a:defRPr>
                      </a:lvl2pPr>
                      <a:lvl3pPr marL="1295400" indent="-381000" eaLnBrk="0" hangingPunct="0">
                        <a:spcBef>
                          <a:spcPct val="20000"/>
                        </a:spcBef>
                        <a:defRPr sz="2000">
                          <a:solidFill>
                            <a:schemeClr val="tx1"/>
                          </a:solidFill>
                          <a:latin typeface="Times New Roman" panose="02020603050405020304" pitchFamily="18" charset="0"/>
                        </a:defRPr>
                      </a:lvl3pPr>
                      <a:lvl4pPr marL="1714500" indent="-342900" eaLnBrk="0" hangingPunct="0">
                        <a:spcBef>
                          <a:spcPct val="20000"/>
                        </a:spcBef>
                        <a:defRPr>
                          <a:solidFill>
                            <a:schemeClr val="tx1"/>
                          </a:solidFill>
                          <a:latin typeface="Times New Roman" panose="02020603050405020304" pitchFamily="18" charset="0"/>
                        </a:defRPr>
                      </a:lvl4pPr>
                      <a:lvl5pPr marL="2171700" indent="-342900" eaLnBrk="0" hangingPunct="0">
                        <a:spcBef>
                          <a:spcPct val="20000"/>
                        </a:spcBef>
                        <a:defRPr>
                          <a:solidFill>
                            <a:schemeClr val="tx1"/>
                          </a:solidFill>
                          <a:latin typeface="Times New Roman" panose="02020603050405020304" pitchFamily="18" charset="0"/>
                        </a:defRPr>
                      </a:lvl5pPr>
                      <a:lvl6pPr marL="2628900" indent="-342900" eaLnBrk="0" fontAlgn="base" hangingPunct="0">
                        <a:spcBef>
                          <a:spcPct val="20000"/>
                        </a:spcBef>
                        <a:spcAft>
                          <a:spcPct val="0"/>
                        </a:spcAft>
                        <a:defRPr>
                          <a:solidFill>
                            <a:schemeClr val="tx1"/>
                          </a:solidFill>
                          <a:latin typeface="Times New Roman" panose="02020603050405020304" pitchFamily="18" charset="0"/>
                        </a:defRPr>
                      </a:lvl6pPr>
                      <a:lvl7pPr marL="3086100" indent="-342900" eaLnBrk="0" fontAlgn="base" hangingPunct="0">
                        <a:spcBef>
                          <a:spcPct val="20000"/>
                        </a:spcBef>
                        <a:spcAft>
                          <a:spcPct val="0"/>
                        </a:spcAft>
                        <a:defRPr>
                          <a:solidFill>
                            <a:schemeClr val="tx1"/>
                          </a:solidFill>
                          <a:latin typeface="Times New Roman" panose="02020603050405020304" pitchFamily="18" charset="0"/>
                        </a:defRPr>
                      </a:lvl7pPr>
                      <a:lvl8pPr marL="3543300" indent="-342900" eaLnBrk="0" fontAlgn="base" hangingPunct="0">
                        <a:spcBef>
                          <a:spcPct val="20000"/>
                        </a:spcBef>
                        <a:spcAft>
                          <a:spcPct val="0"/>
                        </a:spcAft>
                        <a:defRPr>
                          <a:solidFill>
                            <a:schemeClr val="tx1"/>
                          </a:solidFill>
                          <a:latin typeface="Times New Roman" panose="02020603050405020304" pitchFamily="18" charset="0"/>
                        </a:defRPr>
                      </a:lvl8pPr>
                      <a:lvl9pPr marL="4000500" indent="-342900" eaLnBrk="0" fontAlgn="base" hangingPunct="0">
                        <a:spcBef>
                          <a:spcPct val="20000"/>
                        </a:spcBef>
                        <a:spcAft>
                          <a:spcPct val="0"/>
                        </a:spcAft>
                        <a:defRPr>
                          <a:solidFill>
                            <a:schemeClr val="tx1"/>
                          </a:solidFill>
                          <a:latin typeface="Times New Roman" panose="02020603050405020304" pitchFamily="18" charset="0"/>
                        </a:defRPr>
                      </a:lvl9pPr>
                    </a:lstStyle>
                    <a:p>
                      <a:pPr marL="533400" marR="0" lvl="0" indent="-533400" algn="l" defTabSz="914400" rtl="0" eaLnBrk="0" fontAlgn="base" latinLnBrk="0" hangingPunct="0">
                        <a:lnSpc>
                          <a:spcPct val="100000"/>
                        </a:lnSpc>
                        <a:spcBef>
                          <a:spcPct val="20000"/>
                        </a:spcBef>
                        <a:spcAft>
                          <a:spcPct val="0"/>
                        </a:spcAft>
                        <a:buClrTx/>
                        <a:buSzTx/>
                        <a:buFontTx/>
                        <a:buAutoNum type="arabicPlain" startAt="30"/>
                        <a:tabLst/>
                      </a:pPr>
                      <a:r>
                        <a:rPr kumimoji="0" lang="en-US" altLang="en-US" sz="2800" b="1" i="0" u="none" strike="noStrike" cap="none" normalizeH="0" baseline="0">
                          <a:ln>
                            <a:noFill/>
                          </a:ln>
                          <a:solidFill>
                            <a:schemeClr val="tx1"/>
                          </a:solidFill>
                          <a:effectLst/>
                          <a:latin typeface="Times New Roman" panose="02020603050405020304" pitchFamily="18" charset="0"/>
                        </a:rPr>
                        <a:t>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75338948"/>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533400" indent="-533400" eaLnBrk="0" hangingPunct="0">
                        <a:spcBef>
                          <a:spcPct val="20000"/>
                        </a:spcBef>
                        <a:defRPr sz="2800">
                          <a:solidFill>
                            <a:schemeClr val="tx1"/>
                          </a:solidFill>
                          <a:latin typeface="Times New Roman" panose="02020603050405020304" pitchFamily="18" charset="0"/>
                        </a:defRPr>
                      </a:lvl1pPr>
                      <a:lvl2pPr marL="914400" indent="-457200" eaLnBrk="0" hangingPunct="0">
                        <a:spcBef>
                          <a:spcPct val="20000"/>
                        </a:spcBef>
                        <a:defRPr sz="2400">
                          <a:solidFill>
                            <a:schemeClr val="tx1"/>
                          </a:solidFill>
                          <a:latin typeface="Times New Roman" panose="02020603050405020304" pitchFamily="18" charset="0"/>
                        </a:defRPr>
                      </a:lvl2pPr>
                      <a:lvl3pPr marL="1295400" indent="-381000" eaLnBrk="0" hangingPunct="0">
                        <a:spcBef>
                          <a:spcPct val="20000"/>
                        </a:spcBef>
                        <a:defRPr sz="2000">
                          <a:solidFill>
                            <a:schemeClr val="tx1"/>
                          </a:solidFill>
                          <a:latin typeface="Times New Roman" panose="02020603050405020304" pitchFamily="18" charset="0"/>
                        </a:defRPr>
                      </a:lvl3pPr>
                      <a:lvl4pPr marL="1714500" indent="-342900" eaLnBrk="0" hangingPunct="0">
                        <a:spcBef>
                          <a:spcPct val="20000"/>
                        </a:spcBef>
                        <a:defRPr>
                          <a:solidFill>
                            <a:schemeClr val="tx1"/>
                          </a:solidFill>
                          <a:latin typeface="Times New Roman" panose="02020603050405020304" pitchFamily="18" charset="0"/>
                        </a:defRPr>
                      </a:lvl4pPr>
                      <a:lvl5pPr marL="2171700" indent="-342900" eaLnBrk="0" hangingPunct="0">
                        <a:spcBef>
                          <a:spcPct val="20000"/>
                        </a:spcBef>
                        <a:defRPr>
                          <a:solidFill>
                            <a:schemeClr val="tx1"/>
                          </a:solidFill>
                          <a:latin typeface="Times New Roman" panose="02020603050405020304" pitchFamily="18" charset="0"/>
                        </a:defRPr>
                      </a:lvl5pPr>
                      <a:lvl6pPr marL="2628900" indent="-342900" eaLnBrk="0" fontAlgn="base" hangingPunct="0">
                        <a:spcBef>
                          <a:spcPct val="20000"/>
                        </a:spcBef>
                        <a:spcAft>
                          <a:spcPct val="0"/>
                        </a:spcAft>
                        <a:defRPr>
                          <a:solidFill>
                            <a:schemeClr val="tx1"/>
                          </a:solidFill>
                          <a:latin typeface="Times New Roman" panose="02020603050405020304" pitchFamily="18" charset="0"/>
                        </a:defRPr>
                      </a:lvl6pPr>
                      <a:lvl7pPr marL="3086100" indent="-342900" eaLnBrk="0" fontAlgn="base" hangingPunct="0">
                        <a:spcBef>
                          <a:spcPct val="20000"/>
                        </a:spcBef>
                        <a:spcAft>
                          <a:spcPct val="0"/>
                        </a:spcAft>
                        <a:defRPr>
                          <a:solidFill>
                            <a:schemeClr val="tx1"/>
                          </a:solidFill>
                          <a:latin typeface="Times New Roman" panose="02020603050405020304" pitchFamily="18" charset="0"/>
                        </a:defRPr>
                      </a:lvl7pPr>
                      <a:lvl8pPr marL="3543300" indent="-342900" eaLnBrk="0" fontAlgn="base" hangingPunct="0">
                        <a:spcBef>
                          <a:spcPct val="20000"/>
                        </a:spcBef>
                        <a:spcAft>
                          <a:spcPct val="0"/>
                        </a:spcAft>
                        <a:defRPr>
                          <a:solidFill>
                            <a:schemeClr val="tx1"/>
                          </a:solidFill>
                          <a:latin typeface="Times New Roman" panose="02020603050405020304" pitchFamily="18" charset="0"/>
                        </a:defRPr>
                      </a:lvl8pPr>
                      <a:lvl9pPr marL="4000500" indent="-342900" eaLnBrk="0" fontAlgn="base" hangingPunct="0">
                        <a:spcBef>
                          <a:spcPct val="20000"/>
                        </a:spcBef>
                        <a:spcAft>
                          <a:spcPct val="0"/>
                        </a:spcAft>
                        <a:defRPr>
                          <a:solidFill>
                            <a:schemeClr val="tx1"/>
                          </a:solidFill>
                          <a:latin typeface="Times New Roman" panose="02020603050405020304" pitchFamily="18" charset="0"/>
                        </a:defRPr>
                      </a:lvl9pPr>
                    </a:lstStyle>
                    <a:p>
                      <a:pPr marL="533400" marR="0" lvl="0" indent="-533400" algn="l" defTabSz="914400" rtl="0" eaLnBrk="0" fontAlgn="base" latinLnBrk="0" hangingPunct="0">
                        <a:lnSpc>
                          <a:spcPct val="100000"/>
                        </a:lnSpc>
                        <a:spcBef>
                          <a:spcPct val="20000"/>
                        </a:spcBef>
                        <a:spcAft>
                          <a:spcPct val="0"/>
                        </a:spcAft>
                        <a:buClrTx/>
                        <a:buSzTx/>
                        <a:buFontTx/>
                        <a:buAutoNum type="arabicPlain" startAt="20"/>
                        <a:tabLst/>
                      </a:pPr>
                      <a:r>
                        <a:rPr kumimoji="0" lang="en-US" altLang="en-US" sz="2800" b="1" i="0" u="none" strike="noStrike" cap="none" normalizeH="0" baseline="0">
                          <a:ln>
                            <a:noFill/>
                          </a:ln>
                          <a:solidFill>
                            <a:schemeClr val="tx1"/>
                          </a:solidFill>
                          <a:effectLst/>
                          <a:latin typeface="Times New Roman" panose="02020603050405020304" pitchFamily="18"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46373922"/>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10  0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34006512"/>
                  </a:ext>
                </a:extLst>
              </a:tr>
            </a:tbl>
          </a:graphicData>
        </a:graphic>
      </p:graphicFrame>
      <p:sp>
        <p:nvSpPr>
          <p:cNvPr id="34852" name="Oval 38"/>
          <p:cNvSpPr>
            <a:spLocks noChangeArrowheads="1"/>
          </p:cNvSpPr>
          <p:nvPr/>
        </p:nvSpPr>
        <p:spPr bwMode="auto">
          <a:xfrm>
            <a:off x="5334000" y="49530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4853" name="Oval 39"/>
          <p:cNvSpPr>
            <a:spLocks noChangeArrowheads="1"/>
          </p:cNvSpPr>
          <p:nvPr/>
        </p:nvSpPr>
        <p:spPr bwMode="auto">
          <a:xfrm>
            <a:off x="5943600" y="42672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4854" name="Oval 40"/>
          <p:cNvSpPr>
            <a:spLocks noChangeArrowheads="1"/>
          </p:cNvSpPr>
          <p:nvPr/>
        </p:nvSpPr>
        <p:spPr bwMode="auto">
          <a:xfrm>
            <a:off x="6553200" y="34290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4855" name="Oval 41"/>
          <p:cNvSpPr>
            <a:spLocks noChangeArrowheads="1"/>
          </p:cNvSpPr>
          <p:nvPr/>
        </p:nvSpPr>
        <p:spPr bwMode="auto">
          <a:xfrm>
            <a:off x="7162800" y="2514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4856" name="Oval 42"/>
          <p:cNvSpPr>
            <a:spLocks noChangeArrowheads="1"/>
          </p:cNvSpPr>
          <p:nvPr/>
        </p:nvSpPr>
        <p:spPr bwMode="auto">
          <a:xfrm>
            <a:off x="7620000" y="16002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4857" name="Rectangle 31"/>
          <p:cNvSpPr>
            <a:spLocks noChangeArrowheads="1"/>
          </p:cNvSpPr>
          <p:nvPr/>
        </p:nvSpPr>
        <p:spPr bwMode="auto">
          <a:xfrm>
            <a:off x="7086601" y="1066801"/>
            <a:ext cx="13700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Supply</a:t>
            </a:r>
          </a:p>
        </p:txBody>
      </p:sp>
      <p:sp>
        <p:nvSpPr>
          <p:cNvPr id="34858" name="Line 44"/>
          <p:cNvSpPr>
            <a:spLocks noChangeShapeType="1"/>
          </p:cNvSpPr>
          <p:nvPr/>
        </p:nvSpPr>
        <p:spPr bwMode="auto">
          <a:xfrm flipV="1">
            <a:off x="2971800" y="30480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59" name="Line 45"/>
          <p:cNvSpPr>
            <a:spLocks noChangeShapeType="1"/>
          </p:cNvSpPr>
          <p:nvPr/>
        </p:nvSpPr>
        <p:spPr bwMode="auto">
          <a:xfrm flipV="1">
            <a:off x="2895600" y="36576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60" name="Line 46"/>
          <p:cNvSpPr>
            <a:spLocks noChangeShapeType="1"/>
          </p:cNvSpPr>
          <p:nvPr/>
        </p:nvSpPr>
        <p:spPr bwMode="auto">
          <a:xfrm flipV="1">
            <a:off x="2895600" y="43434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61" name="Line 47"/>
          <p:cNvSpPr>
            <a:spLocks noChangeShapeType="1"/>
          </p:cNvSpPr>
          <p:nvPr/>
        </p:nvSpPr>
        <p:spPr bwMode="auto">
          <a:xfrm flipV="1">
            <a:off x="2895600" y="50292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62" name="Line 48"/>
          <p:cNvSpPr>
            <a:spLocks noChangeShapeType="1"/>
          </p:cNvSpPr>
          <p:nvPr/>
        </p:nvSpPr>
        <p:spPr bwMode="auto">
          <a:xfrm flipV="1">
            <a:off x="2971800" y="57150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156767226"/>
      </p:ext>
    </p:extLst>
  </p:cSld>
  <p:clrMapOvr>
    <a:masterClrMapping/>
  </p:clrMapOvr>
  <p:transition>
    <p:dissolv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reeform 16"/>
          <p:cNvSpPr>
            <a:spLocks/>
          </p:cNvSpPr>
          <p:nvPr/>
        </p:nvSpPr>
        <p:spPr bwMode="auto">
          <a:xfrm rot="21407190">
            <a:off x="5335589" y="1754188"/>
            <a:ext cx="2439987" cy="3200400"/>
          </a:xfrm>
          <a:custGeom>
            <a:avLst/>
            <a:gdLst>
              <a:gd name="T0" fmla="*/ 0 w 3038"/>
              <a:gd name="T1" fmla="*/ 2147483646 h 4134"/>
              <a:gd name="T2" fmla="*/ 2147483646 w 3038"/>
              <a:gd name="T3" fmla="*/ 2147483646 h 4134"/>
              <a:gd name="T4" fmla="*/ 2147483646 w 3038"/>
              <a:gd name="T5" fmla="*/ 2147483646 h 4134"/>
              <a:gd name="T6" fmla="*/ 2147483646 w 3038"/>
              <a:gd name="T7" fmla="*/ 2147483646 h 4134"/>
              <a:gd name="T8" fmla="*/ 2147483646 w 3038"/>
              <a:gd name="T9" fmla="*/ 2147483646 h 4134"/>
              <a:gd name="T10" fmla="*/ 2147483646 w 3038"/>
              <a:gd name="T11" fmla="*/ 2147483646 h 4134"/>
              <a:gd name="T12" fmla="*/ 2147483646 w 3038"/>
              <a:gd name="T13" fmla="*/ 2147483646 h 4134"/>
              <a:gd name="T14" fmla="*/ 2147483646 w 3038"/>
              <a:gd name="T15" fmla="*/ 2147483646 h 4134"/>
              <a:gd name="T16" fmla="*/ 2147483646 w 3038"/>
              <a:gd name="T17" fmla="*/ 0 h 41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38"/>
              <a:gd name="T28" fmla="*/ 0 h 4134"/>
              <a:gd name="T29" fmla="*/ 3038 w 3038"/>
              <a:gd name="T30" fmla="*/ 4134 h 41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38" h="4134">
                <a:moveTo>
                  <a:pt x="0" y="4134"/>
                </a:moveTo>
                <a:lnTo>
                  <a:pt x="438" y="3675"/>
                </a:lnTo>
                <a:lnTo>
                  <a:pt x="860" y="3198"/>
                </a:lnTo>
                <a:lnTo>
                  <a:pt x="1265" y="2704"/>
                </a:lnTo>
                <a:lnTo>
                  <a:pt x="1655" y="2194"/>
                </a:lnTo>
                <a:lnTo>
                  <a:pt x="2026" y="1668"/>
                </a:lnTo>
                <a:lnTo>
                  <a:pt x="2382" y="1128"/>
                </a:lnTo>
                <a:lnTo>
                  <a:pt x="2718" y="572"/>
                </a:lnTo>
                <a:lnTo>
                  <a:pt x="3038" y="0"/>
                </a:lnTo>
              </a:path>
            </a:pathLst>
          </a:custGeom>
          <a:noFill/>
          <a:ln w="57150">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43" name="Rectangle 2"/>
          <p:cNvSpPr>
            <a:spLocks noGrp="1" noChangeArrowheads="1"/>
          </p:cNvSpPr>
          <p:nvPr>
            <p:ph type="title" idx="4294967295"/>
          </p:nvPr>
        </p:nvSpPr>
        <p:spPr>
          <a:xfrm>
            <a:off x="1752600" y="120651"/>
            <a:ext cx="8629650" cy="862013"/>
          </a:xfrm>
          <a:noFill/>
        </p:spPr>
        <p:txBody>
          <a:bodyPr vert="horz" lIns="92075" tIns="46038" rIns="92075" bIns="46038" rtlCol="0" anchor="ctr">
            <a:normAutofit/>
          </a:bodyPr>
          <a:lstStyle/>
          <a:p>
            <a:pPr eaLnBrk="1" hangingPunct="1"/>
            <a:r>
              <a:rPr lang="en-US" altLang="en-US" sz="5200" b="1"/>
              <a:t>Change in Supply</a:t>
            </a:r>
          </a:p>
        </p:txBody>
      </p:sp>
      <p:grpSp>
        <p:nvGrpSpPr>
          <p:cNvPr id="35844" name="Group 17"/>
          <p:cNvGrpSpPr>
            <a:grpSpLocks/>
          </p:cNvGrpSpPr>
          <p:nvPr/>
        </p:nvGrpSpPr>
        <p:grpSpPr bwMode="auto">
          <a:xfrm>
            <a:off x="4992688" y="1604964"/>
            <a:ext cx="4608512" cy="4262437"/>
            <a:chOff x="1473" y="948"/>
            <a:chExt cx="2989" cy="2724"/>
          </a:xfrm>
        </p:grpSpPr>
        <p:sp>
          <p:nvSpPr>
            <p:cNvPr id="35895" name="Line 18"/>
            <p:cNvSpPr>
              <a:spLocks noChangeShapeType="1"/>
            </p:cNvSpPr>
            <p:nvPr/>
          </p:nvSpPr>
          <p:spPr bwMode="auto">
            <a:xfrm>
              <a:off x="1489" y="948"/>
              <a:ext cx="0" cy="2724"/>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5896" name="Line 19"/>
            <p:cNvSpPr>
              <a:spLocks noChangeShapeType="1"/>
            </p:cNvSpPr>
            <p:nvPr/>
          </p:nvSpPr>
          <p:spPr bwMode="auto">
            <a:xfrm>
              <a:off x="1473" y="3655"/>
              <a:ext cx="2989" cy="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35845" name="Rectangle 21"/>
          <p:cNvSpPr>
            <a:spLocks noChangeArrowheads="1"/>
          </p:cNvSpPr>
          <p:nvPr/>
        </p:nvSpPr>
        <p:spPr bwMode="auto">
          <a:xfrm>
            <a:off x="9753601" y="5791201"/>
            <a:ext cx="460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Q</a:t>
            </a:r>
          </a:p>
        </p:txBody>
      </p:sp>
      <p:sp>
        <p:nvSpPr>
          <p:cNvPr id="35846" name="Rectangle 22"/>
          <p:cNvSpPr>
            <a:spLocks noChangeArrowheads="1"/>
          </p:cNvSpPr>
          <p:nvPr/>
        </p:nvSpPr>
        <p:spPr bwMode="auto">
          <a:xfrm>
            <a:off x="4729163" y="5683250"/>
            <a:ext cx="405560"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o</a:t>
            </a:r>
          </a:p>
        </p:txBody>
      </p:sp>
      <p:sp>
        <p:nvSpPr>
          <p:cNvPr id="35847" name="Text Box 23"/>
          <p:cNvSpPr txBox="1">
            <a:spLocks noChangeArrowheads="1"/>
          </p:cNvSpPr>
          <p:nvPr/>
        </p:nvSpPr>
        <p:spPr bwMode="auto">
          <a:xfrm>
            <a:off x="4578350" y="1595438"/>
            <a:ext cx="43815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US" altLang="en-US" sz="1800" b="1">
                <a:latin typeface="Arial" panose="020B0604020202020204" pitchFamily="34" charset="0"/>
              </a:rPr>
              <a:t>$5</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4</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3</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2</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1</a:t>
            </a:r>
          </a:p>
        </p:txBody>
      </p:sp>
      <p:sp>
        <p:nvSpPr>
          <p:cNvPr id="35848" name="Text Box 31"/>
          <p:cNvSpPr txBox="1">
            <a:spLocks noChangeArrowheads="1"/>
          </p:cNvSpPr>
          <p:nvPr/>
        </p:nvSpPr>
        <p:spPr bwMode="auto">
          <a:xfrm>
            <a:off x="4038601" y="990601"/>
            <a:ext cx="26765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800" b="1">
                <a:latin typeface="Arial" panose="020B0604020202020204" pitchFamily="34" charset="0"/>
              </a:rPr>
              <a:t>Price of Cereal</a:t>
            </a:r>
          </a:p>
        </p:txBody>
      </p:sp>
      <p:sp>
        <p:nvSpPr>
          <p:cNvPr id="35849" name="Text Box 32"/>
          <p:cNvSpPr txBox="1">
            <a:spLocks noChangeArrowheads="1"/>
          </p:cNvSpPr>
          <p:nvPr/>
        </p:nvSpPr>
        <p:spPr bwMode="auto">
          <a:xfrm>
            <a:off x="6048376" y="6206161"/>
            <a:ext cx="2835713"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400" b="1">
                <a:latin typeface="Arial" panose="020B0604020202020204" pitchFamily="34" charset="0"/>
              </a:rPr>
              <a:t>Quantity of Cereal</a:t>
            </a:r>
          </a:p>
        </p:txBody>
      </p:sp>
      <p:sp>
        <p:nvSpPr>
          <p:cNvPr id="35850" name="Text Box 34"/>
          <p:cNvSpPr txBox="1">
            <a:spLocks noChangeArrowheads="1"/>
          </p:cNvSpPr>
          <p:nvPr/>
        </p:nvSpPr>
        <p:spPr bwMode="auto">
          <a:xfrm>
            <a:off x="1828800" y="990600"/>
            <a:ext cx="2133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800" b="1">
                <a:solidFill>
                  <a:srgbClr val="CC0000"/>
                </a:solidFill>
              </a:rPr>
              <a:t>Supply Schedule</a:t>
            </a:r>
          </a:p>
        </p:txBody>
      </p:sp>
      <p:sp>
        <p:nvSpPr>
          <p:cNvPr id="35851" name="Text Box 35"/>
          <p:cNvSpPr txBox="1">
            <a:spLocks noChangeArrowheads="1"/>
          </p:cNvSpPr>
          <p:nvPr/>
        </p:nvSpPr>
        <p:spPr bwMode="auto">
          <a:xfrm>
            <a:off x="5224464" y="5827713"/>
            <a:ext cx="4529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a:latin typeface="Arial" panose="020B0604020202020204" pitchFamily="34" charset="0"/>
              </a:rPr>
              <a:t>10     20     30     40     50     60     70     80</a:t>
            </a:r>
          </a:p>
        </p:txBody>
      </p:sp>
      <p:sp>
        <p:nvSpPr>
          <p:cNvPr id="35852" name="Slide Number Placeholder 38"/>
          <p:cNvSpPr txBox="1">
            <a:spLocks noGrp="1"/>
          </p:cNvSpPr>
          <p:nvPr/>
        </p:nvSpPr>
        <p:spPr bwMode="auto">
          <a:xfrm>
            <a:off x="8763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1EC4AA57-F392-49B4-A41E-086AE8BB0023}" type="slidenum">
              <a:rPr lang="en-US" altLang="en-US" sz="1400"/>
              <a:pPr algn="r" eaLnBrk="1" hangingPunct="1">
                <a:spcBef>
                  <a:spcPct val="0"/>
                </a:spcBef>
                <a:buFontTx/>
                <a:buNone/>
              </a:pPr>
              <a:t>86</a:t>
            </a:fld>
            <a:endParaRPr lang="en-US" altLang="en-US" sz="1400"/>
          </a:p>
        </p:txBody>
      </p:sp>
      <p:sp>
        <p:nvSpPr>
          <p:cNvPr id="35853" name="Oval 15"/>
          <p:cNvSpPr>
            <a:spLocks noChangeArrowheads="1"/>
          </p:cNvSpPr>
          <p:nvPr/>
        </p:nvSpPr>
        <p:spPr bwMode="auto">
          <a:xfrm>
            <a:off x="5334000" y="49530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5854" name="Oval 16"/>
          <p:cNvSpPr>
            <a:spLocks noChangeArrowheads="1"/>
          </p:cNvSpPr>
          <p:nvPr/>
        </p:nvSpPr>
        <p:spPr bwMode="auto">
          <a:xfrm>
            <a:off x="5943600" y="42672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5855" name="Oval 17"/>
          <p:cNvSpPr>
            <a:spLocks noChangeArrowheads="1"/>
          </p:cNvSpPr>
          <p:nvPr/>
        </p:nvSpPr>
        <p:spPr bwMode="auto">
          <a:xfrm>
            <a:off x="6553200" y="34290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5856" name="Oval 18"/>
          <p:cNvSpPr>
            <a:spLocks noChangeArrowheads="1"/>
          </p:cNvSpPr>
          <p:nvPr/>
        </p:nvSpPr>
        <p:spPr bwMode="auto">
          <a:xfrm>
            <a:off x="7162800" y="2514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5857" name="Oval 19"/>
          <p:cNvSpPr>
            <a:spLocks noChangeArrowheads="1"/>
          </p:cNvSpPr>
          <p:nvPr/>
        </p:nvSpPr>
        <p:spPr bwMode="auto">
          <a:xfrm>
            <a:off x="7620000" y="16002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5858" name="Rectangle 31"/>
          <p:cNvSpPr>
            <a:spLocks noChangeArrowheads="1"/>
          </p:cNvSpPr>
          <p:nvPr/>
        </p:nvSpPr>
        <p:spPr bwMode="auto">
          <a:xfrm>
            <a:off x="7086601" y="1066801"/>
            <a:ext cx="13700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Supply</a:t>
            </a:r>
          </a:p>
        </p:txBody>
      </p:sp>
      <p:sp>
        <p:nvSpPr>
          <p:cNvPr id="2" name="Freeform 16"/>
          <p:cNvSpPr>
            <a:spLocks/>
          </p:cNvSpPr>
          <p:nvPr/>
        </p:nvSpPr>
        <p:spPr bwMode="auto">
          <a:xfrm>
            <a:off x="5029200" y="1676400"/>
            <a:ext cx="1601788" cy="2667000"/>
          </a:xfrm>
          <a:custGeom>
            <a:avLst/>
            <a:gdLst>
              <a:gd name="T0" fmla="*/ 0 w 3038"/>
              <a:gd name="T1" fmla="*/ 2147483646 h 4134"/>
              <a:gd name="T2" fmla="*/ 2147483646 w 3038"/>
              <a:gd name="T3" fmla="*/ 2147483646 h 4134"/>
              <a:gd name="T4" fmla="*/ 2147483646 w 3038"/>
              <a:gd name="T5" fmla="*/ 2147483646 h 4134"/>
              <a:gd name="T6" fmla="*/ 2147483646 w 3038"/>
              <a:gd name="T7" fmla="*/ 2147483646 h 4134"/>
              <a:gd name="T8" fmla="*/ 2147483646 w 3038"/>
              <a:gd name="T9" fmla="*/ 2147483646 h 4134"/>
              <a:gd name="T10" fmla="*/ 2147483646 w 3038"/>
              <a:gd name="T11" fmla="*/ 2147483646 h 4134"/>
              <a:gd name="T12" fmla="*/ 2147483646 w 3038"/>
              <a:gd name="T13" fmla="*/ 2147483646 h 4134"/>
              <a:gd name="T14" fmla="*/ 2147483646 w 3038"/>
              <a:gd name="T15" fmla="*/ 2147483646 h 4134"/>
              <a:gd name="T16" fmla="*/ 2147483646 w 3038"/>
              <a:gd name="T17" fmla="*/ 0 h 41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38"/>
              <a:gd name="T28" fmla="*/ 0 h 4134"/>
              <a:gd name="T29" fmla="*/ 3038 w 3038"/>
              <a:gd name="T30" fmla="*/ 4134 h 41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38" h="4134">
                <a:moveTo>
                  <a:pt x="0" y="4134"/>
                </a:moveTo>
                <a:lnTo>
                  <a:pt x="438" y="3675"/>
                </a:lnTo>
                <a:lnTo>
                  <a:pt x="860" y="3198"/>
                </a:lnTo>
                <a:lnTo>
                  <a:pt x="1265" y="2704"/>
                </a:lnTo>
                <a:lnTo>
                  <a:pt x="1655" y="2194"/>
                </a:lnTo>
                <a:lnTo>
                  <a:pt x="2026" y="1668"/>
                </a:lnTo>
                <a:lnTo>
                  <a:pt x="2382" y="1128"/>
                </a:lnTo>
                <a:lnTo>
                  <a:pt x="2718" y="572"/>
                </a:lnTo>
                <a:lnTo>
                  <a:pt x="3038" y="0"/>
                </a:lnTo>
              </a:path>
            </a:pathLst>
          </a:custGeom>
          <a:noFill/>
          <a:ln w="57150">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183" name="Oval 23"/>
          <p:cNvSpPr>
            <a:spLocks noChangeArrowheads="1"/>
          </p:cNvSpPr>
          <p:nvPr/>
        </p:nvSpPr>
        <p:spPr bwMode="auto">
          <a:xfrm>
            <a:off x="5029200" y="42672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92184" name="Oval 24"/>
          <p:cNvSpPr>
            <a:spLocks noChangeArrowheads="1"/>
          </p:cNvSpPr>
          <p:nvPr/>
        </p:nvSpPr>
        <p:spPr bwMode="auto">
          <a:xfrm>
            <a:off x="5486400" y="34290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92185" name="Oval 25"/>
          <p:cNvSpPr>
            <a:spLocks noChangeArrowheads="1"/>
          </p:cNvSpPr>
          <p:nvPr/>
        </p:nvSpPr>
        <p:spPr bwMode="auto">
          <a:xfrm>
            <a:off x="6019800" y="2514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92186" name="Oval 26"/>
          <p:cNvSpPr>
            <a:spLocks noChangeArrowheads="1"/>
          </p:cNvSpPr>
          <p:nvPr/>
        </p:nvSpPr>
        <p:spPr bwMode="auto">
          <a:xfrm>
            <a:off x="6553200" y="16002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 name="Rectangle 31"/>
          <p:cNvSpPr>
            <a:spLocks noChangeArrowheads="1"/>
          </p:cNvSpPr>
          <p:nvPr/>
        </p:nvSpPr>
        <p:spPr bwMode="auto">
          <a:xfrm>
            <a:off x="6629401" y="1524001"/>
            <a:ext cx="5556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S</a:t>
            </a:r>
            <a:r>
              <a:rPr lang="en-US" altLang="en-US" sz="2800" b="1" baseline="-25000">
                <a:latin typeface="Arial" panose="020B0604020202020204" pitchFamily="34" charset="0"/>
              </a:rPr>
              <a:t>2</a:t>
            </a:r>
          </a:p>
        </p:txBody>
      </p:sp>
      <p:sp>
        <p:nvSpPr>
          <p:cNvPr id="92188" name="AutoShape 28"/>
          <p:cNvSpPr>
            <a:spLocks noChangeArrowheads="1"/>
          </p:cNvSpPr>
          <p:nvPr/>
        </p:nvSpPr>
        <p:spPr bwMode="auto">
          <a:xfrm rot="10800000">
            <a:off x="6096000" y="2819400"/>
            <a:ext cx="609600" cy="381000"/>
          </a:xfrm>
          <a:prstGeom prst="rightArrow">
            <a:avLst>
              <a:gd name="adj1" fmla="val 50000"/>
              <a:gd name="adj2" fmla="val 40000"/>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aphicFrame>
        <p:nvGraphicFramePr>
          <p:cNvPr id="92189" name="Group 29">
            <a:extLst>
              <a:ext uri="{FF2B5EF4-FFF2-40B4-BE49-F238E27FC236}">
                <a16:creationId xmlns:a16="http://schemas.microsoft.com/office/drawing/2014/main" id="{7E8CEE80-DEB9-4E1A-AC7B-4DC5B08E880C}"/>
              </a:ext>
            </a:extLst>
          </p:cNvPr>
          <p:cNvGraphicFramePr>
            <a:graphicFrameLocks noGrp="1"/>
          </p:cNvGraphicFramePr>
          <p:nvPr/>
        </p:nvGraphicFramePr>
        <p:xfrm>
          <a:off x="1828801" y="2057401"/>
          <a:ext cx="2327275" cy="4173539"/>
        </p:xfrm>
        <a:graphic>
          <a:graphicData uri="http://schemas.openxmlformats.org/drawingml/2006/table">
            <a:tbl>
              <a:tblPr/>
              <a:tblGrid>
                <a:gridCol w="971550">
                  <a:extLst>
                    <a:ext uri="{9D8B030D-6E8A-4147-A177-3AD203B41FA5}">
                      <a16:colId xmlns:a16="http://schemas.microsoft.com/office/drawing/2014/main" val="3224141459"/>
                    </a:ext>
                  </a:extLst>
                </a:gridCol>
                <a:gridCol w="1355725">
                  <a:extLst>
                    <a:ext uri="{9D8B030D-6E8A-4147-A177-3AD203B41FA5}">
                      <a16:colId xmlns:a16="http://schemas.microsoft.com/office/drawing/2014/main" val="1315194160"/>
                    </a:ext>
                  </a:extLst>
                </a:gridCol>
              </a:tblGrid>
              <a:tr h="762000">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Price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Quantity</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Supplied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37990361"/>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533400" indent="-533400" eaLnBrk="0" hangingPunct="0">
                        <a:spcBef>
                          <a:spcPct val="20000"/>
                        </a:spcBef>
                        <a:defRPr sz="2800">
                          <a:solidFill>
                            <a:schemeClr val="tx1"/>
                          </a:solidFill>
                          <a:latin typeface="Times New Roman" panose="02020603050405020304" pitchFamily="18" charset="0"/>
                        </a:defRPr>
                      </a:lvl1pPr>
                      <a:lvl2pPr marL="914400" indent="-457200" eaLnBrk="0" hangingPunct="0">
                        <a:spcBef>
                          <a:spcPct val="20000"/>
                        </a:spcBef>
                        <a:defRPr sz="2400">
                          <a:solidFill>
                            <a:schemeClr val="tx1"/>
                          </a:solidFill>
                          <a:latin typeface="Times New Roman" panose="02020603050405020304" pitchFamily="18" charset="0"/>
                        </a:defRPr>
                      </a:lvl2pPr>
                      <a:lvl3pPr marL="1295400" indent="-381000" eaLnBrk="0" hangingPunct="0">
                        <a:spcBef>
                          <a:spcPct val="20000"/>
                        </a:spcBef>
                        <a:defRPr sz="2000">
                          <a:solidFill>
                            <a:schemeClr val="tx1"/>
                          </a:solidFill>
                          <a:latin typeface="Times New Roman" panose="02020603050405020304" pitchFamily="18" charset="0"/>
                        </a:defRPr>
                      </a:lvl3pPr>
                      <a:lvl4pPr marL="1714500" indent="-342900" eaLnBrk="0" hangingPunct="0">
                        <a:spcBef>
                          <a:spcPct val="20000"/>
                        </a:spcBef>
                        <a:defRPr>
                          <a:solidFill>
                            <a:schemeClr val="tx1"/>
                          </a:solidFill>
                          <a:latin typeface="Times New Roman" panose="02020603050405020304" pitchFamily="18" charset="0"/>
                        </a:defRPr>
                      </a:lvl4pPr>
                      <a:lvl5pPr marL="2171700" indent="-342900" eaLnBrk="0" hangingPunct="0">
                        <a:spcBef>
                          <a:spcPct val="20000"/>
                        </a:spcBef>
                        <a:defRPr>
                          <a:solidFill>
                            <a:schemeClr val="tx1"/>
                          </a:solidFill>
                          <a:latin typeface="Times New Roman" panose="02020603050405020304" pitchFamily="18" charset="0"/>
                        </a:defRPr>
                      </a:lvl5pPr>
                      <a:lvl6pPr marL="2628900" indent="-342900" eaLnBrk="0" fontAlgn="base" hangingPunct="0">
                        <a:spcBef>
                          <a:spcPct val="20000"/>
                        </a:spcBef>
                        <a:spcAft>
                          <a:spcPct val="0"/>
                        </a:spcAft>
                        <a:defRPr>
                          <a:solidFill>
                            <a:schemeClr val="tx1"/>
                          </a:solidFill>
                          <a:latin typeface="Times New Roman" panose="02020603050405020304" pitchFamily="18" charset="0"/>
                        </a:defRPr>
                      </a:lvl6pPr>
                      <a:lvl7pPr marL="3086100" indent="-342900" eaLnBrk="0" fontAlgn="base" hangingPunct="0">
                        <a:spcBef>
                          <a:spcPct val="20000"/>
                        </a:spcBef>
                        <a:spcAft>
                          <a:spcPct val="0"/>
                        </a:spcAft>
                        <a:defRPr>
                          <a:solidFill>
                            <a:schemeClr val="tx1"/>
                          </a:solidFill>
                          <a:latin typeface="Times New Roman" panose="02020603050405020304" pitchFamily="18" charset="0"/>
                        </a:defRPr>
                      </a:lvl7pPr>
                      <a:lvl8pPr marL="3543300" indent="-342900" eaLnBrk="0" fontAlgn="base" hangingPunct="0">
                        <a:spcBef>
                          <a:spcPct val="20000"/>
                        </a:spcBef>
                        <a:spcAft>
                          <a:spcPct val="0"/>
                        </a:spcAft>
                        <a:defRPr>
                          <a:solidFill>
                            <a:schemeClr val="tx1"/>
                          </a:solidFill>
                          <a:latin typeface="Times New Roman" panose="02020603050405020304" pitchFamily="18" charset="0"/>
                        </a:defRPr>
                      </a:lvl8pPr>
                      <a:lvl9pPr marL="4000500" indent="-342900" eaLnBrk="0" fontAlgn="base" hangingPunct="0">
                        <a:spcBef>
                          <a:spcPct val="20000"/>
                        </a:spcBef>
                        <a:spcAft>
                          <a:spcPct val="0"/>
                        </a:spcAft>
                        <a:defRPr>
                          <a:solidFill>
                            <a:schemeClr val="tx1"/>
                          </a:solidFill>
                          <a:latin typeface="Times New Roman" panose="02020603050405020304" pitchFamily="18" charset="0"/>
                        </a:defRPr>
                      </a:lvl9pPr>
                    </a:lstStyle>
                    <a:p>
                      <a:pPr marL="533400" marR="0" lvl="0" indent="-533400" algn="l" defTabSz="914400" rtl="0" eaLnBrk="0" fontAlgn="base" latinLnBrk="0" hangingPunct="0">
                        <a:lnSpc>
                          <a:spcPct val="100000"/>
                        </a:lnSpc>
                        <a:spcBef>
                          <a:spcPct val="20000"/>
                        </a:spcBef>
                        <a:spcAft>
                          <a:spcPct val="0"/>
                        </a:spcAft>
                        <a:buClrTx/>
                        <a:buSzTx/>
                        <a:buFontTx/>
                        <a:buAutoNum type="arabicPlain" startAt="50"/>
                        <a:tabLst/>
                      </a:pPr>
                      <a:r>
                        <a:rPr kumimoji="0" lang="en-US" altLang="en-US" sz="2800" b="1" i="0" u="none" strike="noStrike" cap="none" normalizeH="0" baseline="0">
                          <a:ln>
                            <a:noFill/>
                          </a:ln>
                          <a:solidFill>
                            <a:schemeClr val="tx1"/>
                          </a:solidFill>
                          <a:effectLst/>
                          <a:latin typeface="Times New Roman" panose="02020603050405020304" pitchFamily="18"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63609350"/>
                  </a:ext>
                </a:extLst>
              </a:tr>
              <a:tr h="7032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533400" indent="-533400" eaLnBrk="0" hangingPunct="0">
                        <a:spcBef>
                          <a:spcPct val="20000"/>
                        </a:spcBef>
                        <a:defRPr sz="2800">
                          <a:solidFill>
                            <a:schemeClr val="tx1"/>
                          </a:solidFill>
                          <a:latin typeface="Times New Roman" panose="02020603050405020304" pitchFamily="18" charset="0"/>
                        </a:defRPr>
                      </a:lvl1pPr>
                      <a:lvl2pPr marL="914400" indent="-457200" eaLnBrk="0" hangingPunct="0">
                        <a:spcBef>
                          <a:spcPct val="20000"/>
                        </a:spcBef>
                        <a:defRPr sz="2400">
                          <a:solidFill>
                            <a:schemeClr val="tx1"/>
                          </a:solidFill>
                          <a:latin typeface="Times New Roman" panose="02020603050405020304" pitchFamily="18" charset="0"/>
                        </a:defRPr>
                      </a:lvl2pPr>
                      <a:lvl3pPr marL="1295400" indent="-381000" eaLnBrk="0" hangingPunct="0">
                        <a:spcBef>
                          <a:spcPct val="20000"/>
                        </a:spcBef>
                        <a:defRPr sz="2000">
                          <a:solidFill>
                            <a:schemeClr val="tx1"/>
                          </a:solidFill>
                          <a:latin typeface="Times New Roman" panose="02020603050405020304" pitchFamily="18" charset="0"/>
                        </a:defRPr>
                      </a:lvl3pPr>
                      <a:lvl4pPr marL="1714500" indent="-342900" eaLnBrk="0" hangingPunct="0">
                        <a:spcBef>
                          <a:spcPct val="20000"/>
                        </a:spcBef>
                        <a:defRPr>
                          <a:solidFill>
                            <a:schemeClr val="tx1"/>
                          </a:solidFill>
                          <a:latin typeface="Times New Roman" panose="02020603050405020304" pitchFamily="18" charset="0"/>
                        </a:defRPr>
                      </a:lvl4pPr>
                      <a:lvl5pPr marL="2171700" indent="-342900" eaLnBrk="0" hangingPunct="0">
                        <a:spcBef>
                          <a:spcPct val="20000"/>
                        </a:spcBef>
                        <a:defRPr>
                          <a:solidFill>
                            <a:schemeClr val="tx1"/>
                          </a:solidFill>
                          <a:latin typeface="Times New Roman" panose="02020603050405020304" pitchFamily="18" charset="0"/>
                        </a:defRPr>
                      </a:lvl5pPr>
                      <a:lvl6pPr marL="2628900" indent="-342900" eaLnBrk="0" fontAlgn="base" hangingPunct="0">
                        <a:spcBef>
                          <a:spcPct val="20000"/>
                        </a:spcBef>
                        <a:spcAft>
                          <a:spcPct val="0"/>
                        </a:spcAft>
                        <a:defRPr>
                          <a:solidFill>
                            <a:schemeClr val="tx1"/>
                          </a:solidFill>
                          <a:latin typeface="Times New Roman" panose="02020603050405020304" pitchFamily="18" charset="0"/>
                        </a:defRPr>
                      </a:lvl6pPr>
                      <a:lvl7pPr marL="3086100" indent="-342900" eaLnBrk="0" fontAlgn="base" hangingPunct="0">
                        <a:spcBef>
                          <a:spcPct val="20000"/>
                        </a:spcBef>
                        <a:spcAft>
                          <a:spcPct val="0"/>
                        </a:spcAft>
                        <a:defRPr>
                          <a:solidFill>
                            <a:schemeClr val="tx1"/>
                          </a:solidFill>
                          <a:latin typeface="Times New Roman" panose="02020603050405020304" pitchFamily="18" charset="0"/>
                        </a:defRPr>
                      </a:lvl7pPr>
                      <a:lvl8pPr marL="3543300" indent="-342900" eaLnBrk="0" fontAlgn="base" hangingPunct="0">
                        <a:spcBef>
                          <a:spcPct val="20000"/>
                        </a:spcBef>
                        <a:spcAft>
                          <a:spcPct val="0"/>
                        </a:spcAft>
                        <a:defRPr>
                          <a:solidFill>
                            <a:schemeClr val="tx1"/>
                          </a:solidFill>
                          <a:latin typeface="Times New Roman" panose="02020603050405020304" pitchFamily="18" charset="0"/>
                        </a:defRPr>
                      </a:lvl8pPr>
                      <a:lvl9pPr marL="4000500" indent="-342900" eaLnBrk="0" fontAlgn="base" hangingPunct="0">
                        <a:spcBef>
                          <a:spcPct val="20000"/>
                        </a:spcBef>
                        <a:spcAft>
                          <a:spcPct val="0"/>
                        </a:spcAft>
                        <a:defRPr>
                          <a:solidFill>
                            <a:schemeClr val="tx1"/>
                          </a:solidFill>
                          <a:latin typeface="Times New Roman" panose="02020603050405020304" pitchFamily="18" charset="0"/>
                        </a:defRPr>
                      </a:lvl9pPr>
                    </a:lstStyle>
                    <a:p>
                      <a:pPr marL="533400" marR="0" lvl="0" indent="-533400" algn="l" defTabSz="914400" rtl="0" eaLnBrk="0" fontAlgn="base" latinLnBrk="0" hangingPunct="0">
                        <a:lnSpc>
                          <a:spcPct val="100000"/>
                        </a:lnSpc>
                        <a:spcBef>
                          <a:spcPct val="20000"/>
                        </a:spcBef>
                        <a:spcAft>
                          <a:spcPct val="0"/>
                        </a:spcAft>
                        <a:buClrTx/>
                        <a:buSzTx/>
                        <a:buFontTx/>
                        <a:buAutoNum type="arabicPlain" startAt="40"/>
                        <a:tabLst/>
                      </a:pPr>
                      <a:r>
                        <a:rPr kumimoji="0" lang="en-US" altLang="en-US" sz="2800" b="1" i="0" u="none" strike="noStrike" cap="none" normalizeH="0" baseline="0">
                          <a:ln>
                            <a:noFill/>
                          </a:ln>
                          <a:solidFill>
                            <a:schemeClr val="tx1"/>
                          </a:solidFill>
                          <a:effectLst/>
                          <a:latin typeface="Times New Roman" panose="02020603050405020304" pitchFamily="18" charset="0"/>
                        </a:rPr>
                        <a:t>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14052738"/>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533400" indent="-533400" eaLnBrk="0" hangingPunct="0">
                        <a:spcBef>
                          <a:spcPct val="20000"/>
                        </a:spcBef>
                        <a:defRPr sz="2800">
                          <a:solidFill>
                            <a:schemeClr val="tx1"/>
                          </a:solidFill>
                          <a:latin typeface="Times New Roman" panose="02020603050405020304" pitchFamily="18" charset="0"/>
                        </a:defRPr>
                      </a:lvl1pPr>
                      <a:lvl2pPr marL="914400" indent="-457200" eaLnBrk="0" hangingPunct="0">
                        <a:spcBef>
                          <a:spcPct val="20000"/>
                        </a:spcBef>
                        <a:defRPr sz="2400">
                          <a:solidFill>
                            <a:schemeClr val="tx1"/>
                          </a:solidFill>
                          <a:latin typeface="Times New Roman" panose="02020603050405020304" pitchFamily="18" charset="0"/>
                        </a:defRPr>
                      </a:lvl2pPr>
                      <a:lvl3pPr marL="1295400" indent="-381000" eaLnBrk="0" hangingPunct="0">
                        <a:spcBef>
                          <a:spcPct val="20000"/>
                        </a:spcBef>
                        <a:defRPr sz="2000">
                          <a:solidFill>
                            <a:schemeClr val="tx1"/>
                          </a:solidFill>
                          <a:latin typeface="Times New Roman" panose="02020603050405020304" pitchFamily="18" charset="0"/>
                        </a:defRPr>
                      </a:lvl3pPr>
                      <a:lvl4pPr marL="1714500" indent="-342900" eaLnBrk="0" hangingPunct="0">
                        <a:spcBef>
                          <a:spcPct val="20000"/>
                        </a:spcBef>
                        <a:defRPr>
                          <a:solidFill>
                            <a:schemeClr val="tx1"/>
                          </a:solidFill>
                          <a:latin typeface="Times New Roman" panose="02020603050405020304" pitchFamily="18" charset="0"/>
                        </a:defRPr>
                      </a:lvl4pPr>
                      <a:lvl5pPr marL="2171700" indent="-342900" eaLnBrk="0" hangingPunct="0">
                        <a:spcBef>
                          <a:spcPct val="20000"/>
                        </a:spcBef>
                        <a:defRPr>
                          <a:solidFill>
                            <a:schemeClr val="tx1"/>
                          </a:solidFill>
                          <a:latin typeface="Times New Roman" panose="02020603050405020304" pitchFamily="18" charset="0"/>
                        </a:defRPr>
                      </a:lvl5pPr>
                      <a:lvl6pPr marL="2628900" indent="-342900" eaLnBrk="0" fontAlgn="base" hangingPunct="0">
                        <a:spcBef>
                          <a:spcPct val="20000"/>
                        </a:spcBef>
                        <a:spcAft>
                          <a:spcPct val="0"/>
                        </a:spcAft>
                        <a:defRPr>
                          <a:solidFill>
                            <a:schemeClr val="tx1"/>
                          </a:solidFill>
                          <a:latin typeface="Times New Roman" panose="02020603050405020304" pitchFamily="18" charset="0"/>
                        </a:defRPr>
                      </a:lvl6pPr>
                      <a:lvl7pPr marL="3086100" indent="-342900" eaLnBrk="0" fontAlgn="base" hangingPunct="0">
                        <a:spcBef>
                          <a:spcPct val="20000"/>
                        </a:spcBef>
                        <a:spcAft>
                          <a:spcPct val="0"/>
                        </a:spcAft>
                        <a:defRPr>
                          <a:solidFill>
                            <a:schemeClr val="tx1"/>
                          </a:solidFill>
                          <a:latin typeface="Times New Roman" panose="02020603050405020304" pitchFamily="18" charset="0"/>
                        </a:defRPr>
                      </a:lvl7pPr>
                      <a:lvl8pPr marL="3543300" indent="-342900" eaLnBrk="0" fontAlgn="base" hangingPunct="0">
                        <a:spcBef>
                          <a:spcPct val="20000"/>
                        </a:spcBef>
                        <a:spcAft>
                          <a:spcPct val="0"/>
                        </a:spcAft>
                        <a:defRPr>
                          <a:solidFill>
                            <a:schemeClr val="tx1"/>
                          </a:solidFill>
                          <a:latin typeface="Times New Roman" panose="02020603050405020304" pitchFamily="18" charset="0"/>
                        </a:defRPr>
                      </a:lvl8pPr>
                      <a:lvl9pPr marL="4000500" indent="-342900" eaLnBrk="0" fontAlgn="base" hangingPunct="0">
                        <a:spcBef>
                          <a:spcPct val="20000"/>
                        </a:spcBef>
                        <a:spcAft>
                          <a:spcPct val="0"/>
                        </a:spcAft>
                        <a:defRPr>
                          <a:solidFill>
                            <a:schemeClr val="tx1"/>
                          </a:solidFill>
                          <a:latin typeface="Times New Roman" panose="02020603050405020304" pitchFamily="18" charset="0"/>
                        </a:defRPr>
                      </a:lvl9pPr>
                    </a:lstStyle>
                    <a:p>
                      <a:pPr marL="533400" marR="0" lvl="0" indent="-533400" algn="l" defTabSz="914400" rtl="0" eaLnBrk="0" fontAlgn="base" latinLnBrk="0" hangingPunct="0">
                        <a:lnSpc>
                          <a:spcPct val="100000"/>
                        </a:lnSpc>
                        <a:spcBef>
                          <a:spcPct val="20000"/>
                        </a:spcBef>
                        <a:spcAft>
                          <a:spcPct val="0"/>
                        </a:spcAft>
                        <a:buClrTx/>
                        <a:buSzTx/>
                        <a:buFontTx/>
                        <a:buAutoNum type="arabicPlain" startAt="30"/>
                        <a:tabLst/>
                      </a:pPr>
                      <a:r>
                        <a:rPr kumimoji="0" lang="en-US" altLang="en-US" sz="2800" b="1" i="0" u="none" strike="noStrike" cap="none" normalizeH="0" baseline="0">
                          <a:ln>
                            <a:noFill/>
                          </a:ln>
                          <a:solidFill>
                            <a:schemeClr val="tx1"/>
                          </a:solidFill>
                          <a:effectLst/>
                          <a:latin typeface="Times New Roman" panose="02020603050405020304" pitchFamily="18" charset="0"/>
                        </a:rPr>
                        <a:t>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00996428"/>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533400" indent="-533400" eaLnBrk="0" hangingPunct="0">
                        <a:spcBef>
                          <a:spcPct val="20000"/>
                        </a:spcBef>
                        <a:defRPr sz="2800">
                          <a:solidFill>
                            <a:schemeClr val="tx1"/>
                          </a:solidFill>
                          <a:latin typeface="Times New Roman" panose="02020603050405020304" pitchFamily="18" charset="0"/>
                        </a:defRPr>
                      </a:lvl1pPr>
                      <a:lvl2pPr marL="914400" indent="-457200" eaLnBrk="0" hangingPunct="0">
                        <a:spcBef>
                          <a:spcPct val="20000"/>
                        </a:spcBef>
                        <a:defRPr sz="2400">
                          <a:solidFill>
                            <a:schemeClr val="tx1"/>
                          </a:solidFill>
                          <a:latin typeface="Times New Roman" panose="02020603050405020304" pitchFamily="18" charset="0"/>
                        </a:defRPr>
                      </a:lvl2pPr>
                      <a:lvl3pPr marL="1295400" indent="-381000" eaLnBrk="0" hangingPunct="0">
                        <a:spcBef>
                          <a:spcPct val="20000"/>
                        </a:spcBef>
                        <a:defRPr sz="2000">
                          <a:solidFill>
                            <a:schemeClr val="tx1"/>
                          </a:solidFill>
                          <a:latin typeface="Times New Roman" panose="02020603050405020304" pitchFamily="18" charset="0"/>
                        </a:defRPr>
                      </a:lvl3pPr>
                      <a:lvl4pPr marL="1714500" indent="-342900" eaLnBrk="0" hangingPunct="0">
                        <a:spcBef>
                          <a:spcPct val="20000"/>
                        </a:spcBef>
                        <a:defRPr>
                          <a:solidFill>
                            <a:schemeClr val="tx1"/>
                          </a:solidFill>
                          <a:latin typeface="Times New Roman" panose="02020603050405020304" pitchFamily="18" charset="0"/>
                        </a:defRPr>
                      </a:lvl4pPr>
                      <a:lvl5pPr marL="2171700" indent="-342900" eaLnBrk="0" hangingPunct="0">
                        <a:spcBef>
                          <a:spcPct val="20000"/>
                        </a:spcBef>
                        <a:defRPr>
                          <a:solidFill>
                            <a:schemeClr val="tx1"/>
                          </a:solidFill>
                          <a:latin typeface="Times New Roman" panose="02020603050405020304" pitchFamily="18" charset="0"/>
                        </a:defRPr>
                      </a:lvl5pPr>
                      <a:lvl6pPr marL="2628900" indent="-342900" eaLnBrk="0" fontAlgn="base" hangingPunct="0">
                        <a:spcBef>
                          <a:spcPct val="20000"/>
                        </a:spcBef>
                        <a:spcAft>
                          <a:spcPct val="0"/>
                        </a:spcAft>
                        <a:defRPr>
                          <a:solidFill>
                            <a:schemeClr val="tx1"/>
                          </a:solidFill>
                          <a:latin typeface="Times New Roman" panose="02020603050405020304" pitchFamily="18" charset="0"/>
                        </a:defRPr>
                      </a:lvl6pPr>
                      <a:lvl7pPr marL="3086100" indent="-342900" eaLnBrk="0" fontAlgn="base" hangingPunct="0">
                        <a:spcBef>
                          <a:spcPct val="20000"/>
                        </a:spcBef>
                        <a:spcAft>
                          <a:spcPct val="0"/>
                        </a:spcAft>
                        <a:defRPr>
                          <a:solidFill>
                            <a:schemeClr val="tx1"/>
                          </a:solidFill>
                          <a:latin typeface="Times New Roman" panose="02020603050405020304" pitchFamily="18" charset="0"/>
                        </a:defRPr>
                      </a:lvl7pPr>
                      <a:lvl8pPr marL="3543300" indent="-342900" eaLnBrk="0" fontAlgn="base" hangingPunct="0">
                        <a:spcBef>
                          <a:spcPct val="20000"/>
                        </a:spcBef>
                        <a:spcAft>
                          <a:spcPct val="0"/>
                        </a:spcAft>
                        <a:defRPr>
                          <a:solidFill>
                            <a:schemeClr val="tx1"/>
                          </a:solidFill>
                          <a:latin typeface="Times New Roman" panose="02020603050405020304" pitchFamily="18" charset="0"/>
                        </a:defRPr>
                      </a:lvl8pPr>
                      <a:lvl9pPr marL="4000500" indent="-342900" eaLnBrk="0" fontAlgn="base" hangingPunct="0">
                        <a:spcBef>
                          <a:spcPct val="20000"/>
                        </a:spcBef>
                        <a:spcAft>
                          <a:spcPct val="0"/>
                        </a:spcAft>
                        <a:defRPr>
                          <a:solidFill>
                            <a:schemeClr val="tx1"/>
                          </a:solidFill>
                          <a:latin typeface="Times New Roman" panose="02020603050405020304" pitchFamily="18" charset="0"/>
                        </a:defRPr>
                      </a:lvl9pPr>
                    </a:lstStyle>
                    <a:p>
                      <a:pPr marL="533400" marR="0" lvl="0" indent="-533400" algn="l" defTabSz="914400" rtl="0" eaLnBrk="0" fontAlgn="base" latinLnBrk="0" hangingPunct="0">
                        <a:lnSpc>
                          <a:spcPct val="100000"/>
                        </a:lnSpc>
                        <a:spcBef>
                          <a:spcPct val="20000"/>
                        </a:spcBef>
                        <a:spcAft>
                          <a:spcPct val="0"/>
                        </a:spcAft>
                        <a:buClrTx/>
                        <a:buSzTx/>
                        <a:buFontTx/>
                        <a:buAutoNum type="arabicPlain" startAt="20"/>
                        <a:tabLst/>
                      </a:pPr>
                      <a:r>
                        <a:rPr kumimoji="0" lang="en-US" altLang="en-US" sz="2800" b="1" i="0" u="none" strike="noStrike" cap="none" normalizeH="0" baseline="0">
                          <a:ln>
                            <a:noFill/>
                          </a:ln>
                          <a:solidFill>
                            <a:schemeClr val="tx1"/>
                          </a:solidFill>
                          <a:effectLst/>
                          <a:latin typeface="Times New Roman" panose="02020603050405020304" pitchFamily="18"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95999334"/>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10  0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64943253"/>
                  </a:ext>
                </a:extLst>
              </a:tr>
            </a:tbl>
          </a:graphicData>
        </a:graphic>
      </p:graphicFrame>
      <p:sp>
        <p:nvSpPr>
          <p:cNvPr id="35889" name="Line 52"/>
          <p:cNvSpPr>
            <a:spLocks noChangeShapeType="1"/>
          </p:cNvSpPr>
          <p:nvPr/>
        </p:nvSpPr>
        <p:spPr bwMode="auto">
          <a:xfrm flipV="1">
            <a:off x="2971800" y="30480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890" name="Line 53"/>
          <p:cNvSpPr>
            <a:spLocks noChangeShapeType="1"/>
          </p:cNvSpPr>
          <p:nvPr/>
        </p:nvSpPr>
        <p:spPr bwMode="auto">
          <a:xfrm flipV="1">
            <a:off x="2895600" y="36576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891" name="Line 54"/>
          <p:cNvSpPr>
            <a:spLocks noChangeShapeType="1"/>
          </p:cNvSpPr>
          <p:nvPr/>
        </p:nvSpPr>
        <p:spPr bwMode="auto">
          <a:xfrm flipV="1">
            <a:off x="2895600" y="43434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892" name="Line 55"/>
          <p:cNvSpPr>
            <a:spLocks noChangeShapeType="1"/>
          </p:cNvSpPr>
          <p:nvPr/>
        </p:nvSpPr>
        <p:spPr bwMode="auto">
          <a:xfrm flipV="1">
            <a:off x="2895600" y="50292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893" name="Line 56"/>
          <p:cNvSpPr>
            <a:spLocks noChangeShapeType="1"/>
          </p:cNvSpPr>
          <p:nvPr/>
        </p:nvSpPr>
        <p:spPr bwMode="auto">
          <a:xfrm flipV="1">
            <a:off x="2971800" y="5715000"/>
            <a:ext cx="304800" cy="304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 name="Rectangle 31"/>
          <p:cNvSpPr>
            <a:spLocks noChangeArrowheads="1"/>
          </p:cNvSpPr>
          <p:nvPr/>
        </p:nvSpPr>
        <p:spPr bwMode="auto">
          <a:xfrm>
            <a:off x="6858000" y="3657600"/>
            <a:ext cx="3505200" cy="1422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90000"/>
              </a:lnSpc>
              <a:spcBef>
                <a:spcPct val="0"/>
              </a:spcBef>
              <a:buFontTx/>
              <a:buNone/>
            </a:pPr>
            <a:r>
              <a:rPr lang="en-US" altLang="en-US" sz="2400" b="1" u="sng"/>
              <a:t>Decrease in Supply</a:t>
            </a:r>
          </a:p>
          <a:p>
            <a:pPr algn="ctr">
              <a:lnSpc>
                <a:spcPct val="90000"/>
              </a:lnSpc>
              <a:spcBef>
                <a:spcPct val="0"/>
              </a:spcBef>
              <a:buFontTx/>
              <a:buNone/>
            </a:pPr>
            <a:r>
              <a:rPr lang="en-US" altLang="en-US" sz="2400" b="1">
                <a:solidFill>
                  <a:srgbClr val="990000"/>
                </a:solidFill>
              </a:rPr>
              <a:t>Prices didn’t change but there is LESS cereal produced</a:t>
            </a:r>
            <a:endParaRPr lang="en-US" altLang="en-US" sz="2400" b="1" baseline="-25000">
              <a:solidFill>
                <a:srgbClr val="990000"/>
              </a:solidFill>
            </a:endParaRPr>
          </a:p>
        </p:txBody>
      </p:sp>
    </p:spTree>
    <p:extLst>
      <p:ext uri="{BB962C8B-B14F-4D97-AF65-F5344CB8AC3E}">
        <p14:creationId xmlns:p14="http://schemas.microsoft.com/office/powerpoint/2010/main" val="362656437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2188"/>
                                        </p:tgtEl>
                                        <p:attrNameLst>
                                          <p:attrName>style.visibility</p:attrName>
                                        </p:attrNameLst>
                                      </p:cBhvr>
                                      <p:to>
                                        <p:strVal val="visible"/>
                                      </p:to>
                                    </p:set>
                                    <p:animEffect transition="in" filter="dissolve">
                                      <p:cBhvr>
                                        <p:cTn id="7" dur="500"/>
                                        <p:tgtEl>
                                          <p:spTgt spid="92188"/>
                                        </p:tgtEl>
                                      </p:cBhvr>
                                    </p:animEffect>
                                  </p:childTnLst>
                                </p:cTn>
                              </p:par>
                              <p:par>
                                <p:cTn id="8" presetID="9" presetClass="entr" presetSubtype="0" fill="hold" nodeType="withEffect">
                                  <p:stCondLst>
                                    <p:cond delay="0"/>
                                  </p:stCondLst>
                                  <p:childTnLst>
                                    <p:set>
                                      <p:cBhvr>
                                        <p:cTn id="9" dur="1" fill="hold">
                                          <p:stCondLst>
                                            <p:cond delay="0"/>
                                          </p:stCondLst>
                                        </p:cTn>
                                        <p:tgtEl>
                                          <p:spTgt spid="92183"/>
                                        </p:tgtEl>
                                        <p:attrNameLst>
                                          <p:attrName>style.visibility</p:attrName>
                                        </p:attrNameLst>
                                      </p:cBhvr>
                                      <p:to>
                                        <p:strVal val="visible"/>
                                      </p:to>
                                    </p:set>
                                    <p:animEffect transition="in" filter="dissolve">
                                      <p:cBhvr>
                                        <p:cTn id="10" dur="500"/>
                                        <p:tgtEl>
                                          <p:spTgt spid="92183"/>
                                        </p:tgtEl>
                                      </p:cBhvr>
                                    </p:animEffect>
                                  </p:childTnLst>
                                </p:cTn>
                              </p:par>
                              <p:par>
                                <p:cTn id="11" presetID="9" presetClass="entr" presetSubtype="0" fill="hold" nodeType="withEffect">
                                  <p:stCondLst>
                                    <p:cond delay="0"/>
                                  </p:stCondLst>
                                  <p:childTnLst>
                                    <p:set>
                                      <p:cBhvr>
                                        <p:cTn id="12" dur="1" fill="hold">
                                          <p:stCondLst>
                                            <p:cond delay="0"/>
                                          </p:stCondLst>
                                        </p:cTn>
                                        <p:tgtEl>
                                          <p:spTgt spid="92184"/>
                                        </p:tgtEl>
                                        <p:attrNameLst>
                                          <p:attrName>style.visibility</p:attrName>
                                        </p:attrNameLst>
                                      </p:cBhvr>
                                      <p:to>
                                        <p:strVal val="visible"/>
                                      </p:to>
                                    </p:set>
                                    <p:animEffect transition="in" filter="dissolve">
                                      <p:cBhvr>
                                        <p:cTn id="13" dur="500"/>
                                        <p:tgtEl>
                                          <p:spTgt spid="92184"/>
                                        </p:tgtEl>
                                      </p:cBhvr>
                                    </p:animEffect>
                                  </p:childTnLst>
                                </p:cTn>
                              </p:par>
                              <p:par>
                                <p:cTn id="14" presetID="9" presetClass="entr" presetSubtype="0" fill="hold" nodeType="withEffect">
                                  <p:stCondLst>
                                    <p:cond delay="0"/>
                                  </p:stCondLst>
                                  <p:childTnLst>
                                    <p:set>
                                      <p:cBhvr>
                                        <p:cTn id="15" dur="1" fill="hold">
                                          <p:stCondLst>
                                            <p:cond delay="0"/>
                                          </p:stCondLst>
                                        </p:cTn>
                                        <p:tgtEl>
                                          <p:spTgt spid="92185"/>
                                        </p:tgtEl>
                                        <p:attrNameLst>
                                          <p:attrName>style.visibility</p:attrName>
                                        </p:attrNameLst>
                                      </p:cBhvr>
                                      <p:to>
                                        <p:strVal val="visible"/>
                                      </p:to>
                                    </p:set>
                                    <p:animEffect transition="in" filter="dissolve">
                                      <p:cBhvr>
                                        <p:cTn id="16" dur="500"/>
                                        <p:tgtEl>
                                          <p:spTgt spid="92185"/>
                                        </p:tgtEl>
                                      </p:cBhvr>
                                    </p:animEffect>
                                  </p:childTnLst>
                                </p:cTn>
                              </p:par>
                              <p:par>
                                <p:cTn id="17" presetID="9" presetClass="entr" presetSubtype="0" fill="hold" nodeType="withEffect">
                                  <p:stCondLst>
                                    <p:cond delay="0"/>
                                  </p:stCondLst>
                                  <p:childTnLst>
                                    <p:set>
                                      <p:cBhvr>
                                        <p:cTn id="18" dur="1" fill="hold">
                                          <p:stCondLst>
                                            <p:cond delay="0"/>
                                          </p:stCondLst>
                                        </p:cTn>
                                        <p:tgtEl>
                                          <p:spTgt spid="92186"/>
                                        </p:tgtEl>
                                        <p:attrNameLst>
                                          <p:attrName>style.visibility</p:attrName>
                                        </p:attrNameLst>
                                      </p:cBhvr>
                                      <p:to>
                                        <p:strVal val="visible"/>
                                      </p:to>
                                    </p:set>
                                    <p:animEffect transition="in" filter="dissolve">
                                      <p:cBhvr>
                                        <p:cTn id="19" dur="500"/>
                                        <p:tgtEl>
                                          <p:spTgt spid="92186"/>
                                        </p:tgtEl>
                                      </p:cBhvr>
                                    </p:animEffect>
                                  </p:childTnLst>
                                </p:cTn>
                              </p:par>
                              <p:par>
                                <p:cTn id="20" presetID="9"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ssolve">
                                      <p:cBhvr>
                                        <p:cTn id="22" dur="500"/>
                                        <p:tgtEl>
                                          <p:spTgt spid="2"/>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dissolve">
                                      <p:cBhvr>
                                        <p:cTn id="25" dur="500"/>
                                        <p:tgtEl>
                                          <p:spTgt spid="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dissolve">
                                      <p:cBhvr>
                                        <p:cTn id="30" dur="500"/>
                                        <p:tgtEl>
                                          <p:spTgt spid="4">
                                            <p:txEl>
                                              <p:pRg st="0" end="0"/>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Effect transition="in" filter="dissolve">
                                      <p:cBhvr>
                                        <p:cTn id="35"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reeform 16"/>
          <p:cNvSpPr>
            <a:spLocks/>
          </p:cNvSpPr>
          <p:nvPr/>
        </p:nvSpPr>
        <p:spPr bwMode="auto">
          <a:xfrm rot="21407190">
            <a:off x="5335589" y="1754188"/>
            <a:ext cx="2439987" cy="3200400"/>
          </a:xfrm>
          <a:custGeom>
            <a:avLst/>
            <a:gdLst>
              <a:gd name="T0" fmla="*/ 0 w 3038"/>
              <a:gd name="T1" fmla="*/ 2147483646 h 4134"/>
              <a:gd name="T2" fmla="*/ 2147483646 w 3038"/>
              <a:gd name="T3" fmla="*/ 2147483646 h 4134"/>
              <a:gd name="T4" fmla="*/ 2147483646 w 3038"/>
              <a:gd name="T5" fmla="*/ 2147483646 h 4134"/>
              <a:gd name="T6" fmla="*/ 2147483646 w 3038"/>
              <a:gd name="T7" fmla="*/ 2147483646 h 4134"/>
              <a:gd name="T8" fmla="*/ 2147483646 w 3038"/>
              <a:gd name="T9" fmla="*/ 2147483646 h 4134"/>
              <a:gd name="T10" fmla="*/ 2147483646 w 3038"/>
              <a:gd name="T11" fmla="*/ 2147483646 h 4134"/>
              <a:gd name="T12" fmla="*/ 2147483646 w 3038"/>
              <a:gd name="T13" fmla="*/ 2147483646 h 4134"/>
              <a:gd name="T14" fmla="*/ 2147483646 w 3038"/>
              <a:gd name="T15" fmla="*/ 2147483646 h 4134"/>
              <a:gd name="T16" fmla="*/ 2147483646 w 3038"/>
              <a:gd name="T17" fmla="*/ 0 h 41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38"/>
              <a:gd name="T28" fmla="*/ 0 h 4134"/>
              <a:gd name="T29" fmla="*/ 3038 w 3038"/>
              <a:gd name="T30" fmla="*/ 4134 h 41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38" h="4134">
                <a:moveTo>
                  <a:pt x="0" y="4134"/>
                </a:moveTo>
                <a:lnTo>
                  <a:pt x="438" y="3675"/>
                </a:lnTo>
                <a:lnTo>
                  <a:pt x="860" y="3198"/>
                </a:lnTo>
                <a:lnTo>
                  <a:pt x="1265" y="2704"/>
                </a:lnTo>
                <a:lnTo>
                  <a:pt x="1655" y="2194"/>
                </a:lnTo>
                <a:lnTo>
                  <a:pt x="2026" y="1668"/>
                </a:lnTo>
                <a:lnTo>
                  <a:pt x="2382" y="1128"/>
                </a:lnTo>
                <a:lnTo>
                  <a:pt x="2718" y="572"/>
                </a:lnTo>
                <a:lnTo>
                  <a:pt x="3038" y="0"/>
                </a:lnTo>
              </a:path>
            </a:pathLst>
          </a:custGeom>
          <a:noFill/>
          <a:ln w="57150">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867" name="Rectangle 2"/>
          <p:cNvSpPr>
            <a:spLocks noGrp="1" noChangeArrowheads="1"/>
          </p:cNvSpPr>
          <p:nvPr>
            <p:ph type="title" idx="4294967295"/>
          </p:nvPr>
        </p:nvSpPr>
        <p:spPr>
          <a:xfrm>
            <a:off x="1752600" y="120651"/>
            <a:ext cx="8629650" cy="862013"/>
          </a:xfrm>
          <a:noFill/>
        </p:spPr>
        <p:txBody>
          <a:bodyPr vert="horz" lIns="92075" tIns="46038" rIns="92075" bIns="46038" rtlCol="0" anchor="ctr">
            <a:normAutofit/>
          </a:bodyPr>
          <a:lstStyle/>
          <a:p>
            <a:pPr eaLnBrk="1" hangingPunct="1"/>
            <a:r>
              <a:rPr lang="en-US" altLang="en-US" sz="5200" b="1"/>
              <a:t>Change in Supply</a:t>
            </a:r>
          </a:p>
        </p:txBody>
      </p:sp>
      <p:grpSp>
        <p:nvGrpSpPr>
          <p:cNvPr id="36868" name="Group 17"/>
          <p:cNvGrpSpPr>
            <a:grpSpLocks/>
          </p:cNvGrpSpPr>
          <p:nvPr/>
        </p:nvGrpSpPr>
        <p:grpSpPr bwMode="auto">
          <a:xfrm>
            <a:off x="4992688" y="1604964"/>
            <a:ext cx="4608512" cy="4262437"/>
            <a:chOff x="1473" y="948"/>
            <a:chExt cx="2989" cy="2724"/>
          </a:xfrm>
        </p:grpSpPr>
        <p:sp>
          <p:nvSpPr>
            <p:cNvPr id="36907" name="Line 18"/>
            <p:cNvSpPr>
              <a:spLocks noChangeShapeType="1"/>
            </p:cNvSpPr>
            <p:nvPr/>
          </p:nvSpPr>
          <p:spPr bwMode="auto">
            <a:xfrm>
              <a:off x="1489" y="948"/>
              <a:ext cx="0" cy="2724"/>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6908" name="Line 19"/>
            <p:cNvSpPr>
              <a:spLocks noChangeShapeType="1"/>
            </p:cNvSpPr>
            <p:nvPr/>
          </p:nvSpPr>
          <p:spPr bwMode="auto">
            <a:xfrm>
              <a:off x="1473" y="3655"/>
              <a:ext cx="2989" cy="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36869" name="Rectangle 21"/>
          <p:cNvSpPr>
            <a:spLocks noChangeArrowheads="1"/>
          </p:cNvSpPr>
          <p:nvPr/>
        </p:nvSpPr>
        <p:spPr bwMode="auto">
          <a:xfrm>
            <a:off x="9753601" y="5791201"/>
            <a:ext cx="460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Q</a:t>
            </a:r>
          </a:p>
        </p:txBody>
      </p:sp>
      <p:sp>
        <p:nvSpPr>
          <p:cNvPr id="36870" name="Rectangle 22"/>
          <p:cNvSpPr>
            <a:spLocks noChangeArrowheads="1"/>
          </p:cNvSpPr>
          <p:nvPr/>
        </p:nvSpPr>
        <p:spPr bwMode="auto">
          <a:xfrm>
            <a:off x="4729163" y="5683250"/>
            <a:ext cx="405560"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o</a:t>
            </a:r>
          </a:p>
        </p:txBody>
      </p:sp>
      <p:sp>
        <p:nvSpPr>
          <p:cNvPr id="36871" name="Text Box 23"/>
          <p:cNvSpPr txBox="1">
            <a:spLocks noChangeArrowheads="1"/>
          </p:cNvSpPr>
          <p:nvPr/>
        </p:nvSpPr>
        <p:spPr bwMode="auto">
          <a:xfrm>
            <a:off x="4578350" y="1595438"/>
            <a:ext cx="43815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US" altLang="en-US" sz="1800" b="1">
                <a:latin typeface="Arial" panose="020B0604020202020204" pitchFamily="34" charset="0"/>
              </a:rPr>
              <a:t>$5</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4</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3</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2</a:t>
            </a:r>
          </a:p>
          <a:p>
            <a:pPr algn="r">
              <a:spcBef>
                <a:spcPct val="0"/>
              </a:spcBef>
              <a:buFontTx/>
              <a:buNone/>
            </a:pPr>
            <a:endParaRPr lang="en-US" altLang="en-US" sz="1800" b="1">
              <a:latin typeface="Arial" panose="020B0604020202020204" pitchFamily="34" charset="0"/>
            </a:endParaRPr>
          </a:p>
          <a:p>
            <a:pPr algn="r">
              <a:spcBef>
                <a:spcPct val="0"/>
              </a:spcBef>
              <a:buFontTx/>
              <a:buNone/>
            </a:pPr>
            <a:endParaRPr lang="en-US" altLang="en-US" sz="1800" b="1">
              <a:latin typeface="Arial" panose="020B0604020202020204" pitchFamily="34" charset="0"/>
            </a:endParaRPr>
          </a:p>
          <a:p>
            <a:pPr algn="r">
              <a:spcBef>
                <a:spcPct val="0"/>
              </a:spcBef>
              <a:buFontTx/>
              <a:buNone/>
            </a:pPr>
            <a:r>
              <a:rPr lang="en-US" altLang="en-US" sz="1800" b="1">
                <a:latin typeface="Arial" panose="020B0604020202020204" pitchFamily="34" charset="0"/>
              </a:rPr>
              <a:t>1</a:t>
            </a:r>
          </a:p>
        </p:txBody>
      </p:sp>
      <p:sp>
        <p:nvSpPr>
          <p:cNvPr id="36872" name="Text Box 31"/>
          <p:cNvSpPr txBox="1">
            <a:spLocks noChangeArrowheads="1"/>
          </p:cNvSpPr>
          <p:nvPr/>
        </p:nvSpPr>
        <p:spPr bwMode="auto">
          <a:xfrm>
            <a:off x="4038601" y="990601"/>
            <a:ext cx="26765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800" b="1">
                <a:latin typeface="Arial" panose="020B0604020202020204" pitchFamily="34" charset="0"/>
              </a:rPr>
              <a:t>Price of Cereal</a:t>
            </a:r>
          </a:p>
        </p:txBody>
      </p:sp>
      <p:sp>
        <p:nvSpPr>
          <p:cNvPr id="36873" name="Text Box 32"/>
          <p:cNvSpPr txBox="1">
            <a:spLocks noChangeArrowheads="1"/>
          </p:cNvSpPr>
          <p:nvPr/>
        </p:nvSpPr>
        <p:spPr bwMode="auto">
          <a:xfrm>
            <a:off x="6048376" y="6206161"/>
            <a:ext cx="2835713"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400" b="1">
                <a:latin typeface="Arial" panose="020B0604020202020204" pitchFamily="34" charset="0"/>
              </a:rPr>
              <a:t>Quantity of Cereal</a:t>
            </a:r>
          </a:p>
        </p:txBody>
      </p:sp>
      <p:sp>
        <p:nvSpPr>
          <p:cNvPr id="36874" name="Text Box 34"/>
          <p:cNvSpPr txBox="1">
            <a:spLocks noChangeArrowheads="1"/>
          </p:cNvSpPr>
          <p:nvPr/>
        </p:nvSpPr>
        <p:spPr bwMode="auto">
          <a:xfrm>
            <a:off x="1828800" y="990600"/>
            <a:ext cx="2133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800" b="1">
                <a:solidFill>
                  <a:srgbClr val="CC0000"/>
                </a:solidFill>
              </a:rPr>
              <a:t>Supply Schedule</a:t>
            </a:r>
          </a:p>
        </p:txBody>
      </p:sp>
      <p:sp>
        <p:nvSpPr>
          <p:cNvPr id="36875" name="Text Box 35"/>
          <p:cNvSpPr txBox="1">
            <a:spLocks noChangeArrowheads="1"/>
          </p:cNvSpPr>
          <p:nvPr/>
        </p:nvSpPr>
        <p:spPr bwMode="auto">
          <a:xfrm>
            <a:off x="5224464" y="5827713"/>
            <a:ext cx="4529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a:latin typeface="Arial" panose="020B0604020202020204" pitchFamily="34" charset="0"/>
              </a:rPr>
              <a:t>10     20     30     40     50     60     70     80</a:t>
            </a:r>
          </a:p>
        </p:txBody>
      </p:sp>
      <p:sp>
        <p:nvSpPr>
          <p:cNvPr id="36876" name="Slide Number Placeholder 38"/>
          <p:cNvSpPr txBox="1">
            <a:spLocks noGrp="1"/>
          </p:cNvSpPr>
          <p:nvPr/>
        </p:nvSpPr>
        <p:spPr bwMode="auto">
          <a:xfrm>
            <a:off x="8763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98E283E1-BA75-48F4-9722-E4AF246F213C}" type="slidenum">
              <a:rPr lang="en-US" altLang="en-US" sz="1400"/>
              <a:pPr algn="r" eaLnBrk="1" hangingPunct="1">
                <a:spcBef>
                  <a:spcPct val="0"/>
                </a:spcBef>
                <a:buFontTx/>
                <a:buNone/>
              </a:pPr>
              <a:t>87</a:t>
            </a:fld>
            <a:endParaRPr lang="en-US" altLang="en-US" sz="1400"/>
          </a:p>
        </p:txBody>
      </p:sp>
      <p:graphicFrame>
        <p:nvGraphicFramePr>
          <p:cNvPr id="93199" name="Group 15">
            <a:extLst>
              <a:ext uri="{FF2B5EF4-FFF2-40B4-BE49-F238E27FC236}">
                <a16:creationId xmlns:a16="http://schemas.microsoft.com/office/drawing/2014/main" id="{4A30D8A3-660A-487B-BEBF-E00AC3310D03}"/>
              </a:ext>
            </a:extLst>
          </p:cNvPr>
          <p:cNvGraphicFramePr>
            <a:graphicFrameLocks noGrp="1"/>
          </p:cNvGraphicFramePr>
          <p:nvPr/>
        </p:nvGraphicFramePr>
        <p:xfrm>
          <a:off x="1828801" y="2057401"/>
          <a:ext cx="2327275" cy="4173539"/>
        </p:xfrm>
        <a:graphic>
          <a:graphicData uri="http://schemas.openxmlformats.org/drawingml/2006/table">
            <a:tbl>
              <a:tblPr/>
              <a:tblGrid>
                <a:gridCol w="971550">
                  <a:extLst>
                    <a:ext uri="{9D8B030D-6E8A-4147-A177-3AD203B41FA5}">
                      <a16:colId xmlns:a16="http://schemas.microsoft.com/office/drawing/2014/main" val="2181740309"/>
                    </a:ext>
                  </a:extLst>
                </a:gridCol>
                <a:gridCol w="1355725">
                  <a:extLst>
                    <a:ext uri="{9D8B030D-6E8A-4147-A177-3AD203B41FA5}">
                      <a16:colId xmlns:a16="http://schemas.microsoft.com/office/drawing/2014/main" val="2792909848"/>
                    </a:ext>
                  </a:extLst>
                </a:gridCol>
              </a:tblGrid>
              <a:tr h="762000">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Price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Quantity</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rPr>
                        <a:t>Supplied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50974541"/>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27921526"/>
                  </a:ext>
                </a:extLst>
              </a:tr>
              <a:tr h="7032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40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04278407"/>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92697448"/>
                  </a:ext>
                </a:extLst>
              </a:tr>
              <a:tr h="676275">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54446559"/>
                  </a:ext>
                </a:extLst>
              </a:tr>
              <a:tr h="677863">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defRPr>
                      </a:lvl1pPr>
                      <a:lvl2pPr eaLnBrk="0" hangingPunct="0">
                        <a:spcBef>
                          <a:spcPct val="20000"/>
                        </a:spcBef>
                        <a:defRPr sz="2400">
                          <a:solidFill>
                            <a:schemeClr val="tx1"/>
                          </a:solidFill>
                          <a:latin typeface="Times New Roman" panose="02020603050405020304" pitchFamily="18" charset="0"/>
                        </a:defRPr>
                      </a:lvl2pPr>
                      <a:lvl3pPr eaLnBrk="0" hangingPunct="0">
                        <a:spcBef>
                          <a:spcPct val="20000"/>
                        </a:spcBef>
                        <a:defRPr sz="2000">
                          <a:solidFill>
                            <a:schemeClr val="tx1"/>
                          </a:solidFill>
                          <a:latin typeface="Times New Roman" panose="02020603050405020304" pitchFamily="18" charset="0"/>
                        </a:defRPr>
                      </a:lvl3pPr>
                      <a:lvl4pPr eaLnBrk="0" hangingPunct="0">
                        <a:spcBef>
                          <a:spcPct val="20000"/>
                        </a:spcBef>
                        <a:defRPr>
                          <a:solidFill>
                            <a:schemeClr val="tx1"/>
                          </a:solidFill>
                          <a:latin typeface="Times New Roman" panose="02020603050405020304" pitchFamily="18" charset="0"/>
                        </a:defRPr>
                      </a:lvl4pPr>
                      <a:lvl5pPr eaLnBrk="0" hangingPunct="0">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85062767"/>
                  </a:ext>
                </a:extLst>
              </a:tr>
            </a:tbl>
          </a:graphicData>
        </a:graphic>
      </p:graphicFrame>
      <p:sp>
        <p:nvSpPr>
          <p:cNvPr id="36900" name="Oval 38"/>
          <p:cNvSpPr>
            <a:spLocks noChangeArrowheads="1"/>
          </p:cNvSpPr>
          <p:nvPr/>
        </p:nvSpPr>
        <p:spPr bwMode="auto">
          <a:xfrm>
            <a:off x="5334000" y="49530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6901" name="Oval 39"/>
          <p:cNvSpPr>
            <a:spLocks noChangeArrowheads="1"/>
          </p:cNvSpPr>
          <p:nvPr/>
        </p:nvSpPr>
        <p:spPr bwMode="auto">
          <a:xfrm>
            <a:off x="5943600" y="43434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6902" name="Oval 40"/>
          <p:cNvSpPr>
            <a:spLocks noChangeArrowheads="1"/>
          </p:cNvSpPr>
          <p:nvPr/>
        </p:nvSpPr>
        <p:spPr bwMode="auto">
          <a:xfrm>
            <a:off x="6553200" y="34290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6903" name="Oval 41"/>
          <p:cNvSpPr>
            <a:spLocks noChangeArrowheads="1"/>
          </p:cNvSpPr>
          <p:nvPr/>
        </p:nvSpPr>
        <p:spPr bwMode="auto">
          <a:xfrm>
            <a:off x="7162800" y="25146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6904" name="Oval 42"/>
          <p:cNvSpPr>
            <a:spLocks noChangeArrowheads="1"/>
          </p:cNvSpPr>
          <p:nvPr/>
        </p:nvSpPr>
        <p:spPr bwMode="auto">
          <a:xfrm>
            <a:off x="7620000" y="1600200"/>
            <a:ext cx="152400" cy="1524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6905" name="Rectangle 31"/>
          <p:cNvSpPr>
            <a:spLocks noChangeArrowheads="1"/>
          </p:cNvSpPr>
          <p:nvPr/>
        </p:nvSpPr>
        <p:spPr bwMode="auto">
          <a:xfrm>
            <a:off x="7848601" y="1371601"/>
            <a:ext cx="13700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latin typeface="Arial" panose="020B0604020202020204" pitchFamily="34" charset="0"/>
              </a:rPr>
              <a:t>Supply</a:t>
            </a:r>
          </a:p>
        </p:txBody>
      </p:sp>
      <p:sp>
        <p:nvSpPr>
          <p:cNvPr id="36906" name="AutoShape 5"/>
          <p:cNvSpPr>
            <a:spLocks noChangeArrowheads="1"/>
          </p:cNvSpPr>
          <p:nvPr/>
        </p:nvSpPr>
        <p:spPr bwMode="auto">
          <a:xfrm>
            <a:off x="2133601" y="990600"/>
            <a:ext cx="7921625" cy="5137150"/>
          </a:xfrm>
          <a:prstGeom prst="star16">
            <a:avLst>
              <a:gd name="adj" fmla="val 37500"/>
            </a:avLst>
          </a:prstGeom>
          <a:gradFill rotWithShape="0">
            <a:gsLst>
              <a:gs pos="0">
                <a:srgbClr val="C87676"/>
              </a:gs>
              <a:gs pos="100000">
                <a:srgbClr val="990000"/>
              </a:gs>
            </a:gsLst>
            <a:path path="shape">
              <a:fillToRect l="50000" t="50000" r="50000" b="50000"/>
            </a:path>
          </a:gradFill>
          <a:ln w="38100">
            <a:solidFill>
              <a:schemeClr val="tx1"/>
            </a:solidFill>
            <a:miter lim="800000"/>
            <a:headEnd/>
            <a:tailEnd/>
          </a:ln>
        </p:spPr>
        <p:txBody>
          <a:bodyPr wrap="none" lIns="92075" tIns="46038" rIns="92075" bIns="46038"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FontTx/>
              <a:buNone/>
            </a:pPr>
            <a:r>
              <a:rPr lang="en-US" altLang="en-US" sz="4000" b="1">
                <a:solidFill>
                  <a:schemeClr val="bg1"/>
                </a:solidFill>
              </a:rPr>
              <a:t>What if cereal companies </a:t>
            </a:r>
          </a:p>
          <a:p>
            <a:pPr algn="ctr">
              <a:buFontTx/>
              <a:buNone/>
            </a:pPr>
            <a:r>
              <a:rPr lang="en-US" altLang="en-US" sz="4000" b="1">
                <a:solidFill>
                  <a:schemeClr val="bg1"/>
                </a:solidFill>
              </a:rPr>
              <a:t>find a quicker way to make </a:t>
            </a:r>
          </a:p>
          <a:p>
            <a:pPr algn="ctr">
              <a:buFontTx/>
              <a:buNone/>
            </a:pPr>
            <a:r>
              <a:rPr lang="en-US" altLang="en-US" sz="4000" b="1">
                <a:solidFill>
                  <a:schemeClr val="bg1"/>
                </a:solidFill>
              </a:rPr>
              <a:t>cereal ?</a:t>
            </a:r>
          </a:p>
        </p:txBody>
      </p:sp>
    </p:spTree>
    <p:extLst>
      <p:ext uri="{BB962C8B-B14F-4D97-AF65-F5344CB8AC3E}">
        <p14:creationId xmlns:p14="http://schemas.microsoft.com/office/powerpoint/2010/main" val="359144154"/>
      </p:ext>
    </p:extLst>
  </p:cSld>
  <p:clrMapOvr>
    <a:masterClrMapping/>
  </p:clrMapOvr>
  <p:transition>
    <p:random/>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0000"/>
                </a:solidFill>
              </a:rPr>
              <a:t>Milestone Review </a:t>
            </a:r>
          </a:p>
        </p:txBody>
      </p:sp>
      <p:sp>
        <p:nvSpPr>
          <p:cNvPr id="3" name="Content Placeholder 2"/>
          <p:cNvSpPr>
            <a:spLocks noGrp="1"/>
          </p:cNvSpPr>
          <p:nvPr>
            <p:ph idx="1"/>
          </p:nvPr>
        </p:nvSpPr>
        <p:spPr>
          <a:xfrm>
            <a:off x="838200" y="1825625"/>
            <a:ext cx="5257800" cy="4351338"/>
          </a:xfrm>
        </p:spPr>
        <p:txBody>
          <a:bodyPr/>
          <a:lstStyle/>
          <a:p>
            <a:pPr marL="0" indent="0">
              <a:buNone/>
            </a:pPr>
            <a:r>
              <a:rPr lang="en-US" b="1" dirty="0"/>
              <a:t>SSEMI2) </a:t>
            </a:r>
            <a:r>
              <a:rPr lang="en-US" dirty="0"/>
              <a:t>Assuming that the graph follows the normal laws of economics, the line represents</a:t>
            </a:r>
          </a:p>
          <a:p>
            <a:pPr marL="514350" indent="-514350">
              <a:buFont typeface="+mj-lt"/>
              <a:buAutoNum type="alphaLcParenR"/>
            </a:pPr>
            <a:r>
              <a:rPr lang="en-US" dirty="0"/>
              <a:t>demand.</a:t>
            </a:r>
          </a:p>
          <a:p>
            <a:pPr marL="514350" indent="-514350">
              <a:buFont typeface="+mj-lt"/>
              <a:buAutoNum type="alphaLcParenR"/>
            </a:pPr>
            <a:r>
              <a:rPr lang="en-US" dirty="0"/>
              <a:t>supply.</a:t>
            </a:r>
          </a:p>
          <a:p>
            <a:pPr marL="514350" indent="-514350">
              <a:buFont typeface="+mj-lt"/>
              <a:buAutoNum type="alphaLcParenR"/>
            </a:pPr>
            <a:r>
              <a:rPr lang="en-US" dirty="0"/>
              <a:t>equilibrium price.</a:t>
            </a:r>
          </a:p>
          <a:p>
            <a:pPr marL="514350" indent="-514350">
              <a:buFont typeface="+mj-lt"/>
              <a:buAutoNum type="alphaLcParenR"/>
            </a:pPr>
            <a:r>
              <a:rPr lang="en-US" dirty="0"/>
              <a:t>production possibilities.</a:t>
            </a:r>
          </a:p>
          <a:p>
            <a:endParaRPr lang="en-US" dirty="0"/>
          </a:p>
        </p:txBody>
      </p:sp>
      <p:pic>
        <p:nvPicPr>
          <p:cNvPr id="1026" name="Picture 2" descr="Image result for supply cur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729716"/>
            <a:ext cx="4496074" cy="4237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54340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10141" y="129749"/>
            <a:ext cx="10515600" cy="1325563"/>
          </a:xfrm>
        </p:spPr>
        <p:txBody>
          <a:bodyPr/>
          <a:lstStyle/>
          <a:p>
            <a:pPr algn="ctr"/>
            <a:r>
              <a:rPr lang="en-US" dirty="0"/>
              <a:t>What are the </a:t>
            </a:r>
            <a:r>
              <a:rPr lang="en-US" b="1" dirty="0">
                <a:solidFill>
                  <a:srgbClr val="FF0000"/>
                </a:solidFill>
              </a:rPr>
              <a:t>non-price</a:t>
            </a:r>
            <a:r>
              <a:rPr lang="en-US" dirty="0"/>
              <a:t> factors that cause the Supply Curve to </a:t>
            </a:r>
            <a:r>
              <a:rPr lang="en-US" dirty="0">
                <a:latin typeface="Goudy Stout" panose="0202090407030B020401" pitchFamily="18" charset="0"/>
              </a:rPr>
              <a:t>SHIFT?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0065" y="1678008"/>
            <a:ext cx="8403766" cy="4590610"/>
          </a:xfrm>
          <a:prstGeom prst="rect">
            <a:avLst/>
          </a:prstGeom>
        </p:spPr>
      </p:pic>
    </p:spTree>
    <p:extLst>
      <p:ext uri="{BB962C8B-B14F-4D97-AF65-F5344CB8AC3E}">
        <p14:creationId xmlns:p14="http://schemas.microsoft.com/office/powerpoint/2010/main" val="2348217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9606"/>
            <a:ext cx="10515600" cy="1325563"/>
          </a:xfrm>
        </p:spPr>
        <p:txBody>
          <a:bodyPr/>
          <a:lstStyle/>
          <a:p>
            <a:pPr algn="ctr"/>
            <a:r>
              <a:rPr lang="en-US" dirty="0">
                <a:latin typeface="Perpetua Titling MT" panose="02020502060505020804" pitchFamily="18" charset="0"/>
              </a:rPr>
              <a:t>Product Markets</a:t>
            </a:r>
          </a:p>
        </p:txBody>
      </p:sp>
      <p:sp>
        <p:nvSpPr>
          <p:cNvPr id="3" name="Content Placeholder 2"/>
          <p:cNvSpPr>
            <a:spLocks noGrp="1"/>
          </p:cNvSpPr>
          <p:nvPr>
            <p:ph idx="1"/>
          </p:nvPr>
        </p:nvSpPr>
        <p:spPr>
          <a:xfrm>
            <a:off x="838200" y="1452138"/>
            <a:ext cx="10515600" cy="4351338"/>
          </a:xfrm>
        </p:spPr>
        <p:txBody>
          <a:bodyPr>
            <a:normAutofit/>
          </a:bodyPr>
          <a:lstStyle/>
          <a:p>
            <a:r>
              <a:rPr lang="en-US" sz="3600" b="1" u="sng" dirty="0"/>
              <a:t>Product Markets </a:t>
            </a:r>
            <a:r>
              <a:rPr lang="en-US" sz="3600" dirty="0"/>
              <a:t>– Households &amp; firms interact; producers sell their goods &amp; services to consumers</a:t>
            </a:r>
          </a:p>
          <a:p>
            <a:pPr lvl="1"/>
            <a:r>
              <a:rPr lang="en-US" sz="3600" dirty="0"/>
              <a:t>Households are buyers of goods &amp; services</a:t>
            </a:r>
          </a:p>
          <a:p>
            <a:pPr lvl="1"/>
            <a:r>
              <a:rPr lang="en-US" sz="3600" dirty="0"/>
              <a:t>Firms are sellers of goods &amp; services (outputs)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6890" y="3767406"/>
            <a:ext cx="3924396" cy="289097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0163" y="3852662"/>
            <a:ext cx="3645795" cy="2658392"/>
          </a:xfrm>
          <a:prstGeom prst="rect">
            <a:avLst/>
          </a:prstGeom>
        </p:spPr>
      </p:pic>
    </p:spTree>
    <p:extLst>
      <p:ext uri="{BB962C8B-B14F-4D97-AF65-F5344CB8AC3E}">
        <p14:creationId xmlns:p14="http://schemas.microsoft.com/office/powerpoint/2010/main" val="322417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1524000" y="-152400"/>
            <a:ext cx="9144000" cy="1143000"/>
          </a:xfrm>
          <a:noFill/>
        </p:spPr>
        <p:txBody>
          <a:bodyPr vert="horz" lIns="92075" tIns="46038" rIns="92075" bIns="46038" rtlCol="0" anchor="ctr">
            <a:normAutofit/>
          </a:bodyPr>
          <a:lstStyle/>
          <a:p>
            <a:pPr eaLnBrk="1" hangingPunct="1"/>
            <a:r>
              <a:rPr lang="en-US" altLang="en-US" sz="3800" b="1"/>
              <a:t>6 Determinants (SHIFTERS) of Supply</a:t>
            </a:r>
          </a:p>
        </p:txBody>
      </p:sp>
      <p:sp>
        <p:nvSpPr>
          <p:cNvPr id="100355" name="Rectangle 3"/>
          <p:cNvSpPr>
            <a:spLocks noGrp="1" noChangeArrowheads="1"/>
          </p:cNvSpPr>
          <p:nvPr>
            <p:ph type="body" idx="1"/>
          </p:nvPr>
        </p:nvSpPr>
        <p:spPr>
          <a:xfrm>
            <a:off x="1828800" y="685800"/>
            <a:ext cx="8839200" cy="4211638"/>
          </a:xfrm>
        </p:spPr>
        <p:txBody>
          <a:bodyPr/>
          <a:lstStyle/>
          <a:p>
            <a:pPr marL="609600" indent="-609600">
              <a:spcBef>
                <a:spcPct val="0"/>
              </a:spcBef>
              <a:buFontTx/>
              <a:buAutoNum type="arabicPeriod"/>
            </a:pPr>
            <a:r>
              <a:rPr lang="en-US" altLang="en-US" sz="3600" b="1">
                <a:solidFill>
                  <a:srgbClr val="990000"/>
                </a:solidFill>
              </a:rPr>
              <a:t>Prices/Availability of inputs (resources)</a:t>
            </a:r>
          </a:p>
          <a:p>
            <a:pPr marL="609600" indent="-609600">
              <a:spcBef>
                <a:spcPct val="0"/>
              </a:spcBef>
              <a:buFontTx/>
              <a:buAutoNum type="arabicPeriod"/>
            </a:pPr>
            <a:r>
              <a:rPr lang="en-US" altLang="en-US" sz="3600" b="1">
                <a:solidFill>
                  <a:srgbClr val="990000"/>
                </a:solidFill>
              </a:rPr>
              <a:t>Number of Sellers</a:t>
            </a:r>
          </a:p>
          <a:p>
            <a:pPr marL="609600" indent="-609600">
              <a:spcBef>
                <a:spcPct val="0"/>
              </a:spcBef>
              <a:buFontTx/>
              <a:buAutoNum type="arabicPeriod"/>
            </a:pPr>
            <a:r>
              <a:rPr lang="en-US" altLang="en-US" sz="3600" b="1">
                <a:solidFill>
                  <a:srgbClr val="990000"/>
                </a:solidFill>
              </a:rPr>
              <a:t>Technology</a:t>
            </a:r>
          </a:p>
          <a:p>
            <a:pPr marL="609600" indent="-609600">
              <a:spcBef>
                <a:spcPct val="0"/>
              </a:spcBef>
              <a:buFontTx/>
              <a:buAutoNum type="arabicPeriod"/>
            </a:pPr>
            <a:r>
              <a:rPr lang="en-US" altLang="en-US" sz="3600" b="1">
                <a:solidFill>
                  <a:srgbClr val="990000"/>
                </a:solidFill>
              </a:rPr>
              <a:t>Government Action: Taxes &amp; Subsidies</a:t>
            </a:r>
          </a:p>
          <a:p>
            <a:pPr marL="609600" indent="-609600">
              <a:buFontTx/>
              <a:buAutoNum type="arabicPeriod"/>
            </a:pPr>
            <a:endParaRPr lang="en-US" altLang="en-US" sz="3000" b="1">
              <a:latin typeface="Arial" panose="020B0604020202020204" pitchFamily="34" charset="0"/>
            </a:endParaRPr>
          </a:p>
        </p:txBody>
      </p:sp>
      <p:graphicFrame>
        <p:nvGraphicFramePr>
          <p:cNvPr id="100356" name="Object 4"/>
          <p:cNvGraphicFramePr>
            <a:graphicFrameLocks noChangeAspect="1"/>
          </p:cNvGraphicFramePr>
          <p:nvPr/>
        </p:nvGraphicFramePr>
        <p:xfrm>
          <a:off x="2057400" y="3048000"/>
          <a:ext cx="8153400" cy="1066800"/>
        </p:xfrm>
        <a:graphic>
          <a:graphicData uri="http://schemas.openxmlformats.org/presentationml/2006/ole">
            <mc:AlternateContent xmlns:mc="http://schemas.openxmlformats.org/markup-compatibility/2006">
              <mc:Choice xmlns:v="urn:schemas-microsoft-com:vml" Requires="v">
                <p:oleObj spid="_x0000_s1050" name="Document" r:id="rId4" imgW="8753856" imgH="3901440" progId="Word.Document.8">
                  <p:embed/>
                </p:oleObj>
              </mc:Choice>
              <mc:Fallback>
                <p:oleObj name="Document" r:id="rId4" imgW="8753856" imgH="3901440" progId="Word.Document.8">
                  <p:embed/>
                  <p:pic>
                    <p:nvPicPr>
                      <p:cNvPr id="100356" name="Object 4"/>
                      <p:cNvPicPr>
                        <a:picLocks noChangeAspect="1" noChangeArrowheads="1"/>
                      </p:cNvPicPr>
                      <p:nvPr/>
                    </p:nvPicPr>
                    <p:blipFill>
                      <a:blip r:embed="rId5">
                        <a:extLst>
                          <a:ext uri="{28A0092B-C50C-407E-A947-70E740481C1C}">
                            <a14:useLocalDpi xmlns:a14="http://schemas.microsoft.com/office/drawing/2010/main" val="0"/>
                          </a:ext>
                        </a:extLst>
                      </a:blip>
                      <a:srcRect l="1785" t="2003" r="2678" b="69949"/>
                      <a:stretch>
                        <a:fillRect/>
                      </a:stretch>
                    </p:blipFill>
                    <p:spPr bwMode="auto">
                      <a:xfrm>
                        <a:off x="2057400" y="3048000"/>
                        <a:ext cx="8153400" cy="1066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81320" dir="2319588" algn="ctr" rotWithShape="0">
                                <a:srgbClr val="808080"/>
                              </a:outerShdw>
                            </a:effectLst>
                          </a14:hiddenEffects>
                        </a:ext>
                      </a:extLst>
                    </p:spPr>
                  </p:pic>
                </p:oleObj>
              </mc:Fallback>
            </mc:AlternateContent>
          </a:graphicData>
        </a:graphic>
      </p:graphicFrame>
      <p:sp>
        <p:nvSpPr>
          <p:cNvPr id="100357" name="Rectangle 5"/>
          <p:cNvSpPr>
            <a:spLocks noChangeArrowheads="1"/>
          </p:cNvSpPr>
          <p:nvPr/>
        </p:nvSpPr>
        <p:spPr bwMode="auto">
          <a:xfrm>
            <a:off x="1828800" y="4038600"/>
            <a:ext cx="88392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a:solidFill>
                  <a:srgbClr val="990000"/>
                </a:solidFill>
              </a:rPr>
              <a:t>5.  Opportunity Cost  of Alternative Production</a:t>
            </a:r>
          </a:p>
          <a:p>
            <a:pPr eaLnBrk="1" hangingPunct="1">
              <a:spcBef>
                <a:spcPct val="0"/>
              </a:spcBef>
              <a:buFontTx/>
              <a:buNone/>
            </a:pPr>
            <a:r>
              <a:rPr lang="en-US" altLang="en-US" sz="3600" b="1">
                <a:solidFill>
                  <a:srgbClr val="990000"/>
                </a:solidFill>
              </a:rPr>
              <a:t>6.  Expectations of Future Profit</a:t>
            </a:r>
          </a:p>
          <a:p>
            <a:pPr eaLnBrk="1" hangingPunct="1">
              <a:spcBef>
                <a:spcPct val="0"/>
              </a:spcBef>
              <a:buFontTx/>
              <a:buNone/>
            </a:pPr>
            <a:r>
              <a:rPr lang="en-US" altLang="en-US" sz="3000" b="1">
                <a:latin typeface="Arial" panose="020B0604020202020204" pitchFamily="34" charset="0"/>
              </a:rPr>
              <a:t>Changes in PRICE don’t shift the curve. It only causes movement along the curve.</a:t>
            </a:r>
          </a:p>
        </p:txBody>
      </p:sp>
      <p:sp>
        <p:nvSpPr>
          <p:cNvPr id="3789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BAFD0F6-90CC-4EAE-B95E-0BA1324E62D8}" type="slidenum">
              <a:rPr lang="en-US" altLang="en-US" sz="1400"/>
              <a:pPr>
                <a:spcBef>
                  <a:spcPct val="0"/>
                </a:spcBef>
                <a:buFontTx/>
                <a:buNone/>
              </a:pPr>
              <a:t>90</a:t>
            </a:fld>
            <a:endParaRPr lang="en-US" altLang="en-US" sz="1400"/>
          </a:p>
        </p:txBody>
      </p:sp>
    </p:spTree>
    <p:extLst>
      <p:ext uri="{BB962C8B-B14F-4D97-AF65-F5344CB8AC3E}">
        <p14:creationId xmlns:p14="http://schemas.microsoft.com/office/powerpoint/2010/main" val="372644042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0354"/>
                                        </p:tgtEl>
                                        <p:attrNameLst>
                                          <p:attrName>style.visibility</p:attrName>
                                        </p:attrNameLst>
                                      </p:cBhvr>
                                      <p:to>
                                        <p:strVal val="visible"/>
                                      </p:to>
                                    </p:set>
                                    <p:animEffect transition="in" filter="wipe(left)">
                                      <p:cBhvr>
                                        <p:cTn id="7" dur="500"/>
                                        <p:tgtEl>
                                          <p:spTgt spid="1003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0355">
                                            <p:txEl>
                                              <p:pRg st="0" end="0"/>
                                            </p:txEl>
                                          </p:spTgt>
                                        </p:tgtEl>
                                        <p:attrNameLst>
                                          <p:attrName>style.visibility</p:attrName>
                                        </p:attrNameLst>
                                      </p:cBhvr>
                                      <p:to>
                                        <p:strVal val="visible"/>
                                      </p:to>
                                    </p:set>
                                    <p:animEffect transition="in" filter="wipe(left)">
                                      <p:cBhvr>
                                        <p:cTn id="12" dur="500"/>
                                        <p:tgtEl>
                                          <p:spTgt spid="10035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0355">
                                            <p:txEl>
                                              <p:pRg st="1" end="1"/>
                                            </p:txEl>
                                          </p:spTgt>
                                        </p:tgtEl>
                                        <p:attrNameLst>
                                          <p:attrName>style.visibility</p:attrName>
                                        </p:attrNameLst>
                                      </p:cBhvr>
                                      <p:to>
                                        <p:strVal val="visible"/>
                                      </p:to>
                                    </p:set>
                                    <p:animEffect transition="in" filter="wipe(left)">
                                      <p:cBhvr>
                                        <p:cTn id="17" dur="500"/>
                                        <p:tgtEl>
                                          <p:spTgt spid="10035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0355">
                                            <p:txEl>
                                              <p:pRg st="2" end="2"/>
                                            </p:txEl>
                                          </p:spTgt>
                                        </p:tgtEl>
                                        <p:attrNameLst>
                                          <p:attrName>style.visibility</p:attrName>
                                        </p:attrNameLst>
                                      </p:cBhvr>
                                      <p:to>
                                        <p:strVal val="visible"/>
                                      </p:to>
                                    </p:set>
                                    <p:animEffect transition="in" filter="wipe(left)">
                                      <p:cBhvr>
                                        <p:cTn id="22" dur="500"/>
                                        <p:tgtEl>
                                          <p:spTgt spid="10035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0355">
                                            <p:txEl>
                                              <p:pRg st="3" end="3"/>
                                            </p:txEl>
                                          </p:spTgt>
                                        </p:tgtEl>
                                        <p:attrNameLst>
                                          <p:attrName>style.visibility</p:attrName>
                                        </p:attrNameLst>
                                      </p:cBhvr>
                                      <p:to>
                                        <p:strVal val="visible"/>
                                      </p:to>
                                    </p:set>
                                    <p:animEffect transition="in" filter="wipe(left)">
                                      <p:cBhvr>
                                        <p:cTn id="27" dur="500"/>
                                        <p:tgtEl>
                                          <p:spTgt spid="10035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nodeType="clickEffect">
                                  <p:stCondLst>
                                    <p:cond delay="0"/>
                                  </p:stCondLst>
                                  <p:childTnLst>
                                    <p:set>
                                      <p:cBhvr>
                                        <p:cTn id="31" dur="1" fill="hold">
                                          <p:stCondLst>
                                            <p:cond delay="0"/>
                                          </p:stCondLst>
                                        </p:cTn>
                                        <p:tgtEl>
                                          <p:spTgt spid="100356"/>
                                        </p:tgtEl>
                                        <p:attrNameLst>
                                          <p:attrName>style.visibility</p:attrName>
                                        </p:attrNameLst>
                                      </p:cBhvr>
                                      <p:to>
                                        <p:strVal val="visible"/>
                                      </p:to>
                                    </p:set>
                                    <p:animEffect transition="in" filter="checkerboard(across)">
                                      <p:cBhvr>
                                        <p:cTn id="32" dur="500"/>
                                        <p:tgtEl>
                                          <p:spTgt spid="10035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00357">
                                            <p:txEl>
                                              <p:pRg st="0" end="0"/>
                                            </p:txEl>
                                          </p:spTgt>
                                        </p:tgtEl>
                                        <p:attrNameLst>
                                          <p:attrName>style.visibility</p:attrName>
                                        </p:attrNameLst>
                                      </p:cBhvr>
                                      <p:to>
                                        <p:strVal val="visible"/>
                                      </p:to>
                                    </p:set>
                                    <p:animEffect transition="in" filter="dissolve">
                                      <p:cBhvr>
                                        <p:cTn id="37" dur="500"/>
                                        <p:tgtEl>
                                          <p:spTgt spid="100357">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00357">
                                            <p:txEl>
                                              <p:pRg st="1" end="1"/>
                                            </p:txEl>
                                          </p:spTgt>
                                        </p:tgtEl>
                                        <p:attrNameLst>
                                          <p:attrName>style.visibility</p:attrName>
                                        </p:attrNameLst>
                                      </p:cBhvr>
                                      <p:to>
                                        <p:strVal val="visible"/>
                                      </p:to>
                                    </p:set>
                                    <p:animEffect transition="in" filter="dissolve">
                                      <p:cBhvr>
                                        <p:cTn id="42" dur="500"/>
                                        <p:tgtEl>
                                          <p:spTgt spid="100357">
                                            <p:txEl>
                                              <p:pRg st="1" end="1"/>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00357">
                                            <p:txEl>
                                              <p:pRg st="2" end="2"/>
                                            </p:txEl>
                                          </p:spTgt>
                                        </p:tgtEl>
                                        <p:attrNameLst>
                                          <p:attrName>style.visibility</p:attrName>
                                        </p:attrNameLst>
                                      </p:cBhvr>
                                      <p:to>
                                        <p:strVal val="visible"/>
                                      </p:to>
                                    </p:set>
                                    <p:animEffect transition="in" filter="dissolve">
                                      <p:cBhvr>
                                        <p:cTn id="47" dur="500"/>
                                        <p:tgtEl>
                                          <p:spTgt spid="10035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4" grpId="0" autoUpdateAnimBg="0"/>
      <p:bldP spid="100355" grpId="0" build="p" autoUpdateAnimBg="0"/>
      <p:bldP spid="100357" grpId="0" build="p"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4546" y="190008"/>
            <a:ext cx="10515600" cy="4351338"/>
          </a:xfrm>
        </p:spPr>
        <p:txBody>
          <a:bodyPr/>
          <a:lstStyle/>
          <a:p>
            <a:r>
              <a:rPr lang="en-US" b="1" u="sng" dirty="0"/>
              <a:t>Input Costs </a:t>
            </a:r>
            <a:r>
              <a:rPr lang="en-US" dirty="0"/>
              <a:t>– the cost of producing the good increases/decreases based on the materials necessary to produce (inputs)</a:t>
            </a:r>
          </a:p>
          <a:p>
            <a:pPr lvl="1"/>
            <a:r>
              <a:rPr lang="en-US" dirty="0"/>
              <a:t>Inputs are the </a:t>
            </a:r>
            <a:r>
              <a:rPr lang="en-US" dirty="0">
                <a:solidFill>
                  <a:srgbClr val="00B050"/>
                </a:solidFill>
              </a:rPr>
              <a:t>Productive Resources </a:t>
            </a:r>
            <a:r>
              <a:rPr lang="en-US" dirty="0"/>
              <a:t>necessary to produce: land, labor, capital, entrepreneurship (</a:t>
            </a:r>
            <a:r>
              <a:rPr lang="en-US" dirty="0">
                <a:solidFill>
                  <a:srgbClr val="00B050"/>
                </a:solidFill>
              </a:rPr>
              <a:t>factors of production</a:t>
            </a:r>
            <a:r>
              <a:rPr lang="en-US" dirty="0"/>
              <a:t>)  </a:t>
            </a:r>
          </a:p>
          <a:p>
            <a:r>
              <a:rPr lang="en-US" dirty="0"/>
              <a:t>For example, why have beef prices risen?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868" y="2403442"/>
            <a:ext cx="2617341" cy="205187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2972" y="2489469"/>
            <a:ext cx="2433100" cy="2051877"/>
          </a:xfrm>
          <a:prstGeom prst="rect">
            <a:avLst/>
          </a:prstGeom>
        </p:spPr>
      </p:pic>
      <p:sp>
        <p:nvSpPr>
          <p:cNvPr id="6" name="TextBox 5"/>
          <p:cNvSpPr txBox="1"/>
          <p:nvPr/>
        </p:nvSpPr>
        <p:spPr>
          <a:xfrm>
            <a:off x="443868" y="4541346"/>
            <a:ext cx="2176529" cy="400110"/>
          </a:xfrm>
          <a:prstGeom prst="rect">
            <a:avLst/>
          </a:prstGeom>
          <a:noFill/>
        </p:spPr>
        <p:txBody>
          <a:bodyPr wrap="square" rtlCol="0">
            <a:spAutoFit/>
          </a:bodyPr>
          <a:lstStyle/>
          <a:p>
            <a:pPr algn="ctr"/>
            <a:r>
              <a:rPr lang="en-US" sz="2000" dirty="0"/>
              <a:t>Drought</a:t>
            </a:r>
          </a:p>
        </p:txBody>
      </p:sp>
      <p:sp>
        <p:nvSpPr>
          <p:cNvPr id="8" name="TextBox 7"/>
          <p:cNvSpPr txBox="1"/>
          <p:nvPr/>
        </p:nvSpPr>
        <p:spPr>
          <a:xfrm>
            <a:off x="3965801" y="4623934"/>
            <a:ext cx="1777285" cy="400110"/>
          </a:xfrm>
          <a:prstGeom prst="rect">
            <a:avLst/>
          </a:prstGeom>
          <a:noFill/>
        </p:spPr>
        <p:txBody>
          <a:bodyPr wrap="square" rtlCol="0">
            <a:spAutoFit/>
          </a:bodyPr>
          <a:lstStyle/>
          <a:p>
            <a:pPr algn="ctr"/>
            <a:r>
              <a:rPr lang="en-US" sz="2000" dirty="0"/>
              <a:t>Ethanol Fuel</a:t>
            </a:r>
          </a:p>
        </p:txBody>
      </p:sp>
      <p:sp>
        <p:nvSpPr>
          <p:cNvPr id="9" name="TextBox 8"/>
          <p:cNvSpPr txBox="1"/>
          <p:nvPr/>
        </p:nvSpPr>
        <p:spPr>
          <a:xfrm>
            <a:off x="3099720" y="3244714"/>
            <a:ext cx="850005" cy="369332"/>
          </a:xfrm>
          <a:prstGeom prst="rect">
            <a:avLst/>
          </a:prstGeom>
          <a:noFill/>
        </p:spPr>
        <p:txBody>
          <a:bodyPr wrap="square" rtlCol="0">
            <a:spAutoFit/>
          </a:bodyPr>
          <a:lstStyle/>
          <a:p>
            <a:pPr algn="ctr"/>
            <a:r>
              <a:rPr lang="en-US" dirty="0"/>
              <a:t>and</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5386" y="1901674"/>
            <a:ext cx="3109019" cy="2068911"/>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5298" y="4511395"/>
            <a:ext cx="2455221" cy="1855056"/>
          </a:xfrm>
          <a:prstGeom prst="rect">
            <a:avLst/>
          </a:prstGeom>
        </p:spPr>
      </p:pic>
      <p:sp>
        <p:nvSpPr>
          <p:cNvPr id="12" name="TextBox 11"/>
          <p:cNvSpPr txBox="1"/>
          <p:nvPr/>
        </p:nvSpPr>
        <p:spPr>
          <a:xfrm>
            <a:off x="6879092" y="4055209"/>
            <a:ext cx="4340180" cy="400110"/>
          </a:xfrm>
          <a:prstGeom prst="rect">
            <a:avLst/>
          </a:prstGeom>
          <a:noFill/>
        </p:spPr>
        <p:txBody>
          <a:bodyPr wrap="square" rtlCol="0">
            <a:spAutoFit/>
          </a:bodyPr>
          <a:lstStyle/>
          <a:p>
            <a:pPr algn="ctr"/>
            <a:r>
              <a:rPr lang="en-US" sz="2000" dirty="0"/>
              <a:t>Livestock feed becomes more expensive </a:t>
            </a:r>
          </a:p>
        </p:txBody>
      </p:sp>
      <p:sp>
        <p:nvSpPr>
          <p:cNvPr id="13" name="TextBox 12"/>
          <p:cNvSpPr txBox="1"/>
          <p:nvPr/>
        </p:nvSpPr>
        <p:spPr>
          <a:xfrm>
            <a:off x="4771832" y="6166396"/>
            <a:ext cx="4959759" cy="400110"/>
          </a:xfrm>
          <a:prstGeom prst="rect">
            <a:avLst/>
          </a:prstGeom>
          <a:noFill/>
        </p:spPr>
        <p:txBody>
          <a:bodyPr wrap="square" rtlCol="0">
            <a:spAutoFit/>
          </a:bodyPr>
          <a:lstStyle/>
          <a:p>
            <a:pPr algn="ctr"/>
            <a:r>
              <a:rPr lang="en-US" sz="2000" dirty="0"/>
              <a:t>Making beef prices extremely high</a:t>
            </a:r>
          </a:p>
        </p:txBody>
      </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2732" y="4623934"/>
            <a:ext cx="2636620" cy="2073523"/>
          </a:xfrm>
          <a:prstGeom prst="rect">
            <a:avLst/>
          </a:prstGeom>
        </p:spPr>
      </p:pic>
      <p:sp>
        <p:nvSpPr>
          <p:cNvPr id="2" name="TextBox 1"/>
          <p:cNvSpPr txBox="1"/>
          <p:nvPr/>
        </p:nvSpPr>
        <p:spPr>
          <a:xfrm>
            <a:off x="6271036" y="3030279"/>
            <a:ext cx="874349" cy="369332"/>
          </a:xfrm>
          <a:prstGeom prst="rect">
            <a:avLst/>
          </a:prstGeom>
          <a:noFill/>
        </p:spPr>
        <p:txBody>
          <a:bodyPr wrap="square" rtlCol="0">
            <a:spAutoFit/>
          </a:bodyPr>
          <a:lstStyle/>
          <a:p>
            <a:r>
              <a:rPr lang="en-US" dirty="0"/>
              <a:t> cause</a:t>
            </a:r>
          </a:p>
        </p:txBody>
      </p:sp>
    </p:spTree>
    <p:extLst>
      <p:ext uri="{BB962C8B-B14F-4D97-AF65-F5344CB8AC3E}">
        <p14:creationId xmlns:p14="http://schemas.microsoft.com/office/powerpoint/2010/main" val="2316079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0"/>
            <a:ext cx="10515600" cy="1325563"/>
          </a:xfrm>
        </p:spPr>
        <p:txBody>
          <a:bodyPr/>
          <a:lstStyle/>
          <a:p>
            <a:pPr algn="ctr"/>
            <a:r>
              <a:rPr lang="en-US" dirty="0">
                <a:latin typeface="Harlow Solid Italic" panose="04030604020F02020D02" pitchFamily="82" charset="0"/>
              </a:rPr>
              <a:t>Technology &amp; Productivity </a:t>
            </a:r>
          </a:p>
        </p:txBody>
      </p:sp>
      <p:sp>
        <p:nvSpPr>
          <p:cNvPr id="3" name="Content Placeholder 2"/>
          <p:cNvSpPr>
            <a:spLocks noGrp="1"/>
          </p:cNvSpPr>
          <p:nvPr>
            <p:ph idx="1"/>
          </p:nvPr>
        </p:nvSpPr>
        <p:spPr>
          <a:xfrm>
            <a:off x="395712" y="1072502"/>
            <a:ext cx="11401336" cy="1683577"/>
          </a:xfrm>
        </p:spPr>
        <p:txBody>
          <a:bodyPr/>
          <a:lstStyle/>
          <a:p>
            <a:r>
              <a:rPr lang="en-US" dirty="0"/>
              <a:t>Technological innovations </a:t>
            </a:r>
            <a:r>
              <a:rPr lang="en-US" b="1" dirty="0"/>
              <a:t>improve productivity </a:t>
            </a:r>
            <a:r>
              <a:rPr lang="en-US" dirty="0"/>
              <a:t>&amp; increase ability to supply </a:t>
            </a:r>
          </a:p>
          <a:p>
            <a:r>
              <a:rPr lang="en-US" b="1" u="sng" dirty="0"/>
              <a:t>Productivity</a:t>
            </a:r>
            <a:r>
              <a:rPr lang="en-US" dirty="0"/>
              <a:t> – amount of goods &amp; services produced per unit of input</a:t>
            </a:r>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864" y="2502057"/>
            <a:ext cx="4047499" cy="2653048"/>
          </a:xfrm>
          <a:prstGeom prst="rect">
            <a:avLst/>
          </a:prstGeom>
        </p:spPr>
      </p:pic>
      <p:sp>
        <p:nvSpPr>
          <p:cNvPr id="6" name="TextBox 5"/>
          <p:cNvSpPr txBox="1"/>
          <p:nvPr/>
        </p:nvSpPr>
        <p:spPr>
          <a:xfrm>
            <a:off x="485864" y="5318975"/>
            <a:ext cx="3957347" cy="1015663"/>
          </a:xfrm>
          <a:prstGeom prst="rect">
            <a:avLst/>
          </a:prstGeom>
          <a:noFill/>
        </p:spPr>
        <p:txBody>
          <a:bodyPr wrap="square" rtlCol="0">
            <a:spAutoFit/>
          </a:bodyPr>
          <a:lstStyle/>
          <a:p>
            <a:pPr algn="ctr"/>
            <a:r>
              <a:rPr lang="en-US" sz="2000" dirty="0"/>
              <a:t>Gutenberg printing press (1450s) greatly increased the spread of information &amp; productivity</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6654" y="2617871"/>
            <a:ext cx="2486276" cy="2431512"/>
          </a:xfrm>
          <a:prstGeom prst="rect">
            <a:avLst/>
          </a:prstGeom>
        </p:spPr>
      </p:pic>
      <p:sp>
        <p:nvSpPr>
          <p:cNvPr id="9" name="TextBox 8"/>
          <p:cNvSpPr txBox="1"/>
          <p:nvPr/>
        </p:nvSpPr>
        <p:spPr>
          <a:xfrm>
            <a:off x="5396247" y="5049383"/>
            <a:ext cx="2408349" cy="400110"/>
          </a:xfrm>
          <a:prstGeom prst="rect">
            <a:avLst/>
          </a:prstGeom>
          <a:noFill/>
        </p:spPr>
        <p:txBody>
          <a:bodyPr wrap="square" rtlCol="0">
            <a:spAutoFit/>
          </a:bodyPr>
          <a:lstStyle/>
          <a:p>
            <a:pPr algn="ctr"/>
            <a:r>
              <a:rPr lang="en-US" sz="2000" dirty="0"/>
              <a:t>Xerox copy machines</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2523" y="2502057"/>
            <a:ext cx="3873767" cy="3448078"/>
          </a:xfrm>
          <a:prstGeom prst="rect">
            <a:avLst/>
          </a:prstGeom>
        </p:spPr>
      </p:pic>
      <p:sp>
        <p:nvSpPr>
          <p:cNvPr id="11" name="TextBox 10"/>
          <p:cNvSpPr txBox="1"/>
          <p:nvPr/>
        </p:nvSpPr>
        <p:spPr>
          <a:xfrm>
            <a:off x="8512935" y="5950135"/>
            <a:ext cx="3243355" cy="707886"/>
          </a:xfrm>
          <a:prstGeom prst="rect">
            <a:avLst/>
          </a:prstGeom>
          <a:noFill/>
        </p:spPr>
        <p:txBody>
          <a:bodyPr wrap="square" rtlCol="0">
            <a:spAutoFit/>
          </a:bodyPr>
          <a:lstStyle/>
          <a:p>
            <a:pPr algn="ctr"/>
            <a:r>
              <a:rPr lang="en-US" sz="2000" dirty="0"/>
              <a:t>Better technology shifts the Supply Curve to the Right</a:t>
            </a:r>
          </a:p>
        </p:txBody>
      </p:sp>
    </p:spTree>
    <p:extLst>
      <p:ext uri="{BB962C8B-B14F-4D97-AF65-F5344CB8AC3E}">
        <p14:creationId xmlns:p14="http://schemas.microsoft.com/office/powerpoint/2010/main" val="314765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5170" y="246028"/>
            <a:ext cx="10515600" cy="1325563"/>
          </a:xfrm>
        </p:spPr>
        <p:txBody>
          <a:bodyPr/>
          <a:lstStyle/>
          <a:p>
            <a:pPr algn="ctr"/>
            <a:r>
              <a:rPr lang="en-US" dirty="0">
                <a:latin typeface="Elephant" panose="02020904090505020303" pitchFamily="18" charset="0"/>
              </a:rPr>
              <a:t>Government Tools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86" y="1945079"/>
            <a:ext cx="3842198" cy="288164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0416" y="2080375"/>
            <a:ext cx="3454221" cy="355401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8251" y="1815493"/>
            <a:ext cx="4084816" cy="3573512"/>
          </a:xfrm>
          <a:prstGeom prst="rect">
            <a:avLst/>
          </a:prstGeom>
        </p:spPr>
      </p:pic>
      <p:sp>
        <p:nvSpPr>
          <p:cNvPr id="10" name="TextBox 9"/>
          <p:cNvSpPr txBox="1"/>
          <p:nvPr/>
        </p:nvSpPr>
        <p:spPr>
          <a:xfrm>
            <a:off x="310167" y="1523105"/>
            <a:ext cx="850005" cy="584775"/>
          </a:xfrm>
          <a:prstGeom prst="rect">
            <a:avLst/>
          </a:prstGeom>
          <a:noFill/>
        </p:spPr>
        <p:txBody>
          <a:bodyPr wrap="square" rtlCol="0">
            <a:spAutoFit/>
          </a:bodyPr>
          <a:lstStyle/>
          <a:p>
            <a:pPr algn="ctr"/>
            <a:r>
              <a:rPr lang="en-US" sz="3200" dirty="0">
                <a:latin typeface="Elephant" panose="02020904090505020303" pitchFamily="18" charset="0"/>
              </a:rPr>
              <a:t>#1</a:t>
            </a:r>
          </a:p>
        </p:txBody>
      </p:sp>
      <p:sp>
        <p:nvSpPr>
          <p:cNvPr id="11" name="TextBox 10"/>
          <p:cNvSpPr txBox="1"/>
          <p:nvPr/>
        </p:nvSpPr>
        <p:spPr>
          <a:xfrm>
            <a:off x="8809150" y="1787987"/>
            <a:ext cx="824247" cy="584775"/>
          </a:xfrm>
          <a:prstGeom prst="rect">
            <a:avLst/>
          </a:prstGeom>
          <a:noFill/>
        </p:spPr>
        <p:txBody>
          <a:bodyPr wrap="square" rtlCol="0">
            <a:spAutoFit/>
          </a:bodyPr>
          <a:lstStyle/>
          <a:p>
            <a:pPr algn="ctr"/>
            <a:r>
              <a:rPr lang="en-US" sz="3200" dirty="0">
                <a:latin typeface="Elephant" panose="02020904090505020303" pitchFamily="18" charset="0"/>
              </a:rPr>
              <a:t>#2</a:t>
            </a:r>
          </a:p>
        </p:txBody>
      </p:sp>
      <p:sp>
        <p:nvSpPr>
          <p:cNvPr id="12" name="TextBox 11"/>
          <p:cNvSpPr txBox="1"/>
          <p:nvPr/>
        </p:nvSpPr>
        <p:spPr>
          <a:xfrm>
            <a:off x="201686" y="5810979"/>
            <a:ext cx="11990313" cy="830997"/>
          </a:xfrm>
          <a:prstGeom prst="rect">
            <a:avLst/>
          </a:prstGeom>
          <a:noFill/>
        </p:spPr>
        <p:txBody>
          <a:bodyPr wrap="square" rtlCol="0">
            <a:spAutoFit/>
          </a:bodyPr>
          <a:lstStyle/>
          <a:p>
            <a:r>
              <a:rPr lang="en-US" sz="2400" dirty="0"/>
              <a:t>Taxes &amp; Gov’t Regulations increase the cost of production &amp; will reduce the incentive to produce , so the Supply Curve will shift to the LEFT (decrease) </a:t>
            </a:r>
          </a:p>
        </p:txBody>
      </p:sp>
    </p:spTree>
    <p:extLst>
      <p:ext uri="{BB962C8B-B14F-4D97-AF65-F5344CB8AC3E}">
        <p14:creationId xmlns:p14="http://schemas.microsoft.com/office/powerpoint/2010/main" val="33827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397" y="82968"/>
            <a:ext cx="10349206" cy="6692063"/>
          </a:xfrm>
          <a:prstGeom prst="rect">
            <a:avLst/>
          </a:prstGeom>
        </p:spPr>
      </p:pic>
    </p:spTree>
    <p:extLst>
      <p:ext uri="{BB962C8B-B14F-4D97-AF65-F5344CB8AC3E}">
        <p14:creationId xmlns:p14="http://schemas.microsoft.com/office/powerpoint/2010/main" val="429174440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6383" y="32332"/>
            <a:ext cx="10515600" cy="1325563"/>
          </a:xfrm>
        </p:spPr>
        <p:txBody>
          <a:bodyPr/>
          <a:lstStyle/>
          <a:p>
            <a:pPr algn="ctr"/>
            <a:r>
              <a:rPr lang="en-US" dirty="0">
                <a:latin typeface="Elephant" panose="02020904090505020303" pitchFamily="18" charset="0"/>
              </a:rPr>
              <a:t>Government Tools </a:t>
            </a:r>
          </a:p>
        </p:txBody>
      </p:sp>
      <p:sp>
        <p:nvSpPr>
          <p:cNvPr id="4" name="Content Placeholder 3"/>
          <p:cNvSpPr>
            <a:spLocks noGrp="1"/>
          </p:cNvSpPr>
          <p:nvPr>
            <p:ph idx="1"/>
          </p:nvPr>
        </p:nvSpPr>
        <p:spPr>
          <a:xfrm>
            <a:off x="310166" y="957396"/>
            <a:ext cx="10515600" cy="4351338"/>
          </a:xfrm>
        </p:spPr>
        <p:txBody>
          <a:bodyPr/>
          <a:lstStyle/>
          <a:p>
            <a:r>
              <a:rPr lang="en-US" b="1" u="sng" dirty="0"/>
              <a:t>Subsidy</a:t>
            </a:r>
            <a:r>
              <a:rPr lang="en-US" dirty="0"/>
              <a:t> – Gov’t payment that helps cover the cost of an economic activity that can benefit the public as a whole</a:t>
            </a:r>
          </a:p>
          <a:p>
            <a:r>
              <a:rPr lang="en-US" dirty="0"/>
              <a:t>Subsidies motivate firms to produce because they are guaranteed revenue from the government (shifts Supply Curve to the RIGHT)</a:t>
            </a:r>
          </a:p>
          <a:p>
            <a:r>
              <a:rPr lang="en-US" dirty="0"/>
              <a:t>Name 2 industries that the Gov’t may grant subsidies.</a:t>
            </a:r>
          </a:p>
          <a:p>
            <a:pPr marL="514350" indent="-514350">
              <a:buFont typeface="+mj-lt"/>
              <a:buAutoNum type="arabicPeriod"/>
            </a:pPr>
            <a:r>
              <a:rPr lang="en-US" dirty="0"/>
              <a:t>Agriculture Subsidy</a:t>
            </a:r>
          </a:p>
          <a:p>
            <a:pPr marL="514350" indent="-514350">
              <a:buFont typeface="+mj-lt"/>
              <a:buAutoNum type="arabicPeriod"/>
            </a:pPr>
            <a:r>
              <a:rPr lang="en-US" dirty="0"/>
              <a:t>Energy Subsidy</a:t>
            </a:r>
          </a:p>
          <a:p>
            <a:pPr lvl="1"/>
            <a:r>
              <a:rPr lang="en-US" dirty="0"/>
              <a:t>Oil Industries</a:t>
            </a:r>
          </a:p>
          <a:p>
            <a:pPr lvl="1"/>
            <a:r>
              <a:rPr lang="en-US" dirty="0"/>
              <a:t>Green Energy (Solar)</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7181" y="3604008"/>
            <a:ext cx="2815816" cy="319876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2290" y="2947820"/>
            <a:ext cx="4688616" cy="4033781"/>
          </a:xfrm>
          <a:prstGeom prst="rect">
            <a:avLst/>
          </a:prstGeom>
        </p:spPr>
      </p:pic>
      <p:sp>
        <p:nvSpPr>
          <p:cNvPr id="8" name="TextBox 7"/>
          <p:cNvSpPr txBox="1"/>
          <p:nvPr/>
        </p:nvSpPr>
        <p:spPr>
          <a:xfrm>
            <a:off x="4111668" y="3495751"/>
            <a:ext cx="793491" cy="584775"/>
          </a:xfrm>
          <a:prstGeom prst="rect">
            <a:avLst/>
          </a:prstGeom>
          <a:noFill/>
        </p:spPr>
        <p:txBody>
          <a:bodyPr wrap="square" rtlCol="0">
            <a:spAutoFit/>
          </a:bodyPr>
          <a:lstStyle/>
          <a:p>
            <a:r>
              <a:rPr lang="en-US" sz="3200" dirty="0">
                <a:latin typeface="Elephant" panose="02020904090505020303" pitchFamily="18" charset="0"/>
              </a:rPr>
              <a:t>#3</a:t>
            </a:r>
          </a:p>
        </p:txBody>
      </p:sp>
    </p:spTree>
    <p:extLst>
      <p:ext uri="{BB962C8B-B14F-4D97-AF65-F5344CB8AC3E}">
        <p14:creationId xmlns:p14="http://schemas.microsoft.com/office/powerpoint/2010/main" val="339515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Gill Sans Ultra Bold Condensed" panose="020B0A06020104020203" pitchFamily="34" charset="0"/>
              </a:rPr>
              <a:t>Number of Sellers (Competition) </a:t>
            </a:r>
          </a:p>
        </p:txBody>
      </p:sp>
      <p:sp>
        <p:nvSpPr>
          <p:cNvPr id="3" name="Content Placeholder 2"/>
          <p:cNvSpPr>
            <a:spLocks noGrp="1"/>
          </p:cNvSpPr>
          <p:nvPr>
            <p:ph idx="1"/>
          </p:nvPr>
        </p:nvSpPr>
        <p:spPr>
          <a:xfrm>
            <a:off x="838200" y="1568047"/>
            <a:ext cx="10515600" cy="1033485"/>
          </a:xfrm>
        </p:spPr>
        <p:txBody>
          <a:bodyPr/>
          <a:lstStyle/>
          <a:p>
            <a:r>
              <a:rPr lang="en-US" dirty="0"/>
              <a:t> </a:t>
            </a:r>
            <a:r>
              <a:rPr lang="en-US" u="sng" dirty="0"/>
              <a:t>Number of sellers </a:t>
            </a:r>
            <a:r>
              <a:rPr lang="en-US" dirty="0"/>
              <a:t>– an increase/decrease in the number of sellers can cause an increase or decrease in the supply of goods &amp; services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470" y="3109577"/>
            <a:ext cx="4733925" cy="26479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9567" y="2530104"/>
            <a:ext cx="3419964" cy="192658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9582" y="4528112"/>
            <a:ext cx="6248132" cy="2082711"/>
          </a:xfrm>
          <a:prstGeom prst="rect">
            <a:avLst/>
          </a:prstGeom>
        </p:spPr>
      </p:pic>
    </p:spTree>
    <p:extLst>
      <p:ext uri="{BB962C8B-B14F-4D97-AF65-F5344CB8AC3E}">
        <p14:creationId xmlns:p14="http://schemas.microsoft.com/office/powerpoint/2010/main" val="132502834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b="1" dirty="0">
                <a:latin typeface="PMingLiU-ExtB" panose="02020500000000000000" pitchFamily="18" charset="-120"/>
                <a:ea typeface="PMingLiU-ExtB" panose="02020500000000000000" pitchFamily="18" charset="-120"/>
              </a:rPr>
              <a:t>Future Expectations</a:t>
            </a:r>
          </a:p>
        </p:txBody>
      </p:sp>
      <p:sp>
        <p:nvSpPr>
          <p:cNvPr id="3" name="Content Placeholder 2"/>
          <p:cNvSpPr>
            <a:spLocks noGrp="1"/>
          </p:cNvSpPr>
          <p:nvPr>
            <p:ph idx="1"/>
          </p:nvPr>
        </p:nvSpPr>
        <p:spPr>
          <a:xfrm>
            <a:off x="838200" y="1227048"/>
            <a:ext cx="10515600" cy="4351338"/>
          </a:xfrm>
        </p:spPr>
        <p:txBody>
          <a:bodyPr/>
          <a:lstStyle/>
          <a:p>
            <a:r>
              <a:rPr lang="en-US" u="sng" dirty="0"/>
              <a:t>Expectations</a:t>
            </a:r>
            <a:r>
              <a:rPr lang="en-US" dirty="0"/>
              <a:t> – suppliers inventory will reflect how they view the economy in the future</a:t>
            </a:r>
          </a:p>
          <a:p>
            <a:pPr lvl="1"/>
            <a:r>
              <a:rPr lang="en-US" dirty="0"/>
              <a:t>Suppliers will build up their inventory if they feel the economy will be strong, reduce inventory if they feel it will be weak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669" y="3009235"/>
            <a:ext cx="4801815" cy="319838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9323" y="3099387"/>
            <a:ext cx="4576448" cy="3198382"/>
          </a:xfrm>
          <a:prstGeom prst="rect">
            <a:avLst/>
          </a:prstGeom>
        </p:spPr>
      </p:pic>
      <p:sp>
        <p:nvSpPr>
          <p:cNvPr id="7" name="TextBox 6"/>
          <p:cNvSpPr txBox="1"/>
          <p:nvPr/>
        </p:nvSpPr>
        <p:spPr>
          <a:xfrm>
            <a:off x="5962918" y="4338887"/>
            <a:ext cx="940158" cy="461665"/>
          </a:xfrm>
          <a:prstGeom prst="rect">
            <a:avLst/>
          </a:prstGeom>
          <a:noFill/>
        </p:spPr>
        <p:txBody>
          <a:bodyPr wrap="square" rtlCol="0">
            <a:spAutoFit/>
          </a:bodyPr>
          <a:lstStyle/>
          <a:p>
            <a:pPr algn="ctr"/>
            <a:r>
              <a:rPr lang="en-US" sz="2400" b="1" dirty="0"/>
              <a:t>OR</a:t>
            </a:r>
          </a:p>
        </p:txBody>
      </p:sp>
    </p:spTree>
    <p:extLst>
      <p:ext uri="{BB962C8B-B14F-4D97-AF65-F5344CB8AC3E}">
        <p14:creationId xmlns:p14="http://schemas.microsoft.com/office/powerpoint/2010/main" val="195346978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017" y="159063"/>
            <a:ext cx="10515600" cy="1325563"/>
          </a:xfrm>
        </p:spPr>
        <p:txBody>
          <a:bodyPr>
            <a:normAutofit/>
          </a:bodyPr>
          <a:lstStyle/>
          <a:p>
            <a:pPr algn="ctr"/>
            <a:r>
              <a:rPr lang="en-US" sz="4800" dirty="0">
                <a:latin typeface="Old English Text MT" panose="03040902040508030806" pitchFamily="66" charset="0"/>
              </a:rPr>
              <a:t>Supply Shock</a:t>
            </a:r>
          </a:p>
        </p:txBody>
      </p:sp>
      <p:sp>
        <p:nvSpPr>
          <p:cNvPr id="3" name="Content Placeholder 2"/>
          <p:cNvSpPr>
            <a:spLocks noGrp="1"/>
          </p:cNvSpPr>
          <p:nvPr>
            <p:ph idx="1"/>
          </p:nvPr>
        </p:nvSpPr>
        <p:spPr>
          <a:xfrm>
            <a:off x="773805" y="1297591"/>
            <a:ext cx="10515600" cy="2256978"/>
          </a:xfrm>
        </p:spPr>
        <p:txBody>
          <a:bodyPr/>
          <a:lstStyle/>
          <a:p>
            <a:r>
              <a:rPr lang="en-US" dirty="0"/>
              <a:t> </a:t>
            </a:r>
            <a:r>
              <a:rPr lang="en-US" sz="3200" u="sng" dirty="0"/>
              <a:t>Supply Shock </a:t>
            </a:r>
            <a:r>
              <a:rPr lang="en-US" sz="3200" dirty="0"/>
              <a:t>– a sudden shortage of a good due to a </a:t>
            </a:r>
            <a:r>
              <a:rPr lang="en-US" sz="3200" b="1" dirty="0"/>
              <a:t>natural disaster </a:t>
            </a:r>
            <a:r>
              <a:rPr lang="en-US" sz="3200" dirty="0"/>
              <a:t>or </a:t>
            </a:r>
            <a:r>
              <a:rPr lang="en-US" sz="3200" b="1" dirty="0"/>
              <a:t>human error</a:t>
            </a:r>
          </a:p>
          <a:p>
            <a:pPr lvl="1"/>
            <a:r>
              <a:rPr lang="en-US" sz="3200" dirty="0"/>
              <a:t>Natural disasters – drought, earthquake, hurricane</a:t>
            </a:r>
          </a:p>
          <a:p>
            <a:pPr lvl="1"/>
            <a:r>
              <a:rPr lang="en-US" sz="3200" dirty="0"/>
              <a:t>Human error – gulf oil spill, refinery fire, etc. </a:t>
            </a:r>
          </a:p>
        </p:txBody>
      </p:sp>
      <p:pic>
        <p:nvPicPr>
          <p:cNvPr id="3074" name="Picture 2" descr="http://www.trbimg.com/img-53f534ba/turbine/la-et-mn-bp-oil-spill-movies-20140820">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4856" y="3382086"/>
            <a:ext cx="4610637" cy="32764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6136" y="3382086"/>
            <a:ext cx="5413334" cy="3038452"/>
          </a:xfrm>
          <a:prstGeom prst="rect">
            <a:avLst/>
          </a:prstGeom>
        </p:spPr>
      </p:pic>
    </p:spTree>
    <p:extLst>
      <p:ext uri="{BB962C8B-B14F-4D97-AF65-F5344CB8AC3E}">
        <p14:creationId xmlns:p14="http://schemas.microsoft.com/office/powerpoint/2010/main" val="220564907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998" y="200023"/>
            <a:ext cx="11462197" cy="1325563"/>
          </a:xfrm>
        </p:spPr>
        <p:txBody>
          <a:bodyPr>
            <a:normAutofit/>
          </a:bodyPr>
          <a:lstStyle/>
          <a:p>
            <a:pPr algn="ctr"/>
            <a:r>
              <a:rPr lang="en-US" sz="3000" dirty="0">
                <a:solidFill>
                  <a:srgbClr val="7030A0"/>
                </a:solidFill>
              </a:rPr>
              <a:t>Just Remember the Difference Between A </a:t>
            </a:r>
            <a:r>
              <a:rPr lang="en-US" sz="3000" b="1" dirty="0">
                <a:solidFill>
                  <a:srgbClr val="7030A0"/>
                </a:solidFill>
              </a:rPr>
              <a:t>Change in Quantity Supplied(Price) </a:t>
            </a:r>
            <a:r>
              <a:rPr lang="en-US" sz="3000" dirty="0">
                <a:solidFill>
                  <a:srgbClr val="7030A0"/>
                </a:solidFill>
              </a:rPr>
              <a:t>and a </a:t>
            </a:r>
            <a:r>
              <a:rPr lang="en-US" sz="3000" b="1" dirty="0">
                <a:solidFill>
                  <a:srgbClr val="7030A0"/>
                </a:solidFill>
              </a:rPr>
              <a:t>Change in Supply (6 Determinants) </a:t>
            </a:r>
          </a:p>
        </p:txBody>
      </p:sp>
      <p:sp>
        <p:nvSpPr>
          <p:cNvPr id="3" name="Content Placeholder 2"/>
          <p:cNvSpPr>
            <a:spLocks noGrp="1"/>
          </p:cNvSpPr>
          <p:nvPr>
            <p:ph idx="1"/>
          </p:nvPr>
        </p:nvSpPr>
        <p:spPr>
          <a:xfrm>
            <a:off x="167424" y="1781401"/>
            <a:ext cx="8242480" cy="4351338"/>
          </a:xfrm>
        </p:spPr>
        <p:txBody>
          <a:bodyPr/>
          <a:lstStyle/>
          <a:p>
            <a:r>
              <a:rPr lang="en-US" u="sng" dirty="0"/>
              <a:t>Quantity Supplied (Qs) </a:t>
            </a:r>
            <a:r>
              <a:rPr lang="en-US" dirty="0"/>
              <a:t>– A change in the amount a supplier will produce as a result of a change in price</a:t>
            </a:r>
          </a:p>
          <a:p>
            <a:pPr lvl="1"/>
            <a:r>
              <a:rPr lang="en-US" dirty="0">
                <a:solidFill>
                  <a:srgbClr val="FF0000"/>
                </a:solidFill>
              </a:rPr>
              <a:t>Reflected as movement along the curve </a:t>
            </a:r>
          </a:p>
          <a:p>
            <a:r>
              <a:rPr lang="en-US" u="sng" dirty="0"/>
              <a:t>Supply</a:t>
            </a:r>
            <a:r>
              <a:rPr lang="en-US" dirty="0"/>
              <a:t> – A change in the amount a supplier can produce as a result of a change in one of the non-price determinates</a:t>
            </a:r>
          </a:p>
          <a:p>
            <a:pPr lvl="1"/>
            <a:r>
              <a:rPr lang="en-US" dirty="0">
                <a:solidFill>
                  <a:srgbClr val="FF0000"/>
                </a:solidFill>
              </a:rPr>
              <a:t>Reflected as a shift in the curve left (decrease) or right (increase)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78900" y="1525586"/>
            <a:ext cx="2638970" cy="243148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8892" y="4157093"/>
            <a:ext cx="2791303" cy="2602890"/>
          </a:xfrm>
          <a:prstGeom prst="rect">
            <a:avLst/>
          </a:prstGeom>
        </p:spPr>
      </p:pic>
    </p:spTree>
    <p:extLst>
      <p:ext uri="{BB962C8B-B14F-4D97-AF65-F5344CB8AC3E}">
        <p14:creationId xmlns:p14="http://schemas.microsoft.com/office/powerpoint/2010/main" val="2849035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5" dur="500"/>
                                        <p:tgtEl>
                                          <p:spTgt spid="3">
                                            <p:txEl>
                                              <p:pRg st="2" end="2"/>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16307</TotalTime>
  <Words>8786</Words>
  <Application>Microsoft Office PowerPoint</Application>
  <PresentationFormat>Widescreen</PresentationFormat>
  <Paragraphs>2224</Paragraphs>
  <Slides>163</Slides>
  <Notes>13</Notes>
  <HiddenSlides>0</HiddenSlides>
  <MMClips>0</MMClips>
  <ScaleCrop>false</ScaleCrop>
  <HeadingPairs>
    <vt:vector size="8" baseType="variant">
      <vt:variant>
        <vt:lpstr>Fonts Used</vt:lpstr>
      </vt:variant>
      <vt:variant>
        <vt:i4>68</vt:i4>
      </vt:variant>
      <vt:variant>
        <vt:lpstr>Theme</vt:lpstr>
      </vt:variant>
      <vt:variant>
        <vt:i4>1</vt:i4>
      </vt:variant>
      <vt:variant>
        <vt:lpstr>Embedded OLE Servers</vt:lpstr>
      </vt:variant>
      <vt:variant>
        <vt:i4>1</vt:i4>
      </vt:variant>
      <vt:variant>
        <vt:lpstr>Slide Titles</vt:lpstr>
      </vt:variant>
      <vt:variant>
        <vt:i4>163</vt:i4>
      </vt:variant>
    </vt:vector>
  </HeadingPairs>
  <TitlesOfParts>
    <vt:vector size="233" baseType="lpstr">
      <vt:lpstr>Microsoft JhengHei UI Light</vt:lpstr>
      <vt:lpstr>MingLiU-ExtB</vt:lpstr>
      <vt:lpstr>MS PGothic</vt:lpstr>
      <vt:lpstr>MS PGothic</vt:lpstr>
      <vt:lpstr>MS PMincho</vt:lpstr>
      <vt:lpstr>PMingLiU-ExtB</vt:lpstr>
      <vt:lpstr>Agency FB</vt:lpstr>
      <vt:lpstr>Aharoni</vt:lpstr>
      <vt:lpstr>Arial</vt:lpstr>
      <vt:lpstr>Arial Black</vt:lpstr>
      <vt:lpstr>Baskerville Old Face</vt:lpstr>
      <vt:lpstr>Bell MT</vt:lpstr>
      <vt:lpstr>Berlin Sans FB</vt:lpstr>
      <vt:lpstr>Berlin Sans FB Demi</vt:lpstr>
      <vt:lpstr>Bernard MT Condensed</vt:lpstr>
      <vt:lpstr>Bodoni MT Black</vt:lpstr>
      <vt:lpstr>Britannic Bold</vt:lpstr>
      <vt:lpstr>Broadway</vt:lpstr>
      <vt:lpstr>Brush Script MT</vt:lpstr>
      <vt:lpstr>Calibri</vt:lpstr>
      <vt:lpstr>Calibri Light</vt:lpstr>
      <vt:lpstr>Californian FB</vt:lpstr>
      <vt:lpstr>Cambria</vt:lpstr>
      <vt:lpstr>Candara</vt:lpstr>
      <vt:lpstr>Chiller</vt:lpstr>
      <vt:lpstr>Colonna MT</vt:lpstr>
      <vt:lpstr>Comic Sans MS</vt:lpstr>
      <vt:lpstr>Cooper Black</vt:lpstr>
      <vt:lpstr>Copperplate Gothic Bold</vt:lpstr>
      <vt:lpstr>David</vt:lpstr>
      <vt:lpstr>Elephant</vt:lpstr>
      <vt:lpstr>Engravers MT</vt:lpstr>
      <vt:lpstr>Eras Bold ITC</vt:lpstr>
      <vt:lpstr>Eras Medium ITC</vt:lpstr>
      <vt:lpstr>Footlight MT Light</vt:lpstr>
      <vt:lpstr>Franklin Gothic Demi</vt:lpstr>
      <vt:lpstr>Franklin Gothic Demi Cond</vt:lpstr>
      <vt:lpstr>Franklin Gothic Heavy</vt:lpstr>
      <vt:lpstr>Gill Sans Ultra Bold</vt:lpstr>
      <vt:lpstr>Gill Sans Ultra Bold Condensed</vt:lpstr>
      <vt:lpstr>Goudy Old Style</vt:lpstr>
      <vt:lpstr>Goudy Stout</vt:lpstr>
      <vt:lpstr>Harlow Solid Italic</vt:lpstr>
      <vt:lpstr>High Tower Text</vt:lpstr>
      <vt:lpstr>HP Simplified</vt:lpstr>
      <vt:lpstr>Impact</vt:lpstr>
      <vt:lpstr>Imprint MT Shadow</vt:lpstr>
      <vt:lpstr>Jokerman</vt:lpstr>
      <vt:lpstr>Kristen ITC</vt:lpstr>
      <vt:lpstr>Lucida Calligraphy</vt:lpstr>
      <vt:lpstr>Lucida Console</vt:lpstr>
      <vt:lpstr>Lucida Fax</vt:lpstr>
      <vt:lpstr>Lucida Sans Unicode</vt:lpstr>
      <vt:lpstr>Maiandra GD</vt:lpstr>
      <vt:lpstr>Matura MT Script Capitals</vt:lpstr>
      <vt:lpstr>Microsoft PhagsPa</vt:lpstr>
      <vt:lpstr>Modern No. 20</vt:lpstr>
      <vt:lpstr>Mongolian Baiti</vt:lpstr>
      <vt:lpstr>Monotype Corsiva</vt:lpstr>
      <vt:lpstr>MV Boli</vt:lpstr>
      <vt:lpstr>Old English Text MT</vt:lpstr>
      <vt:lpstr>Perpetua Titling MT</vt:lpstr>
      <vt:lpstr>Rockwell</vt:lpstr>
      <vt:lpstr>Segoe UI Black</vt:lpstr>
      <vt:lpstr>Snap ITC</vt:lpstr>
      <vt:lpstr>Stencil</vt:lpstr>
      <vt:lpstr>Times New Roman</vt:lpstr>
      <vt:lpstr>Wingdings</vt:lpstr>
      <vt:lpstr>Office Theme</vt:lpstr>
      <vt:lpstr>Document</vt:lpstr>
      <vt:lpstr>     Unit 3: Microeconomics</vt:lpstr>
      <vt:lpstr>Demand Activator</vt:lpstr>
      <vt:lpstr>Milestone Review </vt:lpstr>
      <vt:lpstr>And always REMEMBER this key factor of microeconomics…</vt:lpstr>
      <vt:lpstr>Circular Flow Model</vt:lpstr>
      <vt:lpstr>How does the Circular Flow Model demonstrate the role of Consumers &amp; Producers in a Market Economy? </vt:lpstr>
      <vt:lpstr>Households and Firms</vt:lpstr>
      <vt:lpstr>Factor (Resource) Markets</vt:lpstr>
      <vt:lpstr>Product Markets</vt:lpstr>
      <vt:lpstr>PowerPoint Presentation</vt:lpstr>
      <vt:lpstr>Microeconomics can be summarized by the relationship &amp; interaction between households, businesses, and government </vt:lpstr>
      <vt:lpstr>Now watch this incredibly informative &amp; important video on the Circular Flow Model; there might even be a Quiz afterwards…</vt:lpstr>
      <vt:lpstr>Milestone Review </vt:lpstr>
      <vt:lpstr> </vt:lpstr>
      <vt:lpstr>PowerPoint Presentation</vt:lpstr>
      <vt:lpstr>ACTIVATOR</vt:lpstr>
      <vt:lpstr>DEMAND</vt:lpstr>
      <vt:lpstr>Demand Application Chart</vt:lpstr>
      <vt:lpstr>Law of Demand &amp; Demand Curves </vt:lpstr>
      <vt:lpstr>Understanding Demand</vt:lpstr>
      <vt:lpstr>LAW OF DEMAND</vt:lpstr>
      <vt:lpstr>Example of Demand</vt:lpstr>
      <vt:lpstr>GRAPHING DEMAND</vt:lpstr>
      <vt:lpstr>GRAPHING DEMAND</vt:lpstr>
      <vt:lpstr>Why does the Law of Demand occur? </vt:lpstr>
      <vt:lpstr>Substitution Effect</vt:lpstr>
      <vt:lpstr>INCOME EFFECT</vt:lpstr>
      <vt:lpstr>Why does the Law of Demand occur?</vt:lpstr>
      <vt:lpstr>Law of Diminishing Marginal Utility</vt:lpstr>
      <vt:lpstr>PowerPoint Presentation</vt:lpstr>
      <vt:lpstr>PowerPoint Presentation</vt:lpstr>
      <vt:lpstr>Milestone Review </vt:lpstr>
      <vt:lpstr>PowerPoint Presentation</vt:lpstr>
      <vt:lpstr>What factors cause Shifts of the Demand Curve?</vt:lpstr>
      <vt:lpstr>PowerPoint Presentation</vt:lpstr>
      <vt:lpstr>Shifts in Demand</vt:lpstr>
      <vt:lpstr>Change in Demand</vt:lpstr>
      <vt:lpstr>Change in Demand</vt:lpstr>
      <vt:lpstr>Change in Demand</vt:lpstr>
      <vt:lpstr>Change in Demand</vt:lpstr>
      <vt:lpstr>Change in Demand</vt:lpstr>
      <vt:lpstr>Change in Demand</vt:lpstr>
      <vt:lpstr>Change in Demand</vt:lpstr>
      <vt:lpstr>Change in Demand</vt:lpstr>
      <vt:lpstr>Change in Demand</vt:lpstr>
      <vt:lpstr>Change in Demand</vt:lpstr>
      <vt:lpstr>Change in Demand</vt:lpstr>
      <vt:lpstr>What Causes a Shift in Demand?</vt:lpstr>
      <vt:lpstr>Consumer Income</vt:lpstr>
      <vt:lpstr>Consumer Tastes/Preferences</vt:lpstr>
      <vt:lpstr>Consumer Future Expectations</vt:lpstr>
      <vt:lpstr>Market Size/Population</vt:lpstr>
      <vt:lpstr>Price of Related Products  (Substitutes &amp; Complimentary Goods)</vt:lpstr>
      <vt:lpstr>Substitutes</vt:lpstr>
      <vt:lpstr>Substitutes</vt:lpstr>
      <vt:lpstr>Substitutes</vt:lpstr>
      <vt:lpstr>Substitutes</vt:lpstr>
      <vt:lpstr>Complements</vt:lpstr>
      <vt:lpstr>Practice</vt:lpstr>
      <vt:lpstr>Practice</vt:lpstr>
      <vt:lpstr>Milestone Review </vt:lpstr>
      <vt:lpstr>Elasticity of Demand</vt:lpstr>
      <vt:lpstr>What is Elasticity of Demand?</vt:lpstr>
      <vt:lpstr>Determinants of Elasticity </vt:lpstr>
      <vt:lpstr>Total Revenue Test </vt:lpstr>
      <vt:lpstr>Elastic or Inelastic…Use your brains &amp; don’t be fooled! Please explain your answer as well.</vt:lpstr>
      <vt:lpstr>PowerPoint Presentation</vt:lpstr>
      <vt:lpstr> </vt:lpstr>
      <vt:lpstr>Supply Time</vt:lpstr>
      <vt:lpstr>Example of Supply</vt:lpstr>
      <vt:lpstr>What is Supply, and how is Supply and Quantity Supplied (Qs) different?</vt:lpstr>
      <vt:lpstr>What is the Law of Supply?</vt:lpstr>
      <vt:lpstr>PowerPoint Presentation</vt:lpstr>
      <vt:lpstr>PowerPoint Presentation</vt:lpstr>
      <vt:lpstr>GRAPHING SUPPLY</vt:lpstr>
      <vt:lpstr>GRAPHING SUPPLY</vt:lpstr>
      <vt:lpstr>GRAPHING SUPPLY</vt:lpstr>
      <vt:lpstr>Change in Supply</vt:lpstr>
      <vt:lpstr>Change in Supply</vt:lpstr>
      <vt:lpstr>Change in Supply</vt:lpstr>
      <vt:lpstr>Change in Supply</vt:lpstr>
      <vt:lpstr>Change in Supply</vt:lpstr>
      <vt:lpstr>Change in Supply</vt:lpstr>
      <vt:lpstr>Change in Supply</vt:lpstr>
      <vt:lpstr>Change in Supply</vt:lpstr>
      <vt:lpstr>Change in Supply</vt:lpstr>
      <vt:lpstr>Change in Supply</vt:lpstr>
      <vt:lpstr>Milestone Review </vt:lpstr>
      <vt:lpstr>What are the non-price factors that cause the Supply Curve to SHIFT?</vt:lpstr>
      <vt:lpstr>6 Determinants (SHIFTERS) of Supply</vt:lpstr>
      <vt:lpstr>PowerPoint Presentation</vt:lpstr>
      <vt:lpstr>Technology &amp; Productivity </vt:lpstr>
      <vt:lpstr>Government Tools</vt:lpstr>
      <vt:lpstr>PowerPoint Presentation</vt:lpstr>
      <vt:lpstr>Government Tools </vt:lpstr>
      <vt:lpstr>Number of Sellers (Competition) </vt:lpstr>
      <vt:lpstr>Future Expectations</vt:lpstr>
      <vt:lpstr>Supply Shock</vt:lpstr>
      <vt:lpstr>Just Remember the Difference Between A Change in Quantity Supplied(Price) and a Change in Supply (6 Determinants) </vt:lpstr>
      <vt:lpstr>Supply Practice</vt:lpstr>
      <vt:lpstr>Supply Practice</vt:lpstr>
      <vt:lpstr>How does Elasticity of Supply affect Production?</vt:lpstr>
      <vt:lpstr>What are the costs of production?</vt:lpstr>
      <vt:lpstr>Costs of Production</vt:lpstr>
      <vt:lpstr>Earning the Highest Profit</vt:lpstr>
      <vt:lpstr>Marginal Returns </vt:lpstr>
      <vt:lpstr>Milestone Review </vt:lpstr>
      <vt:lpstr> </vt:lpstr>
      <vt:lpstr>PRICES</vt:lpstr>
      <vt:lpstr>PowerPoint Presentation</vt:lpstr>
      <vt:lpstr>PowerPoint Presentation</vt:lpstr>
      <vt:lpstr>PowerPoint Presentation</vt:lpstr>
      <vt:lpstr>Defining the Equilibrium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Milestone Review </vt:lpstr>
      <vt:lpstr>Equilibrium Price &amp; Changes in Demand &amp; Supply</vt:lpstr>
      <vt:lpstr>PowerPoint Presentation</vt:lpstr>
      <vt:lpstr>Supply and Demand Time!!! Draw the Graphs (correctly labeled), list the “Shifter,” and show the impact of the change in the Market</vt:lpstr>
      <vt:lpstr>Double Shifts in Supply and Demand</vt:lpstr>
      <vt:lpstr>PowerPoint Presentation</vt:lpstr>
      <vt:lpstr>Milestone Review </vt:lpstr>
      <vt:lpstr>Milestone Review </vt:lpstr>
      <vt:lpstr>    Disequilibrium </vt:lpstr>
      <vt:lpstr>Market Disequilibrium </vt:lpstr>
      <vt:lpstr>PowerPoint Presentation</vt:lpstr>
      <vt:lpstr>Price Ceilings</vt:lpstr>
      <vt:lpstr>Price Floors</vt:lpstr>
      <vt:lpstr>Milestone Review </vt:lpstr>
      <vt:lpstr> </vt:lpstr>
      <vt:lpstr>Whew! Thank Goodness we’re done with all that Supply &amp; Demand nonsense!!!!</vt:lpstr>
      <vt:lpstr>Spectrum of Competition</vt:lpstr>
      <vt:lpstr>Perfect Competition</vt:lpstr>
      <vt:lpstr>Monopolistic Competition</vt:lpstr>
      <vt:lpstr>Oligopoly</vt:lpstr>
      <vt:lpstr>Oligopolies Can Interfere With the Free Market</vt:lpstr>
      <vt:lpstr>Monopoly</vt:lpstr>
      <vt:lpstr>Natural Monopolies </vt:lpstr>
      <vt:lpstr>Okay, “Smart People” try and answer this ?</vt:lpstr>
      <vt:lpstr>PowerPoint Presentation</vt:lpstr>
      <vt:lpstr>Milestone Review </vt:lpstr>
      <vt:lpstr>Activator – Business Organizations Write down three occupations that you’re considering for your future. Categorize each of your choices based on who your employer might be for each job.</vt:lpstr>
      <vt:lpstr> Business Organizations </vt:lpstr>
      <vt:lpstr>Sole proprietorship – a business owned by one person Most common type of business organization 75% of all U.S. businesses are sole proprietorships Relatively the most profitable </vt:lpstr>
      <vt:lpstr>Sole Proprietorships</vt:lpstr>
      <vt:lpstr>Partnership – business owned by at least 2 people This is the least common business organization (only about 5%) General Partnership – each partner is responsible for everything Limited Partnership – some partners are not “active”  Articles of Partnership – outline the type of partnership, to the state, between partners.  </vt:lpstr>
      <vt:lpstr>Partnerships</vt:lpstr>
      <vt:lpstr>Corporations</vt:lpstr>
      <vt:lpstr>Corporations</vt:lpstr>
      <vt:lpstr>Corporations</vt:lpstr>
      <vt:lpstr>PowerPoint Presentation</vt:lpstr>
      <vt:lpstr> Mergers</vt:lpstr>
      <vt:lpstr>Other Organizations</vt:lpstr>
      <vt:lpstr>Milestone Review </vt:lpstr>
      <vt:lpstr> </vt:lpstr>
      <vt:lpstr>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DEMAND</dc:title>
  <dc:creator>Levi and Courtney Crowdis</dc:creator>
  <cp:lastModifiedBy>Levi L. Crowdis</cp:lastModifiedBy>
  <cp:revision>555</cp:revision>
  <cp:lastPrinted>2018-02-02T13:32:35Z</cp:lastPrinted>
  <dcterms:created xsi:type="dcterms:W3CDTF">2015-12-20T14:03:47Z</dcterms:created>
  <dcterms:modified xsi:type="dcterms:W3CDTF">2018-04-25T13:07:38Z</dcterms:modified>
</cp:coreProperties>
</file>