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g&amp;ehk=aZ4k" ContentType="image/jpeg"/>
  <Default Extension="png&amp;ehk=gJHXlOyDr3IB75321izelQ&amp;r=0&amp;pid=OfficeInsert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&amp;ehk=ar2wOd5" ContentType="image/jpeg"/>
  <Default Extension="png&amp;ehk=qfmFdj3Ixf5LOOcHFy" ContentType="image/png"/>
  <Default Extension="jpg&amp;ehk=eJWzhWBOhkfsi8dOVXOjgQ&amp;r=0&amp;pid=OfficeInsert" ContentType="image/jpeg"/>
  <Default Extension="jpg" ContentType="image/jpeg"/>
  <Default Extension="jpg&amp;ehk=gK5grRO445EnQ8Pn3hmLLQ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24" r:id="rId4"/>
    <p:sldId id="258" r:id="rId5"/>
    <p:sldId id="302" r:id="rId6"/>
    <p:sldId id="303" r:id="rId7"/>
    <p:sldId id="261" r:id="rId8"/>
    <p:sldId id="304" r:id="rId9"/>
    <p:sldId id="305" r:id="rId10"/>
    <p:sldId id="307" r:id="rId11"/>
    <p:sldId id="308" r:id="rId12"/>
    <p:sldId id="309" r:id="rId13"/>
    <p:sldId id="310" r:id="rId14"/>
    <p:sldId id="326" r:id="rId15"/>
    <p:sldId id="311" r:id="rId16"/>
    <p:sldId id="312" r:id="rId17"/>
    <p:sldId id="313" r:id="rId18"/>
    <p:sldId id="314" r:id="rId19"/>
    <p:sldId id="315" r:id="rId20"/>
    <p:sldId id="316" r:id="rId21"/>
    <p:sldId id="327" r:id="rId22"/>
    <p:sldId id="317" r:id="rId23"/>
    <p:sldId id="318" r:id="rId24"/>
    <p:sldId id="319" r:id="rId25"/>
    <p:sldId id="320" r:id="rId26"/>
    <p:sldId id="321" r:id="rId27"/>
    <p:sldId id="323" r:id="rId28"/>
    <p:sldId id="322" r:id="rId29"/>
    <p:sldId id="333" r:id="rId30"/>
    <p:sldId id="334" r:id="rId31"/>
    <p:sldId id="328" r:id="rId32"/>
    <p:sldId id="275" r:id="rId33"/>
    <p:sldId id="276" r:id="rId34"/>
    <p:sldId id="277" r:id="rId35"/>
    <p:sldId id="301" r:id="rId36"/>
    <p:sldId id="329" r:id="rId37"/>
    <p:sldId id="335" r:id="rId38"/>
    <p:sldId id="279" r:id="rId39"/>
    <p:sldId id="330" r:id="rId40"/>
    <p:sldId id="281" r:id="rId41"/>
    <p:sldId id="283" r:id="rId42"/>
    <p:sldId id="284" r:id="rId43"/>
    <p:sldId id="285" r:id="rId44"/>
    <p:sldId id="286" r:id="rId45"/>
    <p:sldId id="287" r:id="rId46"/>
    <p:sldId id="332" r:id="rId47"/>
    <p:sldId id="295" r:id="rId48"/>
    <p:sldId id="296" r:id="rId49"/>
    <p:sldId id="297" r:id="rId50"/>
    <p:sldId id="298" r:id="rId51"/>
    <p:sldId id="299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A1F-1695-45E5-8A28-94A5941E6B2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CD5-7627-478A-A63C-311F46A5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4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A1F-1695-45E5-8A28-94A5941E6B2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CD5-7627-478A-A63C-311F46A5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9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A1F-1695-45E5-8A28-94A5941E6B2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CD5-7627-478A-A63C-311F46A5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2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A1F-1695-45E5-8A28-94A5941E6B2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CD5-7627-478A-A63C-311F46A5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5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A1F-1695-45E5-8A28-94A5941E6B2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CD5-7627-478A-A63C-311F46A5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A1F-1695-45E5-8A28-94A5941E6B2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CD5-7627-478A-A63C-311F46A5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A1F-1695-45E5-8A28-94A5941E6B2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CD5-7627-478A-A63C-311F46A5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A1F-1695-45E5-8A28-94A5941E6B2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CD5-7627-478A-A63C-311F46A5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A1F-1695-45E5-8A28-94A5941E6B2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CD5-7627-478A-A63C-311F46A5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7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A1F-1695-45E5-8A28-94A5941E6B2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CD5-7627-478A-A63C-311F46A5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1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A1F-1695-45E5-8A28-94A5941E6B2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CD5-7627-478A-A63C-311F46A5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1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52A1F-1695-45E5-8A28-94A5941E6B2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64CD5-7627-478A-A63C-311F46A58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3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7" Type="http://schemas.openxmlformats.org/officeDocument/2006/relationships/image" Target="../media/image4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hcpl.net/blogs/ann-p?page=2" TargetMode="External"/><Relationship Id="rId4" Type="http://schemas.openxmlformats.org/officeDocument/2006/relationships/image" Target="../media/image14.jpg&amp;ehk=aZ4k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mons.wikimedia.org/wiki/File:Doctor_by_mimooh.svg" TargetMode="External"/><Relationship Id="rId4" Type="http://schemas.openxmlformats.org/officeDocument/2006/relationships/image" Target="../media/image15.png&amp;ehk=qfmFdj3Ixf5LOOcHFy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bluesyemre.com/2013/07/02/learn-46-languages-online-for-free-spanish-english-chinese-more/" TargetMode="External"/><Relationship Id="rId4" Type="http://schemas.openxmlformats.org/officeDocument/2006/relationships/image" Target="../media/image18.jpg&amp;ehk=ar2wOd5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File:Religion_in_Canada.png" TargetMode="External"/><Relationship Id="rId4" Type="http://schemas.openxmlformats.org/officeDocument/2006/relationships/image" Target="../media/image19.png&amp;ehk=gJHXlOyDr3IB75321izelQ&amp;r=0&amp;pid=OfficeInsert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wikipedia.org/wiki/File:Religion_in_Canada.png" TargetMode="External"/><Relationship Id="rId4" Type="http://schemas.openxmlformats.org/officeDocument/2006/relationships/image" Target="../media/image19.png&amp;ehk=gJHXlOyDr3IB75321izelQ&amp;r=0&amp;pid=OfficeInsert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utureofschools.wikispaces.com/Schools+in+Canada" TargetMode="External"/><Relationship Id="rId4" Type="http://schemas.openxmlformats.org/officeDocument/2006/relationships/image" Target="../media/image20.jpg&amp;ehk=gK5grRO445EnQ8Pn3hmLLQ&amp;r=0&amp;pid=OfficeInsert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7" Type="http://schemas.openxmlformats.org/officeDocument/2006/relationships/image" Target="../media/image4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flickr.com/photos/23542547@N07/13247418133" TargetMode="External"/><Relationship Id="rId4" Type="http://schemas.openxmlformats.org/officeDocument/2006/relationships/image" Target="../media/image23.jpg&amp;ehk=eJWzhWBOhkfsi8dOVXOjgQ&amp;r=0&amp;pid=OfficeInsert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mons.wikimedia.org/wiki/File:Wedding_rings_photo_by_Litho_Printers.jpg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poem.co.uk/category/uni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AF334-630A-4446-B17C-AA9258380E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5D420F-5823-4A25-95AD-A2D00A1F4E9E}"/>
              </a:ext>
            </a:extLst>
          </p:cNvPr>
          <p:cNvSpPr txBox="1"/>
          <p:nvPr/>
        </p:nvSpPr>
        <p:spPr>
          <a:xfrm>
            <a:off x="940279" y="517585"/>
            <a:ext cx="10023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2: The US &amp; Canada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Notes</a:t>
            </a:r>
          </a:p>
        </p:txBody>
      </p:sp>
    </p:spTree>
    <p:extLst>
      <p:ext uri="{BB962C8B-B14F-4D97-AF65-F5344CB8AC3E}">
        <p14:creationId xmlns:p14="http://schemas.microsoft.com/office/powerpoint/2010/main" val="214827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The United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6470560" y="1593669"/>
            <a:ext cx="5434927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Immigrants today seek jobs, education, career opportunities, or refuge from political situations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In 2008, 12.5% of the US population was foreign born. 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Half of the foreign born were from Latin America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BBD7EA-D6E1-44A9-A327-97B578DBDF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18" t="30513" r="44647" b="13359"/>
          <a:stretch/>
        </p:blipFill>
        <p:spPr>
          <a:xfrm>
            <a:off x="365761" y="1780467"/>
            <a:ext cx="6007608" cy="4050482"/>
          </a:xfrm>
          <a:prstGeom prst="rect">
            <a:avLst/>
          </a:prstGeom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16432DF8-405B-476A-9F37-29994951BE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283" y="276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4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Canada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6470560" y="1593669"/>
            <a:ext cx="54349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Immigrants came for: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Political freedom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Religious freedom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Economic opportunities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Education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Refuge from war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08FA9-71AD-48F5-BD6C-CD5086A869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42" t="31126" b="12634"/>
          <a:stretch/>
        </p:blipFill>
        <p:spPr>
          <a:xfrm>
            <a:off x="493776" y="2281645"/>
            <a:ext cx="6189344" cy="36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03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Canada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5998464" y="1593669"/>
            <a:ext cx="590702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Loyalists fled to Canada from the British colonies after the American Revolution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Many settled in the Maritime Provinces of Nova Scotia, New Brunswick, and Prince Edward Island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Mix of ethnic origins varies from province to province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7EF310-846F-4186-9A2A-D64F39403E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98" t="20126" r="-1"/>
          <a:stretch/>
        </p:blipFill>
        <p:spPr>
          <a:xfrm>
            <a:off x="258183" y="1698171"/>
            <a:ext cx="5638428" cy="49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70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Canada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5998464" y="1593669"/>
            <a:ext cx="590702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Quebec is mostly French descendants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Over ¼ of Canadians identify themselves as mixed ethnic origins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Over 1 million identify as Native American (Inuit), or of mixed European and Native American descent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CA33D7-E193-4977-AF4E-70B32898C2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92" t="39154"/>
          <a:stretch/>
        </p:blipFill>
        <p:spPr>
          <a:xfrm>
            <a:off x="408790" y="2180759"/>
            <a:ext cx="5589674" cy="395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97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AF334-630A-4446-B17C-AA9258380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75" r="5371" b="8707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13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5D420F-5823-4A25-95AD-A2D00A1F4E9E}"/>
              </a:ext>
            </a:extLst>
          </p:cNvPr>
          <p:cNvSpPr txBox="1"/>
          <p:nvPr/>
        </p:nvSpPr>
        <p:spPr>
          <a:xfrm>
            <a:off x="804671" y="2600325"/>
            <a:ext cx="4948429" cy="265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Culture of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687001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Culture of the United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462579" y="1454331"/>
            <a:ext cx="612110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FF00"/>
                </a:solidFill>
              </a:rPr>
              <a:t>Languages and Religion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English is the main language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People also use words phrases from other languages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Some people are bi-lingual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The growing Latino population has made Spanish the second most common language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A418AB-2E1A-44AC-A58F-E0BE34DBD5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52" t="33275"/>
          <a:stretch/>
        </p:blipFill>
        <p:spPr>
          <a:xfrm>
            <a:off x="6583680" y="1592132"/>
            <a:ext cx="5424319" cy="4411838"/>
          </a:xfrm>
          <a:prstGeom prst="rect">
            <a:avLst/>
          </a:prstGeom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C034188C-CA10-48E4-A84F-06891A1DA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35" y="312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15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Culture of the United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462579" y="1454331"/>
            <a:ext cx="57553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FF00"/>
                </a:solidFill>
              </a:rPr>
              <a:t>Languages and Religion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Most Americans are Christian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Other religions include Judaism, Islam, Hinduism, &amp; Buddhism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5F9A8C-B102-4892-8215-B2FAD5E6CB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52" t="33275"/>
          <a:stretch/>
        </p:blipFill>
        <p:spPr>
          <a:xfrm>
            <a:off x="6325496" y="1698171"/>
            <a:ext cx="5413561" cy="44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1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Culture of the United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462579" y="1454331"/>
            <a:ext cx="57553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FF00"/>
                </a:solidFill>
              </a:rPr>
              <a:t>Education and Healthcare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Education is a network of public and private schools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Attending school is required until age 16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USA has a 99% literacy rate</a:t>
            </a:r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F401DE2A-3816-40D1-B20D-20111A519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43787" y="1640895"/>
            <a:ext cx="4327610" cy="4494335"/>
          </a:xfrm>
          <a:prstGeom prst="rect">
            <a:avLst/>
          </a:prstGeom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BA0BE400-4799-4E64-A159-5E5B3ECF28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914" y="1150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48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Culture of the United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462578" y="1232619"/>
            <a:ext cx="795752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FF00"/>
                </a:solidFill>
              </a:rPr>
              <a:t>Education and Healthcare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Healthcare is available to many with the Affordable Healthcare Act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About 25 million previously uninsured gained coverage (2016)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Some citizens lost their coverage or are now unable to purchase health insurance due to expense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Roughly 12.8 million previously insured now without (2016)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882BB52-B4FD-44F7-A9A0-B1D1FBAC3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47649" y="849085"/>
            <a:ext cx="4038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55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Culture of the United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462579" y="1311456"/>
            <a:ext cx="55000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FF00"/>
                </a:solidFill>
              </a:rPr>
              <a:t>The Arts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Americans integrated art, music, and storytelling into daily life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European settlement caused art in America to be dominated by European traditions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216A8D-74CB-45D9-AD66-D3BDCD28D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43" t="30796" b="4907"/>
          <a:stretch/>
        </p:blipFill>
        <p:spPr>
          <a:xfrm>
            <a:off x="6189785" y="1698171"/>
            <a:ext cx="54864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5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AF334-630A-4446-B17C-AA9258380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75" r="5371" b="8707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13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5D420F-5823-4A25-95AD-A2D00A1F4E9E}"/>
              </a:ext>
            </a:extLst>
          </p:cNvPr>
          <p:cNvSpPr txBox="1"/>
          <p:nvPr/>
        </p:nvSpPr>
        <p:spPr>
          <a:xfrm>
            <a:off x="804671" y="2600325"/>
            <a:ext cx="4948429" cy="265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Impact of Immigration</a:t>
            </a:r>
          </a:p>
        </p:txBody>
      </p:sp>
    </p:spTree>
    <p:extLst>
      <p:ext uri="{BB962C8B-B14F-4D97-AF65-F5344CB8AC3E}">
        <p14:creationId xmlns:p14="http://schemas.microsoft.com/office/powerpoint/2010/main" val="3200884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Culture of the United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462579" y="1311456"/>
            <a:ext cx="5547696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FF00"/>
                </a:solidFill>
              </a:rPr>
              <a:t>The Arts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Mid 1800s- people began to create their own art forms reflecting their lives and culture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Jazz was developed by African Americans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9B5979-A6C0-4AF2-B10C-8415667D11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43" t="30796" b="4907"/>
          <a:stretch/>
        </p:blipFill>
        <p:spPr>
          <a:xfrm>
            <a:off x="6307015" y="1698171"/>
            <a:ext cx="5521570" cy="4210050"/>
          </a:xfrm>
          <a:prstGeom prst="rect">
            <a:avLst/>
          </a:prstGeom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DED92646-A994-4057-B098-A4FA2FE98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35" y="784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09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AF334-630A-4446-B17C-AA9258380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75" r="5371" b="8707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13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5D420F-5823-4A25-95AD-A2D00A1F4E9E}"/>
              </a:ext>
            </a:extLst>
          </p:cNvPr>
          <p:cNvSpPr txBox="1"/>
          <p:nvPr/>
        </p:nvSpPr>
        <p:spPr>
          <a:xfrm>
            <a:off x="804671" y="2600325"/>
            <a:ext cx="4948429" cy="265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Culture of Canada</a:t>
            </a:r>
          </a:p>
        </p:txBody>
      </p:sp>
    </p:spTree>
    <p:extLst>
      <p:ext uri="{BB962C8B-B14F-4D97-AF65-F5344CB8AC3E}">
        <p14:creationId xmlns:p14="http://schemas.microsoft.com/office/powerpoint/2010/main" val="2118730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Culture of Canada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5998464" y="1593669"/>
            <a:ext cx="590702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FF00"/>
                </a:solidFill>
              </a:rPr>
              <a:t>Language and Religion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Two official languages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English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French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Reflects the power struggle between French and British in the past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French is dominant in the province of Quebec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574CE7-4374-4157-9F5C-14E759E5AD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804" t="29575" r="808" b="11532"/>
          <a:stretch/>
        </p:blipFill>
        <p:spPr>
          <a:xfrm>
            <a:off x="600891" y="1914525"/>
            <a:ext cx="5116811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27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Culture of Canada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5998464" y="1593669"/>
            <a:ext cx="59070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FF00"/>
                </a:solidFill>
              </a:rPr>
              <a:t>Language and Religion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Other languages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Chinese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Italian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500" b="1">
                <a:solidFill>
                  <a:srgbClr val="FFFF00"/>
                </a:solidFill>
              </a:rPr>
              <a:t>German</a:t>
            </a:r>
            <a:endParaRPr lang="en-US" sz="3500" b="1" dirty="0">
              <a:solidFill>
                <a:srgbClr val="FFFF00"/>
              </a:solidFill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Native languages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Cree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Inuktitut </a:t>
            </a:r>
          </a:p>
        </p:txBody>
      </p:sp>
      <p:pic>
        <p:nvPicPr>
          <p:cNvPr id="7" name="Picture 6" descr="A stack of books&#10;&#10;Description generated with high confidence">
            <a:extLst>
              <a:ext uri="{FF2B5EF4-FFF2-40B4-BE49-F238E27FC236}">
                <a16:creationId xmlns:a16="http://schemas.microsoft.com/office/drawing/2014/main" id="{E1098166-C322-403F-97C2-70C12F0C3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6315" y="1764713"/>
            <a:ext cx="5011387" cy="423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05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Culture of Canada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6279226" y="1454331"/>
            <a:ext cx="590702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FF00"/>
                </a:solidFill>
              </a:rPr>
              <a:t>Language and Religion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Christianity is the largest religion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Other religions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Islam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Buddhism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Hinduism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Judaism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Sikhism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3500" b="1" dirty="0">
              <a:solidFill>
                <a:srgbClr val="FFFF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95BD49-006A-4141-8DBA-D7C0E8B8D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8526" y="1698171"/>
            <a:ext cx="5850699" cy="44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0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Culture of Canada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5998464" y="1454331"/>
            <a:ext cx="590702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FF00"/>
                </a:solidFill>
              </a:rPr>
              <a:t>Language and Religion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Multiple religions reflects Canada’s diverse immigrant population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endParaRPr lang="en-US" sz="3500" b="1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6943E-4F8F-4B18-A8D3-8965749F5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8527" y="1698171"/>
            <a:ext cx="5648424" cy="44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18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Culture of Canada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462578" y="1232619"/>
            <a:ext cx="558579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FF00"/>
                </a:solidFill>
              </a:rPr>
              <a:t>Education and Healthcare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99% literacy rate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Network of public and private schools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Each province is responsible for organizing and administering public education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Required for ages 6 – 16</a:t>
            </a:r>
          </a:p>
        </p:txBody>
      </p:sp>
      <p:pic>
        <p:nvPicPr>
          <p:cNvPr id="7" name="Picture 6" descr="A sign on the side of a building&#10;&#10;Description generated with very high confidence">
            <a:extLst>
              <a:ext uri="{FF2B5EF4-FFF2-40B4-BE49-F238E27FC236}">
                <a16:creationId xmlns:a16="http://schemas.microsoft.com/office/drawing/2014/main" id="{981C5398-4B33-4DDF-8D49-8E1AA85CB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31262" y="1428749"/>
            <a:ext cx="4979688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08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Culture of Canada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462578" y="1232619"/>
            <a:ext cx="5181973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FF00"/>
                </a:solidFill>
              </a:rPr>
              <a:t>Education and Healthcare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Government helps pay for healthcare for all its citizens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Each province finances &amp; manages its own healthcare systems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FEEB8B-FD1F-4548-B294-DCBEF38B7E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97" t="33886" r="3359" b="11066"/>
          <a:stretch/>
        </p:blipFill>
        <p:spPr>
          <a:xfrm>
            <a:off x="6002215" y="1698171"/>
            <a:ext cx="5719286" cy="39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34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Culture of Canada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462578" y="1232619"/>
            <a:ext cx="51819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FF00"/>
                </a:solidFill>
              </a:rPr>
              <a:t>Education and Healthcare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High life expectancy has led to increased costs which has resulted in limiting benefits and raising taxes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FEEB8B-FD1F-4548-B294-DCBEF38B7E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97" t="33886" r="3359" b="11066"/>
          <a:stretch/>
        </p:blipFill>
        <p:spPr>
          <a:xfrm>
            <a:off x="5953125" y="1878260"/>
            <a:ext cx="5768376" cy="3667125"/>
          </a:xfrm>
          <a:prstGeom prst="rect">
            <a:avLst/>
          </a:prstGeom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1B0DD0F1-0A18-4067-972F-12E1CE14FC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283" y="276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64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Culture of Canada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462579" y="1311456"/>
            <a:ext cx="55476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FF00"/>
                </a:solidFill>
              </a:rPr>
              <a:t>The Arts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Influenced by British, French, American, and native cultures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Immigrant population has added to the literature, visual arts, theater, and music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36D39A-4295-4759-91B5-8C392E370C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66" t="24953" r="543" b="11725"/>
          <a:stretch/>
        </p:blipFill>
        <p:spPr>
          <a:xfrm>
            <a:off x="6353175" y="1790700"/>
            <a:ext cx="5381625" cy="410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1AF334-630A-4446-B17C-AA9258380E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5D420F-5823-4A25-95AD-A2D00A1F4E9E}"/>
              </a:ext>
            </a:extLst>
          </p:cNvPr>
          <p:cNvSpPr txBox="1"/>
          <p:nvPr/>
        </p:nvSpPr>
        <p:spPr>
          <a:xfrm>
            <a:off x="940279" y="517585"/>
            <a:ext cx="10023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2: The US &amp; Canada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Notes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F2753-EEA6-468F-8EBA-BAAEE965B1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49" t="36807" r="17460" b="47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44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1430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Culture of Canada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462579" y="1311456"/>
            <a:ext cx="5547696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FF00"/>
                </a:solidFill>
              </a:rPr>
              <a:t>The Arts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Government promotes locally produced cultural products in mass media since the 1950s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500" b="1" dirty="0">
                <a:solidFill>
                  <a:srgbClr val="FFFF00"/>
                </a:solidFill>
              </a:rPr>
              <a:t>Toronto is highly regarded in theater and music</a:t>
            </a:r>
          </a:p>
        </p:txBody>
      </p:sp>
      <p:pic>
        <p:nvPicPr>
          <p:cNvPr id="10" name="Picture 9" descr="A picture containing indoor, sport&#10;&#10;Description generated with very high confidence">
            <a:extLst>
              <a:ext uri="{FF2B5EF4-FFF2-40B4-BE49-F238E27FC236}">
                <a16:creationId xmlns:a16="http://schemas.microsoft.com/office/drawing/2014/main" id="{12AD7ED9-6CD5-4106-A306-96D4E8CB3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43272" y="1698171"/>
            <a:ext cx="5309979" cy="3719721"/>
          </a:xfrm>
          <a:prstGeom prst="rect">
            <a:avLst/>
          </a:prstGeom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9840645E-E3E4-4F0C-94BC-8438EA137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283" y="276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25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AF334-630A-4446-B17C-AA9258380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75" r="5371" b="8707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13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5D420F-5823-4A25-95AD-A2D00A1F4E9E}"/>
              </a:ext>
            </a:extLst>
          </p:cNvPr>
          <p:cNvSpPr txBox="1"/>
          <p:nvPr/>
        </p:nvSpPr>
        <p:spPr>
          <a:xfrm>
            <a:off x="804671" y="2600325"/>
            <a:ext cx="4948429" cy="265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United States Population Density</a:t>
            </a:r>
          </a:p>
        </p:txBody>
      </p:sp>
    </p:spTree>
    <p:extLst>
      <p:ext uri="{BB962C8B-B14F-4D97-AF65-F5344CB8AC3E}">
        <p14:creationId xmlns:p14="http://schemas.microsoft.com/office/powerpoint/2010/main" val="3602142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8" y="140884"/>
            <a:ext cx="11982090" cy="65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491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7" y="128569"/>
            <a:ext cx="11973463" cy="67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08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6981" cy="676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23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54"/>
            <a:ext cx="12192000" cy="68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93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AF334-630A-4446-B17C-AA9258380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75" r="5371" b="8707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13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5D420F-5823-4A25-95AD-A2D00A1F4E9E}"/>
              </a:ext>
            </a:extLst>
          </p:cNvPr>
          <p:cNvSpPr txBox="1"/>
          <p:nvPr/>
        </p:nvSpPr>
        <p:spPr>
          <a:xfrm>
            <a:off x="804671" y="2600325"/>
            <a:ext cx="4948429" cy="265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Canadian Population Density</a:t>
            </a:r>
          </a:p>
        </p:txBody>
      </p:sp>
    </p:spTree>
    <p:extLst>
      <p:ext uri="{BB962C8B-B14F-4D97-AF65-F5344CB8AC3E}">
        <p14:creationId xmlns:p14="http://schemas.microsoft.com/office/powerpoint/2010/main" val="1849827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11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23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255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AF334-630A-4446-B17C-AA9258380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75" r="5371" b="8707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13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5D420F-5823-4A25-95AD-A2D00A1F4E9E}"/>
              </a:ext>
            </a:extLst>
          </p:cNvPr>
          <p:cNvSpPr txBox="1"/>
          <p:nvPr/>
        </p:nvSpPr>
        <p:spPr>
          <a:xfrm>
            <a:off x="804671" y="2600325"/>
            <a:ext cx="4948429" cy="265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Economic Activities</a:t>
            </a:r>
          </a:p>
        </p:txBody>
      </p:sp>
    </p:spTree>
    <p:extLst>
      <p:ext uri="{BB962C8B-B14F-4D97-AF65-F5344CB8AC3E}">
        <p14:creationId xmlns:p14="http://schemas.microsoft.com/office/powerpoint/2010/main" val="23415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44D2C4-296A-4062-BB17-93EBDDE33E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0EBF3-D431-4ECA-9155-A907FCBDF7E1}"/>
              </a:ext>
            </a:extLst>
          </p:cNvPr>
          <p:cNvSpPr txBox="1"/>
          <p:nvPr/>
        </p:nvSpPr>
        <p:spPr>
          <a:xfrm>
            <a:off x="646981" y="276045"/>
            <a:ext cx="1088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People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C073F-1C9D-4569-B1EE-D6ABFBE9FA06}"/>
              </a:ext>
            </a:extLst>
          </p:cNvPr>
          <p:cNvSpPr txBox="1"/>
          <p:nvPr/>
        </p:nvSpPr>
        <p:spPr>
          <a:xfrm>
            <a:off x="474452" y="1476374"/>
            <a:ext cx="56157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u="sng" dirty="0">
                <a:solidFill>
                  <a:srgbClr val="FFFF00"/>
                </a:solidFill>
              </a:rPr>
              <a:t>The United States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5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500" b="1" dirty="0">
                <a:solidFill>
                  <a:srgbClr val="FFFF00"/>
                </a:solidFill>
              </a:rPr>
              <a:t>The US population is among the most </a:t>
            </a:r>
            <a:r>
              <a:rPr lang="en-US" sz="3500" b="1" u="sng" dirty="0">
                <a:solidFill>
                  <a:srgbClr val="FFFF00"/>
                </a:solidFill>
              </a:rPr>
              <a:t>diverse</a:t>
            </a:r>
            <a:r>
              <a:rPr lang="en-US" sz="3500" b="1" dirty="0">
                <a:solidFill>
                  <a:srgbClr val="FFFF00"/>
                </a:solidFill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500" b="1" dirty="0">
                <a:solidFill>
                  <a:srgbClr val="FFFF00"/>
                </a:solidFill>
              </a:rPr>
              <a:t>Diversity reflects the influence of </a:t>
            </a:r>
            <a:r>
              <a:rPr lang="en-US" sz="3500" b="1" u="sng" dirty="0">
                <a:solidFill>
                  <a:srgbClr val="FFFF00"/>
                </a:solidFill>
              </a:rPr>
              <a:t>immigration</a:t>
            </a:r>
            <a:r>
              <a:rPr lang="en-US" sz="3500" b="1" dirty="0">
                <a:solidFill>
                  <a:srgbClr val="FFFF00"/>
                </a:solidFill>
              </a:rPr>
              <a:t> on the country. </a:t>
            </a:r>
          </a:p>
          <a:p>
            <a:endParaRPr lang="en-US" sz="3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51EEE-BC66-499E-805D-6D9794938C8A}"/>
              </a:ext>
            </a:extLst>
          </p:cNvPr>
          <p:cNvSpPr txBox="1"/>
          <p:nvPr/>
        </p:nvSpPr>
        <p:spPr>
          <a:xfrm>
            <a:off x="6262778" y="1476374"/>
            <a:ext cx="56157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u="sng" dirty="0">
                <a:solidFill>
                  <a:srgbClr val="FFFF00"/>
                </a:solidFill>
              </a:rPr>
              <a:t>Canada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5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500" b="1" dirty="0">
                <a:solidFill>
                  <a:srgbClr val="FFFF00"/>
                </a:solidFill>
              </a:rPr>
              <a:t>Canadians trace their roots to </a:t>
            </a:r>
            <a:r>
              <a:rPr lang="en-US" sz="3500" b="1" u="sng" dirty="0">
                <a:solidFill>
                  <a:srgbClr val="FFFF00"/>
                </a:solidFill>
              </a:rPr>
              <a:t>immigrants</a:t>
            </a:r>
            <a:r>
              <a:rPr lang="en-US" sz="3500" b="1" dirty="0">
                <a:solidFill>
                  <a:srgbClr val="FFFF00"/>
                </a:solidFill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500" b="1" dirty="0">
                <a:solidFill>
                  <a:srgbClr val="FFFF00"/>
                </a:solidFill>
              </a:rPr>
              <a:t>Some Canadians are descendants of </a:t>
            </a:r>
            <a:r>
              <a:rPr lang="en-US" sz="3500" b="1" u="sng" dirty="0">
                <a:solidFill>
                  <a:srgbClr val="FFFF00"/>
                </a:solidFill>
              </a:rPr>
              <a:t>Native</a:t>
            </a:r>
            <a:r>
              <a:rPr lang="en-US" sz="3500" b="1" dirty="0">
                <a:solidFill>
                  <a:srgbClr val="FFFF00"/>
                </a:solidFill>
              </a:rPr>
              <a:t> </a:t>
            </a:r>
            <a:r>
              <a:rPr lang="en-US" sz="3500" b="1" u="sng" dirty="0">
                <a:solidFill>
                  <a:srgbClr val="FFFF00"/>
                </a:solidFill>
              </a:rPr>
              <a:t>Americans</a:t>
            </a:r>
            <a:r>
              <a:rPr lang="en-US" sz="3500" b="1" dirty="0">
                <a:solidFill>
                  <a:srgbClr val="FFFF00"/>
                </a:solidFill>
              </a:rPr>
              <a:t>.</a:t>
            </a:r>
          </a:p>
          <a:p>
            <a:endParaRPr lang="en-US" sz="3500" dirty="0"/>
          </a:p>
        </p:txBody>
      </p:sp>
      <p:pic>
        <p:nvPicPr>
          <p:cNvPr id="7" name="Graphic 6" descr="Shooting star">
            <a:extLst>
              <a:ext uri="{FF2B5EF4-FFF2-40B4-BE49-F238E27FC236}">
                <a16:creationId xmlns:a16="http://schemas.microsoft.com/office/drawing/2014/main" id="{56C27FD7-6AE3-458E-BA00-D92E6F9C1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1283" y="276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61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90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0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33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1" y="69011"/>
            <a:ext cx="11990717" cy="671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23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8" y="245826"/>
            <a:ext cx="11990716" cy="651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24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0" y="148280"/>
            <a:ext cx="11999343" cy="644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20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3" y="388325"/>
            <a:ext cx="11973465" cy="602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11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AF334-630A-4446-B17C-AA9258380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275" r="5371" b="8707"/>
          <a:stretch/>
        </p:blipFill>
        <p:spPr>
          <a:xfrm>
            <a:off x="4818888" y="10"/>
            <a:ext cx="7373112" cy="6857989"/>
          </a:xfrm>
          <a:prstGeom prst="rect">
            <a:avLst/>
          </a:prstGeom>
        </p:spPr>
      </p:pic>
      <p:sp>
        <p:nvSpPr>
          <p:cNvPr id="13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5D420F-5823-4A25-95AD-A2D00A1F4E9E}"/>
              </a:ext>
            </a:extLst>
          </p:cNvPr>
          <p:cNvSpPr txBox="1"/>
          <p:nvPr/>
        </p:nvSpPr>
        <p:spPr>
          <a:xfrm>
            <a:off x="804671" y="2600325"/>
            <a:ext cx="4948429" cy="265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Trade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&amp;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Interdependence</a:t>
            </a:r>
          </a:p>
        </p:txBody>
      </p:sp>
    </p:spTree>
    <p:extLst>
      <p:ext uri="{BB962C8B-B14F-4D97-AF65-F5344CB8AC3E}">
        <p14:creationId xmlns:p14="http://schemas.microsoft.com/office/powerpoint/2010/main" val="3518809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95" y="160638"/>
            <a:ext cx="11947585" cy="655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460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8" y="172995"/>
            <a:ext cx="11990716" cy="65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610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4" y="160638"/>
            <a:ext cx="11585275" cy="66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5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44D2C4-296A-4062-BB17-93EBDDE33E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0EBF3-D431-4ECA-9155-A907FCBDF7E1}"/>
              </a:ext>
            </a:extLst>
          </p:cNvPr>
          <p:cNvSpPr txBox="1"/>
          <p:nvPr/>
        </p:nvSpPr>
        <p:spPr>
          <a:xfrm>
            <a:off x="646981" y="276045"/>
            <a:ext cx="1088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People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C073F-1C9D-4569-B1EE-D6ABFBE9FA06}"/>
              </a:ext>
            </a:extLst>
          </p:cNvPr>
          <p:cNvSpPr txBox="1"/>
          <p:nvPr/>
        </p:nvSpPr>
        <p:spPr>
          <a:xfrm>
            <a:off x="474452" y="1476374"/>
            <a:ext cx="1097774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rgbClr val="FFFF00"/>
                </a:solidFill>
              </a:rPr>
              <a:t>People in the US and Canada have a high standard of living.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rgbClr val="FFFF00"/>
                </a:solidFill>
              </a:rPr>
              <a:t>Able to have many personal choices and opportunities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rgbClr val="FFFF00"/>
                </a:solidFill>
              </a:rPr>
              <a:t>Agricultural surplus makes food inexpensive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rgbClr val="FFFF00"/>
                </a:solidFill>
              </a:rPr>
              <a:t>Housing varies 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rgbClr val="FFFF00"/>
                </a:solidFill>
              </a:rPr>
              <a:t>High-rise apartments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rgbClr val="FFFF00"/>
                </a:solidFill>
              </a:rPr>
              <a:t>Multi-family row houses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rgbClr val="FFFF00"/>
                </a:solidFill>
              </a:rPr>
              <a:t>Suburban houses</a:t>
            </a:r>
          </a:p>
          <a:p>
            <a:endParaRPr lang="en-US" sz="3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5C069-5399-4441-BCEE-2BCD6F6A8F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88" t="36350" r="-168" b="30677"/>
          <a:stretch/>
        </p:blipFill>
        <p:spPr>
          <a:xfrm>
            <a:off x="6629626" y="4215585"/>
            <a:ext cx="5192471" cy="219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980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999"/>
            <a:ext cx="12191999" cy="649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463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2" y="178361"/>
            <a:ext cx="11990716" cy="65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1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44D2C4-296A-4062-BB17-93EBDDE33E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0EBF3-D431-4ECA-9155-A907FCBDF7E1}"/>
              </a:ext>
            </a:extLst>
          </p:cNvPr>
          <p:cNvSpPr txBox="1"/>
          <p:nvPr/>
        </p:nvSpPr>
        <p:spPr>
          <a:xfrm>
            <a:off x="646981" y="276045"/>
            <a:ext cx="10886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People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C073F-1C9D-4569-B1EE-D6ABFBE9FA06}"/>
              </a:ext>
            </a:extLst>
          </p:cNvPr>
          <p:cNvSpPr txBox="1"/>
          <p:nvPr/>
        </p:nvSpPr>
        <p:spPr>
          <a:xfrm>
            <a:off x="474452" y="1476374"/>
            <a:ext cx="56777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213" lvl="1" indent="-568325" algn="ctr"/>
            <a:r>
              <a:rPr lang="en-US" sz="3500" b="1" dirty="0">
                <a:solidFill>
                  <a:srgbClr val="FFFF00"/>
                </a:solidFill>
              </a:rPr>
              <a:t>US Households</a:t>
            </a:r>
          </a:p>
          <a:p>
            <a:pPr marL="684213" lvl="1" indent="-568325"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rgbClr val="FFFF00"/>
                </a:solidFill>
              </a:rPr>
              <a:t>50% of households are married couples</a:t>
            </a:r>
          </a:p>
          <a:p>
            <a:pPr marL="684213" lvl="2" indent="-568325"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rgbClr val="FFFF00"/>
                </a:solidFill>
              </a:rPr>
              <a:t>22% have children under the age of 18</a:t>
            </a:r>
          </a:p>
          <a:p>
            <a:pPr marL="684213" lvl="2" indent="-568325"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rgbClr val="FFFF00"/>
                </a:solidFill>
              </a:rPr>
              <a:t>61% have 1 or 2 children</a:t>
            </a:r>
          </a:p>
          <a:p>
            <a:pPr marL="1371600" lvl="2" indent="-457200">
              <a:buFont typeface="Wingdings" panose="05000000000000000000" pitchFamily="2" charset="2"/>
              <a:buChar char="q"/>
            </a:pPr>
            <a:endParaRPr lang="en-US" sz="3500" b="1" dirty="0">
              <a:solidFill>
                <a:srgbClr val="FFFF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3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AA7AA5-3AD0-42F6-8702-4F6514F79E6B}"/>
              </a:ext>
            </a:extLst>
          </p:cNvPr>
          <p:cNvSpPr txBox="1"/>
          <p:nvPr/>
        </p:nvSpPr>
        <p:spPr>
          <a:xfrm>
            <a:off x="6333226" y="1476374"/>
            <a:ext cx="5749283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684213" algn="ctr"/>
            <a:r>
              <a:rPr lang="en-US" sz="3500" b="1" dirty="0">
                <a:solidFill>
                  <a:srgbClr val="FFFF00"/>
                </a:solidFill>
              </a:rPr>
              <a:t>Canada</a:t>
            </a:r>
          </a:p>
          <a:p>
            <a:pPr marL="914400" lvl="1" indent="-684213"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rgbClr val="FFFF00"/>
                </a:solidFill>
              </a:rPr>
              <a:t>69% are married couples</a:t>
            </a:r>
          </a:p>
          <a:p>
            <a:pPr marL="914400" lvl="1" indent="-684213">
              <a:buFont typeface="Wingdings" panose="05000000000000000000" pitchFamily="2" charset="2"/>
              <a:buChar char="q"/>
            </a:pPr>
            <a:r>
              <a:rPr lang="en-US" sz="3500" b="1" dirty="0">
                <a:solidFill>
                  <a:srgbClr val="FFFF00"/>
                </a:solidFill>
              </a:rPr>
              <a:t>41% have children under the age of 18</a:t>
            </a:r>
          </a:p>
          <a:p>
            <a:pPr marL="914400" lvl="1" indent="-684213">
              <a:buFont typeface="Wingdings" panose="05000000000000000000" pitchFamily="2" charset="2"/>
              <a:buChar char="q"/>
            </a:pPr>
            <a:endParaRPr lang="en-US" sz="3500" b="1" dirty="0">
              <a:solidFill>
                <a:srgbClr val="FFFF00"/>
              </a:solidFill>
            </a:endParaRPr>
          </a:p>
          <a:p>
            <a:pPr marL="1371600" lvl="2" indent="-457200">
              <a:buFont typeface="Wingdings" panose="05000000000000000000" pitchFamily="2" charset="2"/>
              <a:buChar char="q"/>
            </a:pPr>
            <a:endParaRPr lang="en-US" sz="3500" b="1" dirty="0">
              <a:solidFill>
                <a:srgbClr val="FFFF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sz="3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D463C9-5729-4826-BA98-265BB20AAA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32428" y="3864674"/>
            <a:ext cx="4996588" cy="254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2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0571" r="46934"/>
          <a:stretch/>
        </p:blipFill>
        <p:spPr>
          <a:xfrm>
            <a:off x="286690" y="2038144"/>
            <a:ext cx="5976802" cy="36193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The United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6374674" y="1301931"/>
            <a:ext cx="54254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rgbClr val="FFFF00"/>
                </a:solidFill>
              </a:rPr>
              <a:t>Over 300 million people live in the US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rgbClr val="FFFF00"/>
                </a:solidFill>
              </a:rPr>
              <a:t>Many are descendants of immigrants or are immigrants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rgbClr val="FFFF00"/>
                </a:solidFill>
              </a:rPr>
              <a:t>2.5 million are Native Americans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rgbClr val="FFFF00"/>
                </a:solidFill>
              </a:rPr>
              <a:t>Europeans, Asians, and Latin Americans make up the rest of the population</a:t>
            </a:r>
          </a:p>
        </p:txBody>
      </p:sp>
    </p:spTree>
    <p:extLst>
      <p:ext uri="{BB962C8B-B14F-4D97-AF65-F5344CB8AC3E}">
        <p14:creationId xmlns:p14="http://schemas.microsoft.com/office/powerpoint/2010/main" val="179416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The United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6374674" y="1593669"/>
            <a:ext cx="542544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Immigrants came for: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Religious freedom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Political freedom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Better economic opportunities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Fled war or natural disasters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84A61-E314-4E80-8EA1-43D6AAC569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241" r="40244" b="8970"/>
          <a:stretch/>
        </p:blipFill>
        <p:spPr>
          <a:xfrm>
            <a:off x="308036" y="2340866"/>
            <a:ext cx="6252561" cy="3207677"/>
          </a:xfrm>
          <a:prstGeom prst="rect">
            <a:avLst/>
          </a:prstGeom>
        </p:spPr>
      </p:pic>
      <p:pic>
        <p:nvPicPr>
          <p:cNvPr id="7" name="Graphic 6" descr="Shooting star">
            <a:extLst>
              <a:ext uri="{FF2B5EF4-FFF2-40B4-BE49-F238E27FC236}">
                <a16:creationId xmlns:a16="http://schemas.microsoft.com/office/drawing/2014/main" id="{F6B74A01-14E9-487E-B687-A594A28A8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283" y="276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16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578541-79C3-44F6-B62E-BB3321D76C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751" y="0"/>
            <a:ext cx="1219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01469-8FB2-4A02-8DB5-A54F2DA4964C}"/>
              </a:ext>
            </a:extLst>
          </p:cNvPr>
          <p:cNvSpPr txBox="1"/>
          <p:nvPr/>
        </p:nvSpPr>
        <p:spPr>
          <a:xfrm>
            <a:off x="600891" y="243840"/>
            <a:ext cx="10990218" cy="1210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</a:rPr>
              <a:t>The United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B4B32-8D79-436C-9D5A-582C51F419B1}"/>
              </a:ext>
            </a:extLst>
          </p:cNvPr>
          <p:cNvSpPr txBox="1"/>
          <p:nvPr/>
        </p:nvSpPr>
        <p:spPr>
          <a:xfrm>
            <a:off x="6470560" y="1593669"/>
            <a:ext cx="54349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Natural resources and rapid industrial and economic development attract immigrants</a:t>
            </a: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300" b="1" dirty="0">
                <a:solidFill>
                  <a:srgbClr val="FFFF00"/>
                </a:solidFill>
              </a:rPr>
              <a:t>Many faced discrimination, but offered hard work, enthusiasm, and diverse cultural practices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BBD7EA-D6E1-44A9-A327-97B578DBDF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18" t="30513" r="44647" b="13359"/>
          <a:stretch/>
        </p:blipFill>
        <p:spPr>
          <a:xfrm>
            <a:off x="338329" y="1698171"/>
            <a:ext cx="6007608" cy="4050482"/>
          </a:xfrm>
          <a:prstGeom prst="rect">
            <a:avLst/>
          </a:prstGeom>
        </p:spPr>
      </p:pic>
      <p:pic>
        <p:nvPicPr>
          <p:cNvPr id="6" name="Graphic 5" descr="Shooting star">
            <a:extLst>
              <a:ext uri="{FF2B5EF4-FFF2-40B4-BE49-F238E27FC236}">
                <a16:creationId xmlns:a16="http://schemas.microsoft.com/office/drawing/2014/main" id="{290AD331-FAA0-4F3B-B7E2-214C3C7ADC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283" y="276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01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</TotalTime>
  <Words>788</Words>
  <Application>Microsoft Office PowerPoint</Application>
  <PresentationFormat>Widescreen</PresentationFormat>
  <Paragraphs>150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Paulding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Suzannah Kutney</dc:creator>
  <cp:lastModifiedBy>Dawn Quarles</cp:lastModifiedBy>
  <cp:revision>45</cp:revision>
  <dcterms:created xsi:type="dcterms:W3CDTF">2014-09-09T17:28:22Z</dcterms:created>
  <dcterms:modified xsi:type="dcterms:W3CDTF">2018-08-20T20:57:15Z</dcterms:modified>
</cp:coreProperties>
</file>