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65" r:id="rId5"/>
    <p:sldId id="257" r:id="rId6"/>
    <p:sldId id="258" r:id="rId7"/>
    <p:sldId id="259" r:id="rId8"/>
    <p:sldId id="269" r:id="rId9"/>
    <p:sldId id="267" r:id="rId10"/>
    <p:sldId id="264" r:id="rId11"/>
    <p:sldId id="266" r:id="rId12"/>
    <p:sldId id="260" r:id="rId13"/>
    <p:sldId id="268" r:id="rId14"/>
    <p:sldId id="261" r:id="rId15"/>
    <p:sldId id="262" r:id="rId16"/>
    <p:sldId id="263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36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B6F8BBF-ABE9-4C82-BFE8-CE2DB8B4281B}" type="datetimeFigureOut">
              <a:rPr lang="en-US" smtClean="0"/>
              <a:t>10/22/2017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4112CCA-B29B-4FF4-BDA5-7E52D362AFA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F8BBF-ABE9-4C82-BFE8-CE2DB8B4281B}" type="datetimeFigureOut">
              <a:rPr lang="en-US" smtClean="0"/>
              <a:t>10/22/2017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12CCA-B29B-4FF4-BDA5-7E52D362AF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9B6F8BBF-ABE9-4C82-BFE8-CE2DB8B4281B}" type="datetimeFigureOut">
              <a:rPr lang="en-US" smtClean="0"/>
              <a:t>10/22/2017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4112CCA-B29B-4FF4-BDA5-7E52D362AF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F8BBF-ABE9-4C82-BFE8-CE2DB8B4281B}" type="datetimeFigureOut">
              <a:rPr lang="en-US" smtClean="0"/>
              <a:t>10/22/2017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12CCA-B29B-4FF4-BDA5-7E52D362AF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B6F8BBF-ABE9-4C82-BFE8-CE2DB8B4281B}" type="datetimeFigureOut">
              <a:rPr lang="en-US" smtClean="0"/>
              <a:t>10/22/2017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54112CCA-B29B-4FF4-BDA5-7E52D362AFA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F8BBF-ABE9-4C82-BFE8-CE2DB8B4281B}" type="datetimeFigureOut">
              <a:rPr lang="en-US" smtClean="0"/>
              <a:t>10/22/2017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12CCA-B29B-4FF4-BDA5-7E52D362AF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F8BBF-ABE9-4C82-BFE8-CE2DB8B4281B}" type="datetimeFigureOut">
              <a:rPr lang="en-US" smtClean="0"/>
              <a:t>10/22/2017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12CCA-B29B-4FF4-BDA5-7E52D362AF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F8BBF-ABE9-4C82-BFE8-CE2DB8B4281B}" type="datetimeFigureOut">
              <a:rPr lang="en-US" smtClean="0"/>
              <a:t>10/22/2017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12CCA-B29B-4FF4-BDA5-7E52D362AF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B6F8BBF-ABE9-4C82-BFE8-CE2DB8B4281B}" type="datetimeFigureOut">
              <a:rPr lang="en-US" smtClean="0"/>
              <a:t>10/22/2017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12CCA-B29B-4FF4-BDA5-7E52D362AF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F8BBF-ABE9-4C82-BFE8-CE2DB8B4281B}" type="datetimeFigureOut">
              <a:rPr lang="en-US" smtClean="0"/>
              <a:t>10/22/2017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12CCA-B29B-4FF4-BDA5-7E52D362AF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F8BBF-ABE9-4C82-BFE8-CE2DB8B4281B}" type="datetimeFigureOut">
              <a:rPr lang="en-US" smtClean="0"/>
              <a:t>10/22/2017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12CCA-B29B-4FF4-BDA5-7E52D362AFA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9B6F8BBF-ABE9-4C82-BFE8-CE2DB8B4281B}" type="datetimeFigureOut">
              <a:rPr lang="en-US" smtClean="0"/>
              <a:t>10/22/2017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4112CCA-B29B-4FF4-BDA5-7E52D362AFA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76200"/>
            <a:ext cx="7924800" cy="6629399"/>
          </a:xfrm>
        </p:spPr>
      </p:pic>
    </p:spTree>
    <p:extLst>
      <p:ext uri="{BB962C8B-B14F-4D97-AF65-F5344CB8AC3E}">
        <p14:creationId xmlns:p14="http://schemas.microsoft.com/office/powerpoint/2010/main" val="18076234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Berlin Conference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3000" dirty="0"/>
              <a:t>Continent was divided without regard for where ethnic and linguistic groups lived</a:t>
            </a:r>
          </a:p>
          <a:p>
            <a:pPr algn="just"/>
            <a:r>
              <a:rPr lang="en-US" sz="3000" b="1" dirty="0"/>
              <a:t>Set boundaries that combined people who were traditional enemies, dividing those that weren’t</a:t>
            </a:r>
          </a:p>
        </p:txBody>
      </p:sp>
    </p:spTree>
    <p:extLst>
      <p:ext uri="{BB962C8B-B14F-4D97-AF65-F5344CB8AC3E}">
        <p14:creationId xmlns:p14="http://schemas.microsoft.com/office/powerpoint/2010/main" val="3668735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Ideology for Conquest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sz="3000" dirty="0"/>
              <a:t>Conquest needed to be presented in legitimate terms, not just purely economic</a:t>
            </a:r>
          </a:p>
          <a:p>
            <a:pPr algn="just"/>
            <a:r>
              <a:rPr lang="en-US" sz="3000" b="1" dirty="0"/>
              <a:t>Rudyard Kipling’s “White Man’s Burden”-1899</a:t>
            </a:r>
          </a:p>
          <a:p>
            <a:pPr algn="just"/>
            <a:r>
              <a:rPr lang="en-US" sz="3000" b="1" dirty="0"/>
              <a:t>Argues for the obligation that Europeans have to civilize the African continent</a:t>
            </a:r>
          </a:p>
          <a:p>
            <a:pPr algn="just"/>
            <a:r>
              <a:rPr lang="en-US" sz="3000" dirty="0"/>
              <a:t>Non-</a:t>
            </a:r>
            <a:r>
              <a:rPr lang="en-US" sz="3000" dirty="0" err="1"/>
              <a:t>Christenized</a:t>
            </a:r>
            <a:r>
              <a:rPr lang="en-US" sz="3000" dirty="0"/>
              <a:t> and childlike, be their savior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99373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“Dark Continent”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3000" dirty="0"/>
              <a:t>Explorers and missionaries sparked foreign interest in Africa</a:t>
            </a:r>
          </a:p>
          <a:p>
            <a:pPr algn="just"/>
            <a:r>
              <a:rPr lang="en-US" sz="3000" b="1" dirty="0"/>
              <a:t>DAVID LIVINGSTONE- Scottish explorer, promoted the three “C’s” </a:t>
            </a:r>
          </a:p>
          <a:p>
            <a:pPr lvl="1" algn="just"/>
            <a:r>
              <a:rPr lang="en-US" sz="3000" b="1" dirty="0">
                <a:solidFill>
                  <a:schemeClr val="tx1"/>
                </a:solidFill>
              </a:rPr>
              <a:t>Commerce</a:t>
            </a:r>
          </a:p>
          <a:p>
            <a:pPr lvl="1" algn="just"/>
            <a:r>
              <a:rPr lang="en-US" sz="3000" b="1" dirty="0">
                <a:solidFill>
                  <a:schemeClr val="tx1"/>
                </a:solidFill>
              </a:rPr>
              <a:t>Christianity</a:t>
            </a:r>
          </a:p>
          <a:p>
            <a:pPr lvl="1" algn="just"/>
            <a:r>
              <a:rPr lang="en-US" sz="3000" b="1" dirty="0">
                <a:solidFill>
                  <a:schemeClr val="tx1"/>
                </a:solidFill>
              </a:rPr>
              <a:t>Civilization</a:t>
            </a:r>
            <a:endParaRPr lang="en-US" sz="3000" b="1" dirty="0"/>
          </a:p>
        </p:txBody>
      </p:sp>
    </p:spTree>
    <p:extLst>
      <p:ext uri="{BB962C8B-B14F-4D97-AF65-F5344CB8AC3E}">
        <p14:creationId xmlns:p14="http://schemas.microsoft.com/office/powerpoint/2010/main" val="10651577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Post-Colonialism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3000" dirty="0"/>
              <a:t>Very quick process 1957-1964, 8 new independent nations formed</a:t>
            </a:r>
          </a:p>
          <a:p>
            <a:pPr algn="just"/>
            <a:r>
              <a:rPr lang="en-US" sz="3000" dirty="0"/>
              <a:t>Next 40 years, Africa dominated by dictators and civil wars</a:t>
            </a:r>
          </a:p>
          <a:p>
            <a:pPr algn="just"/>
            <a:r>
              <a:rPr lang="en-US" sz="3000" dirty="0"/>
              <a:t>Largely had no experience with governing </a:t>
            </a:r>
          </a:p>
        </p:txBody>
      </p:sp>
    </p:spTree>
    <p:extLst>
      <p:ext uri="{BB962C8B-B14F-4D97-AF65-F5344CB8AC3E}">
        <p14:creationId xmlns:p14="http://schemas.microsoft.com/office/powerpoint/2010/main" val="2273376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364" y="76200"/>
            <a:ext cx="72390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At the beginning of the 19</a:t>
            </a:r>
            <a:r>
              <a:rPr lang="en-US" baseline="30000" dirty="0"/>
              <a:t>th</a:t>
            </a:r>
            <a:r>
              <a:rPr lang="en-US" dirty="0"/>
              <a:t> century…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3364" y="1295400"/>
            <a:ext cx="7239000" cy="4846320"/>
          </a:xfrm>
        </p:spPr>
        <p:txBody>
          <a:bodyPr>
            <a:noAutofit/>
          </a:bodyPr>
          <a:lstStyle/>
          <a:p>
            <a:pPr algn="just"/>
            <a:r>
              <a:rPr lang="en-US" sz="3000" dirty="0"/>
              <a:t>Africa was home to great empires and rich cultures.</a:t>
            </a:r>
          </a:p>
          <a:p>
            <a:pPr algn="just"/>
            <a:r>
              <a:rPr lang="en-US" sz="3000" dirty="0"/>
              <a:t>By that century’s end Africa was a place of European colonial powers and oppression. </a:t>
            </a:r>
          </a:p>
          <a:p>
            <a:pPr algn="just"/>
            <a:r>
              <a:rPr lang="en-US" sz="3000" dirty="0"/>
              <a:t>European governments controlled much of the continent, the continent hasn’t been the same since.</a:t>
            </a:r>
          </a:p>
          <a:p>
            <a:pPr algn="just"/>
            <a:r>
              <a:rPr lang="en-US" sz="3000" b="1" u="sng" dirty="0"/>
              <a:t>Much of the poverty and violence of the 20</a:t>
            </a:r>
            <a:r>
              <a:rPr lang="en-US" sz="3000" b="1" u="sng" baseline="30000" dirty="0"/>
              <a:t>th</a:t>
            </a:r>
            <a:r>
              <a:rPr lang="en-US" sz="3000" b="1" u="sng" dirty="0"/>
              <a:t> century is a direct result of colonialism</a:t>
            </a:r>
          </a:p>
        </p:txBody>
      </p:sp>
    </p:spTree>
    <p:extLst>
      <p:ext uri="{BB962C8B-B14F-4D97-AF65-F5344CB8AC3E}">
        <p14:creationId xmlns:p14="http://schemas.microsoft.com/office/powerpoint/2010/main" val="29469980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Colonizing the Continent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3000" dirty="0"/>
              <a:t>During the 15</a:t>
            </a:r>
            <a:r>
              <a:rPr lang="en-US" sz="3000" baseline="30000" dirty="0"/>
              <a:t>th</a:t>
            </a:r>
            <a:r>
              <a:rPr lang="en-US" sz="3000" dirty="0"/>
              <a:t> century Portuguese ships, looking for trade routes to Asia, landed in Africa.</a:t>
            </a:r>
          </a:p>
          <a:p>
            <a:pPr algn="just"/>
            <a:r>
              <a:rPr lang="en-US" sz="3000" dirty="0"/>
              <a:t>Soon other countries established coastal trading stations there. </a:t>
            </a:r>
          </a:p>
          <a:p>
            <a:pPr algn="just"/>
            <a:r>
              <a:rPr lang="en-US" sz="3000" dirty="0"/>
              <a:t>Europeans were initially timid about going to the interior- “the white man’s grave.”</a:t>
            </a:r>
          </a:p>
        </p:txBody>
      </p:sp>
    </p:spTree>
    <p:extLst>
      <p:ext uri="{BB962C8B-B14F-4D97-AF65-F5344CB8AC3E}">
        <p14:creationId xmlns:p14="http://schemas.microsoft.com/office/powerpoint/2010/main" val="9054472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127" y="76200"/>
            <a:ext cx="7239000" cy="1143000"/>
          </a:xfrm>
        </p:spPr>
        <p:txBody>
          <a:bodyPr/>
          <a:lstStyle/>
          <a:p>
            <a:r>
              <a:rPr lang="en-US" dirty="0"/>
              <a:t>Colonizing the Continent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5672" y="1295400"/>
            <a:ext cx="7239000" cy="4846320"/>
          </a:xfrm>
        </p:spPr>
        <p:txBody>
          <a:bodyPr>
            <a:noAutofit/>
          </a:bodyPr>
          <a:lstStyle/>
          <a:p>
            <a:pPr algn="just"/>
            <a:r>
              <a:rPr lang="en-US" sz="3000" dirty="0"/>
              <a:t>By mid-1800s, the Europeans were aware of the rich resources in Africa, and wanted to use them to fuel their developing industrial economies. </a:t>
            </a:r>
          </a:p>
        </p:txBody>
      </p:sp>
    </p:spTree>
    <p:extLst>
      <p:ext uri="{BB962C8B-B14F-4D97-AF65-F5344CB8AC3E}">
        <p14:creationId xmlns:p14="http://schemas.microsoft.com/office/powerpoint/2010/main" val="26750114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127" y="76200"/>
            <a:ext cx="7239000" cy="1143000"/>
          </a:xfrm>
        </p:spPr>
        <p:txBody>
          <a:bodyPr/>
          <a:lstStyle/>
          <a:p>
            <a:r>
              <a:rPr lang="en-US" dirty="0"/>
              <a:t>Colonizing the Continent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5672" y="1295400"/>
            <a:ext cx="7239000" cy="4846320"/>
          </a:xfrm>
        </p:spPr>
        <p:txBody>
          <a:bodyPr>
            <a:noAutofit/>
          </a:bodyPr>
          <a:lstStyle/>
          <a:p>
            <a:pPr algn="just"/>
            <a:r>
              <a:rPr lang="en-US" sz="3000" dirty="0"/>
              <a:t>European Countries that established African colonies:</a:t>
            </a:r>
          </a:p>
          <a:p>
            <a:pPr lvl="1" algn="just"/>
            <a:r>
              <a:rPr lang="en-US" sz="2700" dirty="0"/>
              <a:t>England</a:t>
            </a:r>
          </a:p>
          <a:p>
            <a:pPr lvl="1" algn="just"/>
            <a:r>
              <a:rPr lang="en-US" sz="2700" dirty="0"/>
              <a:t>Spain</a:t>
            </a:r>
          </a:p>
          <a:p>
            <a:pPr lvl="1" algn="just"/>
            <a:r>
              <a:rPr lang="en-US" sz="2700" dirty="0"/>
              <a:t>Portugal</a:t>
            </a:r>
          </a:p>
          <a:p>
            <a:pPr lvl="1" algn="just"/>
            <a:r>
              <a:rPr lang="en-US" sz="2700" dirty="0"/>
              <a:t>Germany</a:t>
            </a:r>
          </a:p>
          <a:p>
            <a:pPr lvl="1" algn="just"/>
            <a:r>
              <a:rPr lang="en-US" sz="2700" dirty="0"/>
              <a:t>France</a:t>
            </a:r>
          </a:p>
          <a:p>
            <a:pPr lvl="1" algn="just"/>
            <a:r>
              <a:rPr lang="en-US" sz="2700" dirty="0"/>
              <a:t>Italy</a:t>
            </a:r>
          </a:p>
          <a:p>
            <a:pPr lvl="1" algn="just"/>
            <a:r>
              <a:rPr lang="en-US" sz="2700" dirty="0"/>
              <a:t>Belgium (</a:t>
            </a:r>
            <a:r>
              <a:rPr lang="en-US" sz="2700" dirty="0" err="1"/>
              <a:t>Belge</a:t>
            </a:r>
            <a:r>
              <a:rPr lang="en-US" sz="27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9885632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127" y="76200"/>
            <a:ext cx="7239000" cy="1143000"/>
          </a:xfrm>
        </p:spPr>
        <p:txBody>
          <a:bodyPr/>
          <a:lstStyle/>
          <a:p>
            <a:r>
              <a:rPr lang="en-US" dirty="0"/>
              <a:t>Colonizing the Continent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5672" y="1295400"/>
            <a:ext cx="7239000" cy="4846320"/>
          </a:xfrm>
        </p:spPr>
        <p:txBody>
          <a:bodyPr>
            <a:noAutofit/>
          </a:bodyPr>
          <a:lstStyle/>
          <a:p>
            <a:pPr algn="just"/>
            <a:r>
              <a:rPr lang="en-US" sz="3000" dirty="0"/>
              <a:t>Advances in science and technology made the trip into the interior more attractive: </a:t>
            </a:r>
          </a:p>
          <a:p>
            <a:pPr marL="0" indent="0" algn="just">
              <a:buNone/>
            </a:pPr>
            <a:r>
              <a:rPr lang="en-US" sz="3000" dirty="0"/>
              <a:t>	-	Steamboats </a:t>
            </a:r>
          </a:p>
          <a:p>
            <a:pPr marL="0" indent="0" algn="just">
              <a:buNone/>
            </a:pPr>
            <a:r>
              <a:rPr lang="en-US" sz="3000" dirty="0"/>
              <a:t>	-	firearms</a:t>
            </a:r>
          </a:p>
          <a:p>
            <a:pPr marL="0" indent="0" algn="just">
              <a:buNone/>
            </a:pPr>
            <a:r>
              <a:rPr lang="en-US" sz="3000" dirty="0"/>
              <a:t>	-	telegraph</a:t>
            </a:r>
          </a:p>
          <a:p>
            <a:pPr marL="0" indent="0" algn="just">
              <a:buNone/>
            </a:pPr>
            <a:r>
              <a:rPr lang="en-US" sz="3000" dirty="0"/>
              <a:t>	-	Suez Canal</a:t>
            </a:r>
          </a:p>
          <a:p>
            <a:pPr marL="0" indent="0" algn="just">
              <a:buNone/>
            </a:pPr>
            <a:r>
              <a:rPr lang="en-US" sz="3000" dirty="0"/>
              <a:t>* Conquest driven by the desire for territory, resources, and European nationalism.</a:t>
            </a:r>
          </a:p>
        </p:txBody>
      </p:sp>
    </p:spTree>
    <p:extLst>
      <p:ext uri="{BB962C8B-B14F-4D97-AF65-F5344CB8AC3E}">
        <p14:creationId xmlns:p14="http://schemas.microsoft.com/office/powerpoint/2010/main" val="26319396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King Leopold II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000" b="1" dirty="0"/>
              <a:t>King of Belgium</a:t>
            </a:r>
          </a:p>
          <a:p>
            <a:r>
              <a:rPr lang="en-US" sz="3000" dirty="0"/>
              <a:t>Interest in Congo after exploration in the 1870s</a:t>
            </a:r>
          </a:p>
          <a:p>
            <a:r>
              <a:rPr lang="en-US" sz="3000" b="1" dirty="0"/>
              <a:t>Wanted to open trade along the Congo River</a:t>
            </a:r>
          </a:p>
          <a:p>
            <a:r>
              <a:rPr lang="en-US" sz="3000" dirty="0"/>
              <a:t>Controlled the area by 1884, paving the way for the </a:t>
            </a:r>
            <a:r>
              <a:rPr lang="en-US" sz="3000" b="1" dirty="0"/>
              <a:t>Berlin Conference </a:t>
            </a:r>
            <a:r>
              <a:rPr lang="en-US" sz="3000" dirty="0"/>
              <a:t>and the “Scramble for Africa.”</a:t>
            </a:r>
          </a:p>
          <a:p>
            <a:r>
              <a:rPr lang="en-US" sz="3000" b="1" dirty="0"/>
              <a:t>Forced labor in the extraction of rubber, palm oil, ivory etc. </a:t>
            </a:r>
          </a:p>
        </p:txBody>
      </p:sp>
    </p:spTree>
    <p:extLst>
      <p:ext uri="{BB962C8B-B14F-4D97-AF65-F5344CB8AC3E}">
        <p14:creationId xmlns:p14="http://schemas.microsoft.com/office/powerpoint/2010/main" val="42820177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28600"/>
            <a:ext cx="7315200" cy="6394579"/>
          </a:xfrm>
        </p:spPr>
      </p:pic>
    </p:spTree>
    <p:extLst>
      <p:ext uri="{BB962C8B-B14F-4D97-AF65-F5344CB8AC3E}">
        <p14:creationId xmlns:p14="http://schemas.microsoft.com/office/powerpoint/2010/main" val="710846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Berlin Conference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3000" b="1" dirty="0"/>
              <a:t>To prevent wars between the European powers, 14 nations convened at the </a:t>
            </a:r>
            <a:r>
              <a:rPr lang="en-US" sz="3000" b="1" u="sng" dirty="0"/>
              <a:t>Berlin Conference- </a:t>
            </a:r>
            <a:r>
              <a:rPr lang="en-US" sz="3000" b="1" dirty="0"/>
              <a:t>1884-1885, to lay down rules for dividing Africa (no Africans invited)</a:t>
            </a:r>
          </a:p>
          <a:p>
            <a:pPr algn="just"/>
            <a:r>
              <a:rPr lang="en-US" sz="3000" dirty="0"/>
              <a:t>Essentially, any nation could claim land by telling other nations and demonstrating they could control the area. </a:t>
            </a:r>
          </a:p>
        </p:txBody>
      </p:sp>
    </p:spTree>
    <p:extLst>
      <p:ext uri="{BB962C8B-B14F-4D97-AF65-F5344CB8AC3E}">
        <p14:creationId xmlns:p14="http://schemas.microsoft.com/office/powerpoint/2010/main" val="19045122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E1F26E787EB5F47B698AA3A5B14D56E" ma:contentTypeVersion="0" ma:contentTypeDescription="Create a new document." ma:contentTypeScope="" ma:versionID="4b73899df3689c956e200762ff567b2f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4BFDB346-7A2D-45AD-9C83-7CB3E1EBAD3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FBB5B25-A1E7-442D-9163-4644A293DE2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D4C349E4-9584-4142-BBED-D9DE4C28E9B8}">
  <ds:schemaRefs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1255</TotalTime>
  <Words>407</Words>
  <Application>Microsoft Office PowerPoint</Application>
  <PresentationFormat>On-screen Show (4:3)</PresentationFormat>
  <Paragraphs>54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Trebuchet MS</vt:lpstr>
      <vt:lpstr>Wingdings</vt:lpstr>
      <vt:lpstr>Wingdings 2</vt:lpstr>
      <vt:lpstr>Opulent</vt:lpstr>
      <vt:lpstr>PowerPoint Presentation</vt:lpstr>
      <vt:lpstr>At the beginning of the 19th century…</vt:lpstr>
      <vt:lpstr>Colonizing the Continent</vt:lpstr>
      <vt:lpstr>Colonizing the Continent</vt:lpstr>
      <vt:lpstr>Colonizing the Continent</vt:lpstr>
      <vt:lpstr>Colonizing the Continent</vt:lpstr>
      <vt:lpstr>King Leopold II</vt:lpstr>
      <vt:lpstr>PowerPoint Presentation</vt:lpstr>
      <vt:lpstr>Berlin Conference</vt:lpstr>
      <vt:lpstr>Berlin Conference</vt:lpstr>
      <vt:lpstr>Ideology for Conquest</vt:lpstr>
      <vt:lpstr>“Dark Continent”</vt:lpstr>
      <vt:lpstr>Post-Colonialism</vt:lpstr>
    </vt:vector>
  </TitlesOfParts>
  <Company>CCSD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Elizabeth Spell</dc:creator>
  <cp:lastModifiedBy>Dawn Quarles</cp:lastModifiedBy>
  <cp:revision>17</cp:revision>
  <dcterms:created xsi:type="dcterms:W3CDTF">2012-11-07T12:26:01Z</dcterms:created>
  <dcterms:modified xsi:type="dcterms:W3CDTF">2017-10-23T11:42:13Z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0x0101008E1F26E787EB5F47B698AA3A5B14D56E</vt:lpwstr>
  </property>
</Properties>
</file>